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7" r:id="rId2"/>
    <p:sldId id="256" r:id="rId3"/>
    <p:sldId id="257" r:id="rId4"/>
    <p:sldId id="280" r:id="rId5"/>
    <p:sldId id="281" r:id="rId6"/>
    <p:sldId id="282" r:id="rId7"/>
    <p:sldId id="283" r:id="rId8"/>
    <p:sldId id="284" r:id="rId9"/>
    <p:sldId id="285" r:id="rId10"/>
    <p:sldId id="275" r:id="rId11"/>
    <p:sldId id="274" r:id="rId12"/>
    <p:sldId id="276" r:id="rId13"/>
    <p:sldId id="277" r:id="rId14"/>
    <p:sldId id="278" r:id="rId15"/>
    <p:sldId id="279" r:id="rId16"/>
    <p:sldId id="263" r:id="rId17"/>
    <p:sldId id="262" r:id="rId18"/>
    <p:sldId id="264" r:id="rId19"/>
    <p:sldId id="265" r:id="rId20"/>
    <p:sldId id="260" r:id="rId21"/>
    <p:sldId id="286" r:id="rId22"/>
    <p:sldId id="258" r:id="rId23"/>
    <p:sldId id="259" r:id="rId24"/>
    <p:sldId id="261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petanikode.com/python-sintak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forbeginners.com/basics/python-easy_install-package-manage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vanjul.com/cara-mudah-install-pip-python-di-window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ncakdunia.wordpress.com/2016/11/15/cara-install-pip-package-manager-untuk-python-di-windows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ackaging.python.org/discussions/pip-vs-easy-install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belajarpython.com/tutorial/variabel-pytho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elajarpython.com/tutorial/tipe-data-python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elajarpython.com/tutorial/operator-python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elajarpython.com/tutorial/loop-python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elajarpython.com/tutorial/kondisi-if-else-python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tanikode.com/python-windows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elajarpython.com/tutorial/fungsi-python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ora.com/What-is-a-Python-library-and-what-can-I-use-it-for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347175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Tugas-1</a:t>
            </a:r>
            <a:br>
              <a:rPr lang="en-US" dirty="0" smtClean="0"/>
            </a:b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Givaldo Novel – 52415933</a:t>
            </a:r>
          </a:p>
          <a:p>
            <a:r>
              <a:rPr lang="en-US" dirty="0" err="1" smtClean="0"/>
              <a:t>Pengantar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Deep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80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86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/>
              <a:t>1. Penulisan Statement Python</a:t>
            </a:r>
          </a:p>
          <a:p>
            <a:pPr marL="0" indent="0">
              <a:buNone/>
            </a:pPr>
            <a:r>
              <a:rPr lang="sv-SE" dirty="0"/>
              <a:t>Statement adalah sebuah intruksi atau kalimat perintah yang akan dieksekusi oleh </a:t>
            </a:r>
            <a:r>
              <a:rPr lang="sv-SE" dirty="0" smtClean="0"/>
              <a:t>komputer.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/>
              <a:t>satu</a:t>
            </a:r>
            <a:r>
              <a:rPr lang="en-US" dirty="0"/>
              <a:t> statement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diakhiri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 smtClean="0"/>
              <a:t>titik-koma</a:t>
            </a:r>
            <a:r>
              <a:rPr lang="en-US" dirty="0" smtClean="0"/>
              <a:t>. </a:t>
            </a:r>
            <a:r>
              <a:rPr lang="en-US" dirty="0" err="1" smtClean="0"/>
              <a:t>Sedangkan</a:t>
            </a:r>
            <a:r>
              <a:rPr lang="en-US" dirty="0"/>
              <a:t>,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statement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b="1" dirty="0" err="1"/>
              <a:t>memisahnya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titik-koma</a:t>
            </a:r>
            <a:r>
              <a:rPr lang="en-US" dirty="0" smtClean="0"/>
              <a:t>.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 </a:t>
            </a:r>
            <a:r>
              <a:rPr lang="en-US" i="1" dirty="0"/>
              <a:t>style guide</a:t>
            </a:r>
            <a:r>
              <a:rPr lang="en-US" dirty="0"/>
              <a:t> python,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dianjurkan</a:t>
            </a:r>
            <a:r>
              <a:rPr lang="en-US" b="1" dirty="0"/>
              <a:t> </a:t>
            </a:r>
            <a:r>
              <a:rPr lang="en-US" b="1" dirty="0" err="1"/>
              <a:t>menulis</a:t>
            </a:r>
            <a:r>
              <a:rPr lang="en-US" b="1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satu</a:t>
            </a:r>
            <a:r>
              <a:rPr lang="en-US" b="1" dirty="0"/>
              <a:t> statement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baris</a:t>
            </a:r>
            <a:r>
              <a:rPr lang="en-US" dirty="0"/>
              <a:t>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sv-SE" dirty="0" smtClean="0"/>
              <a:t>Contoh :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https://www.petanikode.com/python-sintaks/</a:t>
            </a:r>
            <a:endParaRPr lang="en-US" sz="1400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033" y="4808513"/>
            <a:ext cx="7993406" cy="88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b="1" dirty="0"/>
              <a:t>2. Penulisan String pada Python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dibungkus</a:t>
            </a:r>
            <a:r>
              <a:rPr lang="en-US" dirty="0"/>
              <a:t> </a:t>
            </a:r>
            <a:r>
              <a:rPr lang="en-US" b="1" dirty="0" err="1"/>
              <a:t>menggunakan</a:t>
            </a:r>
            <a:r>
              <a:rPr lang="en-US" b="1" dirty="0"/>
              <a:t> </a:t>
            </a:r>
            <a:r>
              <a:rPr lang="en-US" b="1" dirty="0" err="1"/>
              <a:t>tanda</a:t>
            </a:r>
            <a:r>
              <a:rPr lang="en-US" b="1" dirty="0"/>
              <a:t> </a:t>
            </a:r>
            <a:r>
              <a:rPr lang="en-US" b="1" dirty="0" err="1"/>
              <a:t>petik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petik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 smtClean="0"/>
              <a:t>ganda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triple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 smtClean="0"/>
              <a:t>petik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sv-SE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910" y="3693798"/>
            <a:ext cx="4638675" cy="657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534" y="4992173"/>
            <a:ext cx="37814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3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3. </a:t>
            </a:r>
            <a:r>
              <a:rPr lang="en-US" b="1" dirty="0" err="1"/>
              <a:t>Penuilsan</a:t>
            </a:r>
            <a:r>
              <a:rPr lang="en-US" b="1" dirty="0"/>
              <a:t> Case </a:t>
            </a:r>
            <a:r>
              <a:rPr lang="en-US" b="1" dirty="0" err="1"/>
              <a:t>pada</a:t>
            </a:r>
            <a:r>
              <a:rPr lang="en-US" b="1" dirty="0"/>
              <a:t> Python</a:t>
            </a:r>
          </a:p>
          <a:p>
            <a:pPr marL="0" indent="0">
              <a:buNone/>
            </a:pPr>
            <a:r>
              <a:rPr lang="sv-SE" dirty="0"/>
              <a:t>Sintak Python bersifat case sensitive, artinya teksini </a:t>
            </a:r>
            <a:r>
              <a:rPr lang="sv-SE" dirty="0" smtClean="0"/>
              <a:t>dengan </a:t>
            </a:r>
            <a:r>
              <a:rPr lang="sv-SE" dirty="0"/>
              <a:t>TeksIni dibedakan. Antara variabel judul dengan Judul itu </a:t>
            </a:r>
            <a:r>
              <a:rPr lang="sv-SE" dirty="0" smtClean="0"/>
              <a:t>dibedakan.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Contoh</a:t>
            </a:r>
            <a:r>
              <a:rPr lang="sv-SE" dirty="0" smtClean="0"/>
              <a:t>: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388" y="3570733"/>
            <a:ext cx="4589048" cy="90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2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4. </a:t>
            </a:r>
            <a:r>
              <a:rPr lang="en-US" b="1" dirty="0" err="1"/>
              <a:t>Penulisan</a:t>
            </a:r>
            <a:r>
              <a:rPr lang="en-US" b="1" dirty="0"/>
              <a:t> Blok Program Python</a:t>
            </a:r>
          </a:p>
          <a:p>
            <a:pPr marL="0" indent="0">
              <a:buNone/>
            </a:pPr>
            <a:r>
              <a:rPr lang="en-US" dirty="0"/>
              <a:t>Blok program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/>
              <a:t>statement yang </a:t>
            </a:r>
            <a:r>
              <a:rPr lang="en-US" dirty="0" err="1"/>
              <a:t>digabungkan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program </a:t>
            </a:r>
            <a:r>
              <a:rPr lang="en-US" b="1" dirty="0" err="1"/>
              <a:t>harus</a:t>
            </a:r>
            <a:r>
              <a:rPr lang="en-US" b="1" dirty="0"/>
              <a:t> </a:t>
            </a:r>
            <a:r>
              <a:rPr lang="en-US" b="1" dirty="0" err="1"/>
              <a:t>ditambahkan</a:t>
            </a:r>
            <a:r>
              <a:rPr lang="en-US" b="1" dirty="0"/>
              <a:t> </a:t>
            </a:r>
            <a:r>
              <a:rPr lang="en-US" b="1" dirty="0" err="1"/>
              <a:t>indentasi</a:t>
            </a:r>
            <a:r>
              <a:rPr lang="en-US" b="1" dirty="0"/>
              <a:t> (tab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spasi</a:t>
            </a:r>
            <a:r>
              <a:rPr lang="en-US" b="1" dirty="0"/>
              <a:t> 2x/4x).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657" y="3684029"/>
            <a:ext cx="54768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4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60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5. Cara </a:t>
            </a:r>
            <a:r>
              <a:rPr lang="en-US" b="1" dirty="0" err="1"/>
              <a:t>Penulisan</a:t>
            </a:r>
            <a:r>
              <a:rPr lang="en-US" b="1" dirty="0"/>
              <a:t> </a:t>
            </a:r>
            <a:r>
              <a:rPr lang="en-US" b="1" dirty="0" err="1"/>
              <a:t>Komentar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Python</a:t>
            </a:r>
          </a:p>
          <a:p>
            <a:pPr marL="0" indent="0">
              <a:buNone/>
            </a:pPr>
            <a:r>
              <a:rPr lang="sv-SE" dirty="0"/>
              <a:t>Komentar merupakan baris kode yang tidak akan </a:t>
            </a:r>
            <a:r>
              <a:rPr lang="sv-SE" dirty="0" smtClean="0"/>
              <a:t>dieksekusi. Komentar </a:t>
            </a:r>
            <a:r>
              <a:rPr lang="sv-SE" dirty="0"/>
              <a:t>digunakan untuk memberikan informasi tambahan dan untuk menonaktifkan kode</a:t>
            </a:r>
            <a:r>
              <a:rPr lang="sv-SE" dirty="0" smtClean="0"/>
              <a:t>.</a:t>
            </a: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Ada </a:t>
            </a:r>
            <a:r>
              <a:rPr lang="sv-SE" dirty="0"/>
              <a:t>beberapa cara menulis komentar pada pemrograman Python.</a:t>
            </a:r>
          </a:p>
          <a:p>
            <a:r>
              <a:rPr lang="sv-SE" dirty="0" smtClean="0"/>
              <a:t>	Menggunakan </a:t>
            </a:r>
            <a:r>
              <a:rPr lang="sv-SE" dirty="0"/>
              <a:t>Tanda Pagar (#)</a:t>
            </a:r>
          </a:p>
          <a:p>
            <a:pPr marL="0" indent="0">
              <a:buNone/>
            </a:pPr>
            <a:r>
              <a:rPr lang="sv-SE" dirty="0" smtClean="0"/>
              <a:t>	Cara </a:t>
            </a:r>
            <a:r>
              <a:rPr lang="sv-SE" dirty="0"/>
              <a:t>pertama menggunakan tanda pagar </a:t>
            </a:r>
            <a:r>
              <a:rPr lang="sv-SE" dirty="0" smtClean="0"/>
              <a:t>(#). Cara </a:t>
            </a:r>
            <a:r>
              <a:rPr lang="sv-SE" dirty="0"/>
              <a:t>ini paling sering digunakan</a:t>
            </a:r>
            <a:r>
              <a:rPr lang="sv-SE" dirty="0" smtClean="0"/>
              <a:t>.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Contohnya:</a:t>
            </a:r>
            <a:endParaRPr lang="sv-SE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982" y="5623238"/>
            <a:ext cx="3733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30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60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 smtClean="0"/>
              <a:t>Ada </a:t>
            </a:r>
            <a:r>
              <a:rPr lang="sv-SE" dirty="0"/>
              <a:t>beberapa cara menulis komentar pada pemrograman Python.</a:t>
            </a:r>
          </a:p>
          <a:p>
            <a:r>
              <a:rPr lang="sv-SE" dirty="0" smtClean="0"/>
              <a:t>	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Petik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mengapit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(</a:t>
            </a:r>
            <a:r>
              <a:rPr lang="en-US" i="1" dirty="0"/>
              <a:t>string</a:t>
            </a:r>
            <a:r>
              <a:rPr lang="en-US" dirty="0"/>
              <a:t>),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petik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390" y="4279072"/>
            <a:ext cx="6926559" cy="100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03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70231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dirty="0" err="1" smtClean="0"/>
              <a:t>Easy_install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Mendistribusikan</a:t>
            </a:r>
            <a:r>
              <a:rPr lang="en-US" dirty="0"/>
              <a:t> program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 Python (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/>
              <a:t>Python </a:t>
            </a:r>
            <a:r>
              <a:rPr lang="en-US" dirty="0" smtClean="0"/>
              <a:t>Eggs Wrapper)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Easy_install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smtClean="0"/>
              <a:t>python </a:t>
            </a:r>
            <a:r>
              <a:rPr lang="en-US" dirty="0"/>
              <a:t>yang </a:t>
            </a:r>
            <a:r>
              <a:rPr lang="en-US" dirty="0" err="1"/>
              <a:t>dibundel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setuptools</a:t>
            </a:r>
            <a:r>
              <a:rPr lang="en-US" dirty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/>
              <a:t>mengunduh</a:t>
            </a:r>
            <a:r>
              <a:rPr lang="en-US" dirty="0"/>
              <a:t>, </a:t>
            </a:r>
            <a:r>
              <a:rPr lang="en-US" dirty="0" err="1"/>
              <a:t>membuat</a:t>
            </a:r>
            <a:r>
              <a:rPr lang="en-US" dirty="0"/>
              <a:t>, </a:t>
            </a:r>
            <a:r>
              <a:rPr lang="en-US" dirty="0" err="1"/>
              <a:t>menginstal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Python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 smtClean="0"/>
              <a:t>Easy_Install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Python (</a:t>
            </a:r>
            <a:r>
              <a:rPr lang="en-US" dirty="0" err="1"/>
              <a:t>PyPI</a:t>
            </a:r>
            <a:r>
              <a:rPr lang="en-US" dirty="0"/>
              <a:t>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smtClean="0"/>
              <a:t>metadata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mengunduh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menginstal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ketergantungan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www.pythonforbeginners.com/basics/python-easy_install-package-manager</a:t>
            </a:r>
            <a:endParaRPr lang="en-US" sz="1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188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 PIP</a:t>
            </a:r>
          </a:p>
          <a:p>
            <a:pPr marL="0" indent="0">
              <a:buNone/>
            </a:pPr>
            <a:r>
              <a:rPr lang="en-US" dirty="0" smtClean="0"/>
              <a:t>Pip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 Pip Installs Python </a:t>
            </a:r>
            <a:r>
              <a:rPr lang="en-US" dirty="0" err="1"/>
              <a:t>atau</a:t>
            </a:r>
            <a:r>
              <a:rPr lang="en-US" dirty="0"/>
              <a:t> PIP Installs Packages, </a:t>
            </a:r>
            <a:r>
              <a:rPr lang="en-US" dirty="0" err="1"/>
              <a:t>kepanjangannya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diartikan</a:t>
            </a:r>
            <a:r>
              <a:rPr lang="en-US" dirty="0"/>
              <a:t> </a:t>
            </a:r>
            <a:r>
              <a:rPr lang="en-US" dirty="0" err="1"/>
              <a:t>terdengar</a:t>
            </a:r>
            <a:r>
              <a:rPr lang="en-US" dirty="0"/>
              <a:t> </a:t>
            </a:r>
            <a:r>
              <a:rPr lang="en-US" dirty="0" err="1"/>
              <a:t>aneh</a:t>
            </a:r>
            <a:r>
              <a:rPr lang="en-US" dirty="0"/>
              <a:t>. </a:t>
            </a:r>
            <a:r>
              <a:rPr lang="en-US" dirty="0" err="1"/>
              <a:t>Bayangkan</a:t>
            </a:r>
            <a:r>
              <a:rPr lang="en-US" dirty="0"/>
              <a:t> pip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app store (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package manager),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, </a:t>
            </a:r>
            <a:r>
              <a:rPr lang="en-US" dirty="0" err="1"/>
              <a:t>menginstall</a:t>
            </a:r>
            <a:r>
              <a:rPr lang="en-US" dirty="0"/>
              <a:t>, me-manage modules </a:t>
            </a:r>
            <a:r>
              <a:rPr lang="en-US" dirty="0" err="1"/>
              <a:t>atau</a:t>
            </a:r>
            <a:r>
              <a:rPr lang="en-US" dirty="0"/>
              <a:t> package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installasi</a:t>
            </a:r>
            <a:r>
              <a:rPr lang="en-US" dirty="0"/>
              <a:t> python </a:t>
            </a:r>
            <a:r>
              <a:rPr lang="en-US" dirty="0" err="1"/>
              <a:t>kita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fungsi-fungsi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smtClean="0"/>
              <a:t>PIP :</a:t>
            </a:r>
            <a:endParaRPr lang="en-US" dirty="0"/>
          </a:p>
          <a:p>
            <a:r>
              <a:rPr lang="en-US" dirty="0"/>
              <a:t>Install modules</a:t>
            </a:r>
          </a:p>
          <a:p>
            <a:r>
              <a:rPr lang="en-US" dirty="0"/>
              <a:t>Uninstall modules</a:t>
            </a:r>
          </a:p>
          <a:p>
            <a:r>
              <a:rPr lang="en-US" dirty="0"/>
              <a:t>Search modules yang </a:t>
            </a:r>
            <a:r>
              <a:rPr lang="en-US" dirty="0" err="1"/>
              <a:t>tersedia</a:t>
            </a:r>
            <a:endParaRPr lang="en-US" dirty="0"/>
          </a:p>
          <a:p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modules </a:t>
            </a:r>
            <a:r>
              <a:rPr lang="en-US" dirty="0" err="1"/>
              <a:t>dan</a:t>
            </a:r>
            <a:r>
              <a:rPr lang="en-US" dirty="0"/>
              <a:t> modules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terinstall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04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376" y="1602905"/>
            <a:ext cx="8911687" cy="470594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mengetes</a:t>
            </a:r>
            <a:r>
              <a:rPr lang="en-US" sz="1800" dirty="0" smtClean="0"/>
              <a:t> </a:t>
            </a:r>
            <a:r>
              <a:rPr lang="en-US" sz="1800" dirty="0" err="1" smtClean="0"/>
              <a:t>keberhasilan</a:t>
            </a:r>
            <a:r>
              <a:rPr lang="en-US" sz="1800" dirty="0" smtClean="0"/>
              <a:t> </a:t>
            </a:r>
            <a:r>
              <a:rPr lang="en-US" sz="1800" dirty="0" err="1" smtClean="0"/>
              <a:t>instalasi</a:t>
            </a:r>
            <a:r>
              <a:rPr lang="en-US" sz="1800" dirty="0" smtClean="0"/>
              <a:t> PIP :</a:t>
            </a:r>
            <a:endParaRPr lang="en-US" sz="1800" dirty="0"/>
          </a:p>
        </p:txBody>
      </p:sp>
      <p:pic>
        <p:nvPicPr>
          <p:cNvPr id="4098" name="Picture 2" descr="pip-terinstal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556" y="2073499"/>
            <a:ext cx="6449325" cy="325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013376" y="6056198"/>
            <a:ext cx="8911687" cy="9627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hlinkClick r:id="rId3"/>
              </a:rPr>
              <a:t>https://www.ivanjul.com/cara-mudah-install-pip-python-di-windows</a:t>
            </a:r>
            <a:r>
              <a:rPr lang="en-US" sz="1200" dirty="0" smtClean="0">
                <a:hlinkClick r:id="rId3"/>
              </a:rPr>
              <a:t>/</a:t>
            </a:r>
            <a:endParaRPr lang="en-US" sz="1200" dirty="0" smtClean="0"/>
          </a:p>
          <a:p>
            <a:r>
              <a:rPr lang="en-US" sz="1200" dirty="0">
                <a:hlinkClick r:id="rId4"/>
              </a:rPr>
              <a:t>https://puncakdunia.wordpress.com/2016/11/15/cara-install-pip-package-manager-untuk-python-di-windows</a:t>
            </a:r>
            <a:r>
              <a:rPr lang="en-US" sz="1200" dirty="0" smtClean="0">
                <a:hlinkClick r:id="rId4"/>
              </a:rPr>
              <a:t>/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498301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Easy_Install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PIP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4053" y="1905000"/>
            <a:ext cx="7639050" cy="353377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013376" y="6056198"/>
            <a:ext cx="8911687" cy="9627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hlinkClick r:id="rId3"/>
              </a:rPr>
              <a:t>https://packaging.python.org/discussions/pip-vs-easy-install</a:t>
            </a:r>
            <a:r>
              <a:rPr lang="en-US" sz="1200" dirty="0" smtClean="0">
                <a:hlinkClick r:id="rId3"/>
              </a:rPr>
              <a:t>/</a:t>
            </a:r>
            <a:endParaRPr lang="en-US" sz="1200" dirty="0" smtClean="0"/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80654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143" y="453981"/>
            <a:ext cx="8915399" cy="1310425"/>
          </a:xfrm>
        </p:spPr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142" y="2408350"/>
            <a:ext cx="8915399" cy="2253803"/>
          </a:xfrm>
        </p:spPr>
        <p:txBody>
          <a:bodyPr>
            <a:no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ython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eksekusi</a:t>
            </a:r>
            <a:r>
              <a:rPr lang="en-US" sz="2400" dirty="0"/>
              <a:t> </a:t>
            </a:r>
            <a:r>
              <a:rPr lang="en-US" sz="2400" dirty="0" err="1"/>
              <a:t>sejumlah</a:t>
            </a:r>
            <a:r>
              <a:rPr lang="en-US" sz="2400" dirty="0"/>
              <a:t> </a:t>
            </a:r>
            <a:r>
              <a:rPr lang="en-US" sz="2400" dirty="0" err="1"/>
              <a:t>intruksi</a:t>
            </a:r>
            <a:r>
              <a:rPr lang="en-US" sz="2400" dirty="0"/>
              <a:t> </a:t>
            </a:r>
            <a:r>
              <a:rPr lang="en-US" sz="2400" dirty="0" err="1"/>
              <a:t>multiguna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langsung</a:t>
            </a:r>
            <a:r>
              <a:rPr lang="en-US" sz="2400" dirty="0"/>
              <a:t> (</a:t>
            </a:r>
            <a:r>
              <a:rPr lang="en-US" sz="2400" dirty="0" err="1"/>
              <a:t>interpretatif</a:t>
            </a:r>
            <a:r>
              <a:rPr lang="en-US" sz="2400" dirty="0"/>
              <a:t>)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orientasi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(Object Oriented Programming)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semantik</a:t>
            </a:r>
            <a:r>
              <a:rPr lang="en-US" sz="2400" dirty="0"/>
              <a:t> </a:t>
            </a:r>
            <a:r>
              <a:rPr lang="en-US" sz="2400" dirty="0" err="1"/>
              <a:t>dinamis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tingkat</a:t>
            </a:r>
            <a:r>
              <a:rPr lang="en-US" sz="2400" dirty="0"/>
              <a:t> </a:t>
            </a:r>
            <a:r>
              <a:rPr lang="en-US" sz="2400" dirty="0" err="1"/>
              <a:t>keterbacaan</a:t>
            </a:r>
            <a:r>
              <a:rPr lang="en-US" sz="2400" dirty="0"/>
              <a:t> syntax.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8262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647" y="649868"/>
            <a:ext cx="8911687" cy="805445"/>
          </a:xfrm>
        </p:spPr>
        <p:txBody>
          <a:bodyPr/>
          <a:lstStyle/>
          <a:p>
            <a:r>
              <a:rPr lang="en-US" dirty="0" err="1" smtClean="0"/>
              <a:t>Variabel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28" y="1455313"/>
            <a:ext cx="10912184" cy="52030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yang </a:t>
            </a:r>
            <a:r>
              <a:rPr lang="en-US" dirty="0" err="1"/>
              <a:t>dicadangkan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di </a:t>
            </a:r>
            <a:r>
              <a:rPr lang="en-US" dirty="0" err="1"/>
              <a:t>memori</a:t>
            </a:r>
            <a:r>
              <a:rPr lang="en-US" dirty="0"/>
              <a:t>.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program </a:t>
            </a:r>
            <a:r>
              <a:rPr lang="en-US" dirty="0" err="1"/>
              <a:t>dieksekusi</a:t>
            </a:r>
            <a:r>
              <a:rPr lang="en-US" dirty="0"/>
              <a:t>, yang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-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program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.</a:t>
            </a:r>
          </a:p>
          <a:p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data.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Python,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yang </a:t>
            </a:r>
            <a:r>
              <a:rPr lang="en-US" dirty="0" err="1"/>
              <a:t>dinamis</a:t>
            </a:r>
            <a:r>
              <a:rPr lang="en-US" dirty="0"/>
              <a:t>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Python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didekralasikan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Python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program </a:t>
            </a:r>
            <a:r>
              <a:rPr lang="en-US" dirty="0" err="1"/>
              <a:t>dijalankan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/>
              <a:t>variabel</a:t>
            </a:r>
            <a:r>
              <a:rPr lang="en-US" dirty="0"/>
              <a:t> Python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 dirty="0" err="1" smtClean="0">
                <a:solidFill>
                  <a:srgbClr val="212529"/>
                </a:solidFill>
              </a:rPr>
              <a:t>Karakter</a:t>
            </a:r>
            <a:r>
              <a:rPr lang="en-US" dirty="0" smtClean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pertama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harus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berupa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huruf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atau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garis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bawah</a:t>
            </a:r>
            <a:r>
              <a:rPr lang="en-US" dirty="0">
                <a:solidFill>
                  <a:srgbClr val="212529"/>
                </a:solidFill>
              </a:rPr>
              <a:t>/underscore </a:t>
            </a:r>
            <a:r>
              <a:rPr lang="en-US" sz="1200" dirty="0">
                <a:solidFill>
                  <a:srgbClr val="E83E8C"/>
                </a:solidFill>
              </a:rPr>
              <a:t>_</a:t>
            </a:r>
            <a:endParaRPr lang="en-US" dirty="0">
              <a:solidFill>
                <a:srgbClr val="212529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2"/>
            </a:pPr>
            <a:r>
              <a:rPr lang="en-US" dirty="0" err="1">
                <a:solidFill>
                  <a:srgbClr val="212529"/>
                </a:solidFill>
              </a:rPr>
              <a:t>Karakter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selanjutnya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dapat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berupa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huruf</a:t>
            </a:r>
            <a:r>
              <a:rPr lang="en-US" dirty="0">
                <a:solidFill>
                  <a:srgbClr val="212529"/>
                </a:solidFill>
              </a:rPr>
              <a:t>, </a:t>
            </a:r>
            <a:r>
              <a:rPr lang="en-US" dirty="0" err="1">
                <a:solidFill>
                  <a:srgbClr val="212529"/>
                </a:solidFill>
              </a:rPr>
              <a:t>garis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bawah</a:t>
            </a:r>
            <a:r>
              <a:rPr lang="en-US" dirty="0">
                <a:solidFill>
                  <a:srgbClr val="212529"/>
                </a:solidFill>
              </a:rPr>
              <a:t>/underscore </a:t>
            </a:r>
            <a:r>
              <a:rPr lang="en-US" sz="1200" dirty="0">
                <a:solidFill>
                  <a:srgbClr val="E83E8C"/>
                </a:solidFill>
              </a:rPr>
              <a:t>_</a:t>
            </a:r>
            <a:r>
              <a:rPr lang="en-US" dirty="0">
                <a:solidFill>
                  <a:srgbClr val="212529"/>
                </a:solidFill>
              </a:rPr>
              <a:t> </a:t>
            </a:r>
            <a:r>
              <a:rPr lang="en-US" dirty="0" err="1">
                <a:solidFill>
                  <a:srgbClr val="212529"/>
                </a:solidFill>
              </a:rPr>
              <a:t>atau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angka</a:t>
            </a:r>
            <a:endParaRPr lang="en-US" dirty="0">
              <a:solidFill>
                <a:srgbClr val="212529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3"/>
            </a:pPr>
            <a:r>
              <a:rPr lang="en-US" dirty="0" err="1">
                <a:solidFill>
                  <a:srgbClr val="212529"/>
                </a:solidFill>
              </a:rPr>
              <a:t>Karakter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pada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nama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variabel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bersifat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sensitif</a:t>
            </a:r>
            <a:r>
              <a:rPr lang="en-US" dirty="0">
                <a:solidFill>
                  <a:srgbClr val="212529"/>
                </a:solidFill>
              </a:rPr>
              <a:t> (case-</a:t>
            </a:r>
            <a:r>
              <a:rPr lang="en-US" dirty="0" err="1">
                <a:solidFill>
                  <a:srgbClr val="212529"/>
                </a:solidFill>
              </a:rPr>
              <a:t>sensitif</a:t>
            </a:r>
            <a:r>
              <a:rPr lang="en-US" dirty="0">
                <a:solidFill>
                  <a:srgbClr val="212529"/>
                </a:solidFill>
              </a:rPr>
              <a:t>). </a:t>
            </a:r>
            <a:r>
              <a:rPr lang="en-US" dirty="0" err="1">
                <a:solidFill>
                  <a:srgbClr val="212529"/>
                </a:solidFill>
              </a:rPr>
              <a:t>Artinya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huruf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kecil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dan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huruf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besar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dibedakan</a:t>
            </a:r>
            <a:r>
              <a:rPr lang="en-US" dirty="0">
                <a:solidFill>
                  <a:srgbClr val="212529"/>
                </a:solidFill>
              </a:rPr>
              <a:t>. </a:t>
            </a:r>
            <a:r>
              <a:rPr lang="en-US" dirty="0" err="1">
                <a:solidFill>
                  <a:srgbClr val="212529"/>
                </a:solidFill>
              </a:rPr>
              <a:t>Sebagai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contoh</a:t>
            </a:r>
            <a:r>
              <a:rPr lang="en-US" dirty="0">
                <a:solidFill>
                  <a:srgbClr val="212529"/>
                </a:solidFill>
              </a:rPr>
              <a:t>, </a:t>
            </a:r>
            <a:r>
              <a:rPr lang="en-US" dirty="0" err="1">
                <a:solidFill>
                  <a:srgbClr val="212529"/>
                </a:solidFill>
              </a:rPr>
              <a:t>variabel</a:t>
            </a:r>
            <a:r>
              <a:rPr lang="en-US" dirty="0">
                <a:solidFill>
                  <a:srgbClr val="212529"/>
                </a:solidFill>
              </a:rPr>
              <a:t> </a:t>
            </a:r>
            <a:r>
              <a:rPr lang="en-US" sz="1200" dirty="0" err="1">
                <a:solidFill>
                  <a:srgbClr val="E83E8C"/>
                </a:solidFill>
              </a:rPr>
              <a:t>namaDepan</a:t>
            </a:r>
            <a:r>
              <a:rPr lang="en-US" dirty="0">
                <a:solidFill>
                  <a:srgbClr val="212529"/>
                </a:solidFill>
              </a:rPr>
              <a:t> </a:t>
            </a:r>
            <a:r>
              <a:rPr lang="en-US" dirty="0" err="1">
                <a:solidFill>
                  <a:srgbClr val="212529"/>
                </a:solidFill>
              </a:rPr>
              <a:t>dan</a:t>
            </a:r>
            <a:r>
              <a:rPr lang="en-US" dirty="0">
                <a:solidFill>
                  <a:srgbClr val="212529"/>
                </a:solidFill>
              </a:rPr>
              <a:t> </a:t>
            </a:r>
            <a:r>
              <a:rPr lang="en-US" sz="1200" dirty="0" err="1">
                <a:solidFill>
                  <a:srgbClr val="E83E8C"/>
                </a:solidFill>
              </a:rPr>
              <a:t>namadepan</a:t>
            </a:r>
            <a:r>
              <a:rPr lang="en-US" dirty="0">
                <a:solidFill>
                  <a:srgbClr val="212529"/>
                </a:solidFill>
              </a:rPr>
              <a:t> </a:t>
            </a:r>
            <a:r>
              <a:rPr lang="en-US" dirty="0" err="1">
                <a:solidFill>
                  <a:srgbClr val="212529"/>
                </a:solidFill>
              </a:rPr>
              <a:t>adalah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variabel</a:t>
            </a:r>
            <a:r>
              <a:rPr lang="en-US" dirty="0">
                <a:solidFill>
                  <a:srgbClr val="212529"/>
                </a:solidFill>
              </a:rPr>
              <a:t> yang </a:t>
            </a:r>
            <a:r>
              <a:rPr lang="en-US" dirty="0" err="1">
                <a:solidFill>
                  <a:srgbClr val="212529"/>
                </a:solidFill>
              </a:rPr>
              <a:t>berbeda</a:t>
            </a:r>
            <a:r>
              <a:rPr lang="en-US" dirty="0" smtClean="0">
                <a:solidFill>
                  <a:srgbClr val="212529"/>
                </a:solidFill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3"/>
            </a:pPr>
            <a:endParaRPr lang="en-US" dirty="0">
              <a:solidFill>
                <a:srgbClr val="212529"/>
              </a:solidFill>
              <a:latin typeface="-apple-system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dirty="0" smtClean="0">
                <a:solidFill>
                  <a:srgbClr val="212529"/>
                </a:solidFill>
                <a:latin typeface="-apple-system"/>
              </a:rPr>
              <a:t> 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di Python </a:t>
            </a:r>
            <a:r>
              <a:rPr lang="en-US" dirty="0" err="1"/>
              <a:t>caranya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mengisinya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=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dimasukan</a:t>
            </a:r>
            <a:r>
              <a:rPr lang="en-US" dirty="0" smtClean="0"/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dirty="0">
              <a:solidFill>
                <a:srgbClr val="212529"/>
              </a:solidFill>
              <a:latin typeface="-apple-system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dirty="0" smtClean="0">
              <a:solidFill>
                <a:srgbClr val="212529"/>
              </a:solidFill>
              <a:latin typeface="-apple-system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dirty="0">
              <a:solidFill>
                <a:srgbClr val="212529"/>
              </a:solidFill>
              <a:latin typeface="-apple-system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1500" dirty="0">
                <a:solidFill>
                  <a:srgbClr val="212529"/>
                </a:solidFill>
                <a:latin typeface="-apple-system"/>
                <a:hlinkClick r:id="rId2"/>
              </a:rPr>
              <a:t>https://</a:t>
            </a:r>
            <a:r>
              <a:rPr lang="en-US" sz="1500" dirty="0" smtClean="0">
                <a:solidFill>
                  <a:srgbClr val="212529"/>
                </a:solidFill>
                <a:latin typeface="-apple-system"/>
                <a:hlinkClick r:id="rId2"/>
              </a:rPr>
              <a:t>belajarpython.com/tutorial/variabel-python</a:t>
            </a:r>
            <a:endParaRPr lang="en-US" sz="1500" dirty="0" smtClean="0">
              <a:solidFill>
                <a:srgbClr val="212529"/>
              </a:solidFill>
              <a:latin typeface="-apple-system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dirty="0">
              <a:solidFill>
                <a:srgbClr val="212529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06600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647" y="649868"/>
            <a:ext cx="8911687" cy="805445"/>
          </a:xfrm>
        </p:spPr>
        <p:txBody>
          <a:bodyPr/>
          <a:lstStyle/>
          <a:p>
            <a:r>
              <a:rPr lang="en-US" dirty="0" err="1" smtClean="0"/>
              <a:t>Variabel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28" y="1455313"/>
            <a:ext cx="10912184" cy="520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smtClean="0"/>
              <a:t>Python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705" y="1933977"/>
            <a:ext cx="507762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2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191" y="624110"/>
            <a:ext cx="8911687" cy="779687"/>
          </a:xfrm>
        </p:spPr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 python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737" y="1403797"/>
            <a:ext cx="8066478" cy="48837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98737" y="6420860"/>
            <a:ext cx="47420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belajarpython.com/tutorial/tipe-data-python</a:t>
            </a:r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09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191" y="624110"/>
            <a:ext cx="8911687" cy="779687"/>
          </a:xfrm>
        </p:spPr>
        <p:txBody>
          <a:bodyPr/>
          <a:lstStyle/>
          <a:p>
            <a:r>
              <a:rPr lang="en-US" dirty="0" smtClean="0"/>
              <a:t>Operator Python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803" y="1390919"/>
            <a:ext cx="6413679" cy="49745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30651" y="6365487"/>
            <a:ext cx="46826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belajarpython.com/tutorial/operator-python</a:t>
            </a:r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81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191" y="624110"/>
            <a:ext cx="8911687" cy="779687"/>
          </a:xfrm>
        </p:spPr>
        <p:txBody>
          <a:bodyPr/>
          <a:lstStyle/>
          <a:p>
            <a:r>
              <a:rPr lang="en-US" dirty="0" smtClean="0"/>
              <a:t>Looping 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626" y="1515413"/>
            <a:ext cx="8915400" cy="4928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bagian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r>
              <a:rPr lang="en-US" dirty="0"/>
              <a:t>While </a:t>
            </a:r>
            <a:r>
              <a:rPr lang="en-US" dirty="0" smtClean="0"/>
              <a:t>Loop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/>
              <a:t>Pengulangan</a:t>
            </a:r>
            <a:r>
              <a:rPr lang="en-US" dirty="0"/>
              <a:t> While Loop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dieksesusi</a:t>
            </a:r>
            <a:r>
              <a:rPr lang="en-US" dirty="0"/>
              <a:t> </a:t>
            </a:r>
            <a:r>
              <a:rPr lang="en-US" dirty="0" smtClean="0"/>
              <a:t>statement </a:t>
            </a:r>
            <a:r>
              <a:rPr lang="en-US" dirty="0" err="1"/>
              <a:t>berkali</a:t>
            </a:r>
            <a:r>
              <a:rPr lang="en-US" dirty="0"/>
              <a:t>-kali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While </a:t>
            </a:r>
            <a:r>
              <a:rPr lang="en-US" dirty="0" smtClean="0"/>
              <a:t>Loop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931" y="3979877"/>
            <a:ext cx="6676532" cy="16868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56626" y="6186626"/>
            <a:ext cx="43075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belajarpython.com/tutorial/loop-python</a:t>
            </a:r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027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191" y="624110"/>
            <a:ext cx="8911687" cy="779687"/>
          </a:xfrm>
        </p:spPr>
        <p:txBody>
          <a:bodyPr/>
          <a:lstStyle/>
          <a:p>
            <a:r>
              <a:rPr lang="en-US" dirty="0" smtClean="0"/>
              <a:t>Looping 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626" y="1515413"/>
            <a:ext cx="8915400" cy="49289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For Loop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Pengulangan</a:t>
            </a:r>
            <a:r>
              <a:rPr lang="en-US" dirty="0" smtClean="0"/>
              <a:t> for </a:t>
            </a:r>
            <a:r>
              <a:rPr lang="en-US" dirty="0" err="1" smtClean="0"/>
              <a:t>pada</a:t>
            </a:r>
            <a:r>
              <a:rPr lang="en-US" dirty="0" smtClean="0"/>
              <a:t> Python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mengulangi</a:t>
            </a:r>
            <a:r>
              <a:rPr lang="en-US" dirty="0" smtClean="0"/>
              <a:t> item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apapun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list </a:t>
            </a:r>
            <a:r>
              <a:rPr lang="en-US" dirty="0" err="1" smtClean="0"/>
              <a:t>atau</a:t>
            </a:r>
            <a:r>
              <a:rPr lang="en-US" dirty="0" smtClean="0"/>
              <a:t> string</a:t>
            </a:r>
          </a:p>
          <a:p>
            <a:pPr marL="0" indent="0">
              <a:buNone/>
            </a:pP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smtClean="0"/>
              <a:t>For Loop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873" y="3723066"/>
            <a:ext cx="7422322" cy="209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28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191" y="624110"/>
            <a:ext cx="8911687" cy="779687"/>
          </a:xfrm>
        </p:spPr>
        <p:txBody>
          <a:bodyPr/>
          <a:lstStyle/>
          <a:p>
            <a:r>
              <a:rPr lang="en-US" dirty="0" smtClean="0"/>
              <a:t>Looping 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626" y="1515413"/>
            <a:ext cx="8915400" cy="4928929"/>
          </a:xfrm>
        </p:spPr>
        <p:txBody>
          <a:bodyPr>
            <a:normAutofit/>
          </a:bodyPr>
          <a:lstStyle/>
          <a:p>
            <a:r>
              <a:rPr lang="en-US" dirty="0" smtClean="0"/>
              <a:t>Nested Loop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Python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lingkaran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loop lain.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Nested Loop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389" y="3322280"/>
            <a:ext cx="7800074" cy="288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92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191" y="624110"/>
            <a:ext cx="8911687" cy="779687"/>
          </a:xfrm>
        </p:spPr>
        <p:txBody>
          <a:bodyPr>
            <a:normAutofit/>
          </a:bodyPr>
          <a:lstStyle/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626" y="1515413"/>
            <a:ext cx="10276782" cy="4928929"/>
          </a:xfrm>
        </p:spPr>
        <p:txBody>
          <a:bodyPr>
            <a:normAutofit/>
          </a:bodyPr>
          <a:lstStyle/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smtClean="0"/>
              <a:t>If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if)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mengantisipasi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jalanya</a:t>
            </a:r>
            <a:r>
              <a:rPr lang="en-US" dirty="0"/>
              <a:t> program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/>
              <a:t>python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statement/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if, else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smtClean="0"/>
              <a:t>True.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False </a:t>
            </a:r>
            <a:r>
              <a:rPr lang="en-US" dirty="0" err="1"/>
              <a:t>maka</a:t>
            </a:r>
            <a:r>
              <a:rPr lang="en-US" dirty="0"/>
              <a:t> statement/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di-</a:t>
            </a:r>
            <a:r>
              <a:rPr lang="en-US" dirty="0" err="1"/>
              <a:t>eksekusi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Python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719" y="3979877"/>
            <a:ext cx="6416630" cy="21730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62164" y="6273225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belajarpython.com/tutorial/kondisi-if-else-python</a:t>
            </a:r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16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191" y="624110"/>
            <a:ext cx="8911687" cy="779687"/>
          </a:xfrm>
        </p:spPr>
        <p:txBody>
          <a:bodyPr>
            <a:normAutofit/>
          </a:bodyPr>
          <a:lstStyle/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626" y="1515413"/>
            <a:ext cx="10328298" cy="4928929"/>
          </a:xfrm>
        </p:spPr>
        <p:txBody>
          <a:bodyPr>
            <a:normAutofit/>
          </a:bodyPr>
          <a:lstStyle/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smtClean="0"/>
              <a:t>If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else)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/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/>
              <a:t>python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statement/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if, else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.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/>
              <a:t>if else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True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if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False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else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if else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Python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328" y="4431406"/>
            <a:ext cx="7120761" cy="201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0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191" y="624110"/>
            <a:ext cx="8911687" cy="779687"/>
          </a:xfrm>
        </p:spPr>
        <p:txBody>
          <a:bodyPr>
            <a:normAutofit/>
          </a:bodyPr>
          <a:lstStyle/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625" y="1515413"/>
            <a:ext cx="10315419" cy="4928929"/>
          </a:xfrm>
        </p:spPr>
        <p:txBody>
          <a:bodyPr>
            <a:normAutofit/>
          </a:bodyPr>
          <a:lstStyle/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 smtClean="0"/>
              <a:t>Elif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elif</a:t>
            </a:r>
            <a:r>
              <a:rPr lang="en-US" dirty="0"/>
              <a:t>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/</a:t>
            </a:r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“</a:t>
            </a:r>
            <a:r>
              <a:rPr lang="en-US" dirty="0" err="1"/>
              <a:t>kondisi</a:t>
            </a:r>
            <a:r>
              <a:rPr lang="en-US" dirty="0"/>
              <a:t> if”.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menyeleksi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“else”, </a:t>
            </a:r>
            <a:r>
              <a:rPr lang="en-US" dirty="0" err="1"/>
              <a:t>bedanya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</a:t>
            </a:r>
            <a:r>
              <a:rPr lang="en-US" dirty="0" err="1"/>
              <a:t>elif</a:t>
            </a:r>
            <a:r>
              <a:rPr lang="en-US" dirty="0"/>
              <a:t>”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Python 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221" y="3529692"/>
            <a:ext cx="5587713" cy="302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0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130" y="276381"/>
            <a:ext cx="8911687" cy="1280890"/>
          </a:xfrm>
        </p:spPr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1888901"/>
            <a:ext cx="8915400" cy="3777622"/>
          </a:xfrm>
        </p:spPr>
        <p:txBody>
          <a:bodyPr/>
          <a:lstStyle/>
          <a:p>
            <a:pPr>
              <a:buAutoNum type="arabicPeriod"/>
            </a:pPr>
            <a:r>
              <a:rPr lang="en-US" dirty="0" smtClean="0"/>
              <a:t>Download python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situs</a:t>
            </a:r>
            <a:r>
              <a:rPr lang="en-US" dirty="0"/>
              <a:t> </a:t>
            </a:r>
            <a:r>
              <a:rPr lang="en-US" dirty="0" err="1"/>
              <a:t>resmi</a:t>
            </a:r>
            <a:r>
              <a:rPr lang="en-US" dirty="0"/>
              <a:t> python (</a:t>
            </a:r>
            <a:r>
              <a:rPr lang="en-US" dirty="0">
                <a:hlinkClick r:id="rId2"/>
              </a:rPr>
              <a:t>python.org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143" y="2423805"/>
            <a:ext cx="6271408" cy="39091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986502" y="6333004"/>
            <a:ext cx="43572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4"/>
              </a:rPr>
              <a:t>https://www.petanikode.com/python-windows</a:t>
            </a:r>
            <a:r>
              <a:rPr lang="en-US" sz="1400" dirty="0" smtClean="0">
                <a:hlinkClick r:id="rId4"/>
              </a:rPr>
              <a:t>/</a:t>
            </a:r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47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191" y="624110"/>
            <a:ext cx="8911687" cy="779687"/>
          </a:xfrm>
        </p:spPr>
        <p:txBody>
          <a:bodyPr>
            <a:norm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625" y="1515413"/>
            <a:ext cx="10315419" cy="4928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Python.</a:t>
            </a:r>
          </a:p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(()).</a:t>
            </a:r>
          </a:p>
          <a:p>
            <a:r>
              <a:rPr lang="en-US" dirty="0" err="1"/>
              <a:t>Setiap</a:t>
            </a:r>
            <a:r>
              <a:rPr lang="en-US" dirty="0"/>
              <a:t> parameter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ditempatkan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parameter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opsional</a:t>
            </a:r>
            <a:r>
              <a:rPr lang="en-US" dirty="0"/>
              <a:t> - string </a:t>
            </a:r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docstring</a:t>
            </a:r>
            <a:r>
              <a:rPr lang="en-US" dirty="0"/>
              <a:t>.</a:t>
            </a:r>
          </a:p>
          <a:p>
            <a:r>
              <a:rPr lang="en-US" dirty="0"/>
              <a:t>Blok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(:)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indentasi</a:t>
            </a:r>
            <a:r>
              <a:rPr lang="en-US" dirty="0"/>
              <a:t>.</a:t>
            </a:r>
          </a:p>
          <a:p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[</a:t>
            </a:r>
            <a:r>
              <a:rPr lang="en-US" dirty="0" err="1"/>
              <a:t>ekspresi</a:t>
            </a:r>
            <a:r>
              <a:rPr lang="en-US" dirty="0"/>
              <a:t>]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opsional</a:t>
            </a:r>
            <a:r>
              <a:rPr lang="en-US" dirty="0"/>
              <a:t> </a:t>
            </a:r>
            <a:r>
              <a:rPr lang="en-US" dirty="0" err="1"/>
              <a:t>menyampaikan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pemanggil</a:t>
            </a:r>
            <a:r>
              <a:rPr lang="en-US" dirty="0"/>
              <a:t>.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pengembalian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return None.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514" y="5490366"/>
            <a:ext cx="6584761" cy="9539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6625" y="6371292"/>
            <a:ext cx="4414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belajarpython.com/tutorial/fungsi-python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8166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191" y="624110"/>
            <a:ext cx="8911687" cy="779687"/>
          </a:xfrm>
        </p:spPr>
        <p:txBody>
          <a:bodyPr>
            <a:normAutofit/>
          </a:bodyPr>
          <a:lstStyle/>
          <a:p>
            <a:r>
              <a:rPr lang="en-US" dirty="0" smtClean="0"/>
              <a:t>Python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625" y="2365419"/>
            <a:ext cx="10315419" cy="42285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/>
              <a:t>Python </a:t>
            </a:r>
            <a:r>
              <a:rPr lang="en-US" dirty="0" smtClean="0"/>
              <a:t>Libraries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/>
              <a:t>luas</a:t>
            </a:r>
            <a:r>
              <a:rPr lang="en-US" dirty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menawarkan</a:t>
            </a:r>
            <a:r>
              <a:rPr lang="en-US" dirty="0" smtClean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 smtClean="0"/>
              <a:t>fasilitas</a:t>
            </a:r>
            <a:r>
              <a:rPr lang="en-US" dirty="0"/>
              <a:t>. </a:t>
            </a:r>
            <a:r>
              <a:rPr lang="en-US" dirty="0" smtClean="0"/>
              <a:t>Libraries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bawaan</a:t>
            </a:r>
            <a:r>
              <a:rPr lang="en-US" dirty="0"/>
              <a:t> (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C) yang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file I / O yang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programmer Python,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Python yang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sehari-hari</a:t>
            </a:r>
            <a:r>
              <a:rPr lang="en-US" dirty="0"/>
              <a:t>.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eksplisit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portabilitas</a:t>
            </a:r>
            <a:r>
              <a:rPr lang="en-US" dirty="0"/>
              <a:t> program Python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mengabstraksi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platform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smtClean="0"/>
              <a:t>API </a:t>
            </a:r>
            <a:r>
              <a:rPr lang="en-US" dirty="0"/>
              <a:t>platform-</a:t>
            </a:r>
            <a:r>
              <a:rPr lang="en-US" dirty="0" err="1"/>
              <a:t>netral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www.quora.com/What-is-a-Python-library-and-what-can-I-use-it-for</a:t>
            </a:r>
            <a:endParaRPr lang="en-US" sz="1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37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191" y="624110"/>
            <a:ext cx="8911687" cy="779687"/>
          </a:xfrm>
        </p:spPr>
        <p:txBody>
          <a:bodyPr>
            <a:normAutofit/>
          </a:bodyPr>
          <a:lstStyle/>
          <a:p>
            <a:r>
              <a:rPr lang="en-US" dirty="0" smtClean="0"/>
              <a:t>Python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625" y="1515414"/>
            <a:ext cx="10315419" cy="2683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Libraries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Pyhton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496" y="1996965"/>
            <a:ext cx="5799675" cy="440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7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130" y="276381"/>
            <a:ext cx="8911687" cy="1280890"/>
          </a:xfrm>
        </p:spPr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1888901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/>
              <a:t>Buka</a:t>
            </a:r>
            <a:r>
              <a:rPr lang="en-US" dirty="0"/>
              <a:t> File python-3.msi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570" y="2361663"/>
            <a:ext cx="5799249" cy="414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8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130" y="276381"/>
            <a:ext cx="8911687" cy="1280890"/>
          </a:xfrm>
        </p:spPr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1888901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573" y="2410562"/>
            <a:ext cx="4739695" cy="408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9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130" y="276381"/>
            <a:ext cx="8911687" cy="1280890"/>
          </a:xfrm>
        </p:spPr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1888901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/>
              <a:t>Instalasi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098" y="2376689"/>
            <a:ext cx="48577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5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130" y="276381"/>
            <a:ext cx="8911687" cy="1280890"/>
          </a:xfrm>
        </p:spPr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1888900"/>
            <a:ext cx="8915400" cy="4872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nn-NO" dirty="0"/>
              <a:t>M</a:t>
            </a:r>
            <a:r>
              <a:rPr lang="nn-NO" dirty="0" smtClean="0"/>
              <a:t>enentukan </a:t>
            </a:r>
            <a:r>
              <a:rPr lang="nn-NO" dirty="0"/>
              <a:t>fitur-fitur yang akan diinstal</a:t>
            </a:r>
            <a:r>
              <a:rPr lang="nn-NO" dirty="0" smtClean="0"/>
              <a:t>.</a:t>
            </a:r>
          </a:p>
          <a:p>
            <a:pPr marL="0" indent="0">
              <a:buNone/>
            </a:pPr>
            <a:endParaRPr lang="nn-NO" dirty="0"/>
          </a:p>
          <a:p>
            <a:pPr marL="0" indent="0">
              <a:buNone/>
            </a:pPr>
            <a:endParaRPr lang="nn-NO" dirty="0" smtClean="0"/>
          </a:p>
          <a:p>
            <a:pPr marL="0" indent="0">
              <a:buNone/>
            </a:pPr>
            <a:endParaRPr lang="nn-NO" dirty="0"/>
          </a:p>
          <a:p>
            <a:pPr marL="0" indent="0">
              <a:buNone/>
            </a:pPr>
            <a:endParaRPr lang="nn-NO" dirty="0" smtClean="0"/>
          </a:p>
          <a:p>
            <a:pPr marL="0" indent="0">
              <a:buNone/>
            </a:pPr>
            <a:endParaRPr lang="nn-NO" dirty="0"/>
          </a:p>
          <a:p>
            <a:pPr marL="0" indent="0">
              <a:buNone/>
            </a:pPr>
            <a:endParaRPr lang="nn-NO" dirty="0" smtClean="0"/>
          </a:p>
          <a:p>
            <a:pPr marL="0" indent="0">
              <a:buNone/>
            </a:pPr>
            <a:endParaRPr lang="nn-NO" dirty="0"/>
          </a:p>
          <a:p>
            <a:pPr marL="0" indent="0">
              <a:buNone/>
            </a:pPr>
            <a:endParaRPr lang="nn-NO" dirty="0" smtClean="0"/>
          </a:p>
          <a:p>
            <a:pPr marL="0" indent="0">
              <a:buNone/>
            </a:pPr>
            <a:endParaRPr lang="nn-NO" dirty="0"/>
          </a:p>
          <a:p>
            <a:pPr marL="0" indent="0">
              <a:buNone/>
            </a:pPr>
            <a:endParaRPr lang="nn-NO" dirty="0" smtClean="0"/>
          </a:p>
          <a:p>
            <a:pPr marL="0" indent="0">
              <a:buNone/>
            </a:pPr>
            <a:r>
              <a:rPr lang="nn-NO" dirty="0" smtClean="0"/>
              <a:t>6. Klik finish, lalu selesai.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59" y="2389568"/>
            <a:ext cx="4354861" cy="3727897"/>
          </a:xfrm>
          <a:prstGeom prst="rect">
            <a:avLst/>
          </a:prstGeom>
        </p:spPr>
      </p:pic>
      <p:pic>
        <p:nvPicPr>
          <p:cNvPr id="21506" name="Picture 2" descr="Kustomisasi 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835" y="2389568"/>
            <a:ext cx="4322322" cy="372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6722772" y="4253516"/>
            <a:ext cx="324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00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130" y="276381"/>
            <a:ext cx="8911687" cy="1280890"/>
          </a:xfrm>
        </p:spPr>
        <p:txBody>
          <a:bodyPr/>
          <a:lstStyle/>
          <a:p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P</a:t>
            </a:r>
            <a:r>
              <a:rPr lang="en-US" dirty="0" smtClean="0"/>
              <a:t>ython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1888901"/>
            <a:ext cx="8915400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 </a:t>
            </a:r>
            <a:r>
              <a:rPr lang="en-US" b="1" dirty="0"/>
              <a:t>Python Shell</a:t>
            </a:r>
            <a:r>
              <a:rPr lang="en-US" dirty="0"/>
              <a:t>. </a:t>
            </a:r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buka</a:t>
            </a:r>
            <a:r>
              <a:rPr lang="en-US" dirty="0"/>
              <a:t> Start Menu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 </a:t>
            </a:r>
            <a:r>
              <a:rPr lang="en-US" b="1" i="1" dirty="0"/>
              <a:t>Python Shell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795" y="2812778"/>
            <a:ext cx="63817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7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130" y="276381"/>
            <a:ext cx="8911687" cy="1280890"/>
          </a:xfrm>
        </p:spPr>
        <p:txBody>
          <a:bodyPr/>
          <a:lstStyle/>
          <a:p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P</a:t>
            </a:r>
            <a:r>
              <a:rPr lang="en-US" dirty="0" smtClean="0"/>
              <a:t>ython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1888900"/>
            <a:ext cx="8915400" cy="471796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Python </a:t>
            </a:r>
            <a:r>
              <a:rPr lang="en-US" dirty="0" err="1"/>
              <a:t>dari</a:t>
            </a:r>
            <a:r>
              <a:rPr lang="en-US" dirty="0"/>
              <a:t> CMD, </a:t>
            </a:r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python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b="1" i="1" dirty="0"/>
              <a:t>Python Shell </a:t>
            </a:r>
            <a:r>
              <a:rPr lang="en-US" dirty="0" err="1"/>
              <a:t>dari</a:t>
            </a:r>
            <a:r>
              <a:rPr lang="en-US" dirty="0"/>
              <a:t> CMD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636" y="2740383"/>
            <a:ext cx="64579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033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171</TotalTime>
  <Words>1039</Words>
  <Application>Microsoft Office PowerPoint</Application>
  <PresentationFormat>Widescreen</PresentationFormat>
  <Paragraphs>175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-apple-system</vt:lpstr>
      <vt:lpstr>Arial</vt:lpstr>
      <vt:lpstr>Century Gothic</vt:lpstr>
      <vt:lpstr>Wingdings 3</vt:lpstr>
      <vt:lpstr>Wisp</vt:lpstr>
      <vt:lpstr>Tugas-1 Dasar Pemrograman Python</vt:lpstr>
      <vt:lpstr>PYTHON</vt:lpstr>
      <vt:lpstr>Instalasi Python</vt:lpstr>
      <vt:lpstr>Instalasi Python</vt:lpstr>
      <vt:lpstr>Instalasi Python</vt:lpstr>
      <vt:lpstr>Instalasi Python</vt:lpstr>
      <vt:lpstr>Instalasi Python</vt:lpstr>
      <vt:lpstr>Uji coba Python</vt:lpstr>
      <vt:lpstr>Uji coba Python</vt:lpstr>
      <vt:lpstr>Rules Python</vt:lpstr>
      <vt:lpstr>Rules Python</vt:lpstr>
      <vt:lpstr>Rules Python</vt:lpstr>
      <vt:lpstr>Rules Python</vt:lpstr>
      <vt:lpstr>Rules Python</vt:lpstr>
      <vt:lpstr>Rules Python</vt:lpstr>
      <vt:lpstr>Jenis Package Manager</vt:lpstr>
      <vt:lpstr>Jenis Package Manager</vt:lpstr>
      <vt:lpstr>Untuk mengetes keberhasilan instalasi PIP :</vt:lpstr>
      <vt:lpstr>Perbedaan Easy_Install dan PIP</vt:lpstr>
      <vt:lpstr>Variabel Python</vt:lpstr>
      <vt:lpstr>Variabel Python</vt:lpstr>
      <vt:lpstr>Struktur data python</vt:lpstr>
      <vt:lpstr>Operator Python</vt:lpstr>
      <vt:lpstr>Looping  Python</vt:lpstr>
      <vt:lpstr>Looping  Python</vt:lpstr>
      <vt:lpstr>Looping  Python</vt:lpstr>
      <vt:lpstr>Kondisi Python</vt:lpstr>
      <vt:lpstr>Kondisi Python</vt:lpstr>
      <vt:lpstr>Kondisi Python</vt:lpstr>
      <vt:lpstr>Fungsi Python</vt:lpstr>
      <vt:lpstr>Python Libraries</vt:lpstr>
      <vt:lpstr>Python Libraries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givaldo novel</dc:creator>
  <cp:lastModifiedBy>givaldo novel</cp:lastModifiedBy>
  <cp:revision>52</cp:revision>
  <dcterms:created xsi:type="dcterms:W3CDTF">2019-03-19T04:56:16Z</dcterms:created>
  <dcterms:modified xsi:type="dcterms:W3CDTF">2019-03-19T07:47:41Z</dcterms:modified>
</cp:coreProperties>
</file>