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68" r:id="rId6"/>
    <p:sldId id="258" r:id="rId7"/>
    <p:sldId id="264" r:id="rId8"/>
    <p:sldId id="260" r:id="rId9"/>
    <p:sldId id="266" r:id="rId10"/>
    <p:sldId id="267" r:id="rId11"/>
    <p:sldId id="271" r:id="rId12"/>
    <p:sldId id="272" r:id="rId13"/>
    <p:sldId id="262" r:id="rId14"/>
    <p:sldId id="263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23"/>
    <a:srgbClr val="C10000"/>
    <a:srgbClr val="00DD90"/>
    <a:srgbClr val="009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0947"/>
  </p:normalViewPr>
  <p:slideViewPr>
    <p:cSldViewPr snapToGrid="0">
      <p:cViewPr varScale="1">
        <p:scale>
          <a:sx n="115" d="100"/>
          <a:sy n="115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43C2E-AB25-DB41-B0AD-D12C4B7122D7}" type="datetimeFigureOut">
              <a:rPr kumimoji="1" lang="ko-Kore-KR" altLang="en-US" smtClean="0"/>
              <a:t>2020. 12. 16.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3C33-1140-204E-9B67-55BA61F4A5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467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저희는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이후 디지털성범죄 관련 의안 변화 분석을 주제로 발표하게 된 팀 코코넛이라고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저희는 </a:t>
            </a:r>
            <a:r>
              <a:rPr kumimoji="1" lang="ko-KR" altLang="en-US" dirty="0" err="1"/>
              <a:t>박하람과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이육샛별로</a:t>
            </a:r>
            <a:r>
              <a:rPr kumimoji="1" lang="ko-KR" altLang="en-US" dirty="0"/>
              <a:t> 구성되어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091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 디지털 성범죄 피해자에 대한 인식변화를 살펴보기 위해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Word2Vec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유사도 기능을 활용하였습니다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키워드와 가장 큰 유사성을 지니는 것은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사건 이전에는 벌금형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간음 등의 순이었습니다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토대로 보았을 때 디지털 성범죄와 별 관련이 없는 단어들이 상위 유사도를 차지했다고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사건 이후에는 공분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성착취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국민적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성착취물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협박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음란물 등과 같은 단어들이 등장하였습니다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토대로 볼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이후 디지털 성범죄의 대상으로 여성을 바라보고 있다고 유추할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텔레그램이나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 단어가 유사도가 높은 상위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단어 속에 들어있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것을 감안하면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디지털 성범죄 관련 의안에서 여성과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사건이 긴밀한 관련을 가지고 있다고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결과적으로 분석목적을 고려해보았을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사건이 국회의원들의 법률안 발의에 있어서 여성을 디지털 성범죄의 피해자로서 바라보고 있다고 미루어 짐작해볼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1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두번째</a:t>
            </a:r>
            <a:r>
              <a:rPr kumimoji="1" lang="ko-KR" altLang="en-US" dirty="0"/>
              <a:t> 청소년 키워드의 </a:t>
            </a:r>
            <a:r>
              <a:rPr kumimoji="1" lang="ko-KR" altLang="en-US" dirty="0" err="1"/>
              <a:t>유사도는</a:t>
            </a:r>
            <a:r>
              <a:rPr kumimoji="1" lang="ko-KR" altLang="en-US" dirty="0"/>
              <a:t> 어떻게 </a:t>
            </a:r>
            <a:r>
              <a:rPr kumimoji="1" lang="ko-KR" altLang="en-US" dirty="0" err="1"/>
              <a:t>변화하였을까요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 이전에는 성매매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피해아동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성보호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알선 등의 단어들이 보여주듯이 성매매나 성범죄의 피해자로 인식되고 있었다라고 유추할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청소년이용음란물을 제외하고 디지털 성범죄와 관련된 단어는 찾을 수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 이후에는 청소년 </a:t>
            </a:r>
            <a:r>
              <a:rPr kumimoji="1" lang="ko-KR" altLang="en-US" dirty="0" err="1"/>
              <a:t>성착취물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성착취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청소년이용음란물 등이 </a:t>
            </a:r>
            <a:r>
              <a:rPr kumimoji="1" lang="ko-KR" altLang="en-US" dirty="0" err="1"/>
              <a:t>유사도가</a:t>
            </a:r>
            <a:r>
              <a:rPr kumimoji="1" lang="ko-KR" altLang="en-US" dirty="0"/>
              <a:t> 높은 것으로 보아 실제로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 이후 </a:t>
            </a:r>
            <a:r>
              <a:rPr kumimoji="1" lang="ko-KR" altLang="en-US" dirty="0" err="1"/>
              <a:t>청소년를</a:t>
            </a:r>
            <a:r>
              <a:rPr kumimoji="1" lang="ko-KR" altLang="en-US" dirty="0"/>
              <a:t> 디지털 성범죄로부터 보호하고자 하는 의안이 발의되었다고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54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아동</a:t>
            </a:r>
            <a:r>
              <a:rPr kumimoji="1" lang="ko-KR" altLang="en-US" dirty="0"/>
              <a:t> 키워드 또한 어떻게 </a:t>
            </a:r>
            <a:r>
              <a:rPr kumimoji="1" lang="ko-KR" altLang="en-US" dirty="0" err="1"/>
              <a:t>변화했을까요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청소년과 아동은 비슷한 변화를 보인다고 생각할 수 있을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 이전에는 청소년이용음란물이나 성매매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성보호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알선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성범죄 등을 통해 성매매나 성범죄의 대상이 되고 있다라고 짐작할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청소년과 마찬가지로 청소년이용음란물을 제외하고 디지털 성범죄와 관련된 단어를 찾아보기 어렵습니다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 이후에는 청소년이용음란물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청소년성착취물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성착취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음란물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온라인 등을 통해 실제 아동을 디지털 성범죄로부터 보호하려는 움직임이 있었다라고 파악할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40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 분석으로 의안의 숨겨진 주제를 찾아내기 위해 토픽 모델링을 진행했습니다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토픽 모델링 결과 오버랩이 많아 분석 결과가 좋지 않았습니다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그 중에서 특징적인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topic 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공중화장실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몰래카메라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신체 등의 키워드가 묶인 것으로 보아 공적인 장소에 카메라를 설치해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불법촬영하는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범죄에 대한 의안일 것으로 유추할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둘째로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topic5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유통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성폭력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불법 등의 단어가 있는 것으로 보아 산업화된 디지털 성범죄에 대한 문제의식을 담은 의안이라고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이를 제외한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들에서는 키워드가 비슷해 유의미한 분서 결과를 얻지 못했습니다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38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96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/>
              <a:t>지금까지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의안 텍스트 분석을 통해 국회의원들이 디지털 성범죄를 인식하는 방식이 변화하고 있다는 것을 확인할 수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여전히 법안은 부족하지만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국회의원들이 디지털 성범죄에서 발생하는 여성의 성적 대상화가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성착취를 정당화했다는 것을 잊지 말고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적확한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법안을 발의하는지 지속적으로 분석할 필요가 있어 보입니다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발표 마치겠습니다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793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목차를 설명해드리겠습니다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분석 목적과 어떤 데이터를 </a:t>
            </a:r>
            <a:r>
              <a:rPr kumimoji="1" lang="ko-KR" altLang="en-US" dirty="0" err="1"/>
              <a:t>사용했는지부터</a:t>
            </a:r>
            <a:r>
              <a:rPr kumimoji="1" lang="ko-KR" altLang="en-US" dirty="0"/>
              <a:t> 발표하고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간단히 </a:t>
            </a:r>
            <a:r>
              <a:rPr kumimoji="1" lang="en-US" altLang="ko-KR" dirty="0"/>
              <a:t>EDA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해본 것과 </a:t>
            </a:r>
            <a:r>
              <a:rPr kumimoji="1" lang="en-US" altLang="ko-KR" dirty="0"/>
              <a:t>Word2Vec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유사도를</a:t>
            </a:r>
            <a:r>
              <a:rPr kumimoji="1" lang="ko-KR" altLang="en-US" dirty="0"/>
              <a:t> 시각화한 것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WordCloud</a:t>
            </a:r>
            <a:r>
              <a:rPr kumimoji="1" lang="ko-KR" altLang="en-US" dirty="0"/>
              <a:t>와 토픽 모델링 결과를 발표하는 순으로 진행해보겠습니다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693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2019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사건이 대한민국의 뜨거운 이슈로 떠오르게 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심각한 사안이었던 만큼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과연 국회의원들이 관련된 법안을 어떤 내용으로 발의할지 궁금했습니다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첫번째 목적은 디지털성범죄 관련 의안 내용이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전후로 어떻게 달라졌는지 알아보려고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이전과 이후를 나누어 의안 내용을 </a:t>
            </a:r>
            <a:r>
              <a:rPr kumimoji="1" lang="ko-KR" altLang="en-US"/>
              <a:t>빈도 기준 </a:t>
            </a:r>
            <a:r>
              <a:rPr kumimoji="1" lang="en-US" altLang="ko-KR"/>
              <a:t>Wordcloud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시각화하였습니다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통해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이전과 이후의 변화를 짐작할 수 있다고 생각했습니다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Word2Vec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유사도를</a:t>
            </a:r>
            <a:r>
              <a:rPr kumimoji="1" lang="ko-KR" altLang="en-US" dirty="0"/>
              <a:t> 활용하여 핵심 키워드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여성</a:t>
            </a:r>
            <a:r>
              <a:rPr kumimoji="1" lang="en-US" altLang="ko-KR" dirty="0"/>
              <a:t>’,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청소년</a:t>
            </a:r>
            <a:r>
              <a:rPr kumimoji="1" lang="en-US" altLang="ko-KR" dirty="0"/>
              <a:t>’,</a:t>
            </a:r>
            <a:r>
              <a:rPr kumimoji="1" lang="ko-KR" altLang="en-US" dirty="0"/>
              <a:t> 아동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과 유사한 단어를 알아보려고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번방의</a:t>
            </a:r>
            <a:r>
              <a:rPr kumimoji="1" lang="ko-KR" altLang="en-US" dirty="0"/>
              <a:t> 대상은 아동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청소년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여성으로서 </a:t>
            </a:r>
            <a:r>
              <a:rPr kumimoji="1" lang="en-US" altLang="ko-KR" dirty="0"/>
              <a:t>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 이전</a:t>
            </a:r>
            <a:r>
              <a:rPr kumimoji="1" lang="en-US" altLang="ko-KR" dirty="0"/>
              <a:t>/</a:t>
            </a:r>
            <a:r>
              <a:rPr kumimoji="1" lang="ko-KR" altLang="en-US" dirty="0"/>
              <a:t>이후 이들과 </a:t>
            </a:r>
            <a:r>
              <a:rPr kumimoji="1" lang="ko-KR" altLang="en-US" dirty="0" err="1"/>
              <a:t>유사도가</a:t>
            </a:r>
            <a:r>
              <a:rPr kumimoji="1" lang="ko-KR" altLang="en-US" dirty="0"/>
              <a:t> 높은 단어가 어떻게 변화하였는지 파악해보고자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과거 </a:t>
            </a:r>
            <a:r>
              <a:rPr kumimoji="1" lang="ko-KR" altLang="en-US" dirty="0" err="1"/>
              <a:t>성보호의</a:t>
            </a:r>
            <a:r>
              <a:rPr kumimoji="1" lang="ko-KR" altLang="en-US" dirty="0"/>
              <a:t> 관점에서 아동과 청소년만 디지털 성범죄의 대상으로 인식하려는 경향이 있었기 때문에</a:t>
            </a:r>
            <a:r>
              <a:rPr kumimoji="1" lang="en-US" altLang="ko-KR" dirty="0"/>
              <a:t>, n</a:t>
            </a:r>
            <a:r>
              <a:rPr kumimoji="1" lang="ko-KR" altLang="en-US" dirty="0" err="1"/>
              <a:t>번방</a:t>
            </a:r>
            <a:r>
              <a:rPr kumimoji="1" lang="ko-KR" altLang="en-US" dirty="0"/>
              <a:t> 사건이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여성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피해자 혹은 보호의 대상으로 인식전환을 </a:t>
            </a:r>
            <a:r>
              <a:rPr kumimoji="1" lang="ko-KR" altLang="en-US" dirty="0" err="1"/>
              <a:t>이루어냈는지</a:t>
            </a:r>
            <a:r>
              <a:rPr kumimoji="1" lang="ko-KR" altLang="en-US" dirty="0"/>
              <a:t> 궁금했습니다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마지막으로는 디지털 성범죄의 의안 내용에 대한 세부 주제들을 파악해보고자 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토픽 모델링을 활용하여 의안의 세부 주제를 파악하고자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70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의안정보시스템에서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대부터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대까지의 법률안을 모두 크롤링한 데이터를 활용하였습니다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데이콘에서</a:t>
            </a:r>
            <a:r>
              <a:rPr kumimoji="1" lang="ko-KR" altLang="en-US" dirty="0"/>
              <a:t> 제공하는 의안 데이터도 있었으나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데이터의 품질이 좋지 않아 직접 </a:t>
            </a:r>
            <a:r>
              <a:rPr kumimoji="1" lang="ko-KR" altLang="en-US" dirty="0" err="1"/>
              <a:t>크롤링해놓은</a:t>
            </a:r>
            <a:r>
              <a:rPr kumimoji="1" lang="ko-KR" altLang="en-US" dirty="0"/>
              <a:t> 데이터를 활용하였고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21</a:t>
            </a:r>
            <a:r>
              <a:rPr kumimoji="1" lang="ko-KR" altLang="en-US" dirty="0"/>
              <a:t>대는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일까지의 법률안만 대상으로 분석하였습니다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디지털 성범죄 의안인지 아닌지는 직접 인간이 추려야 했기 때문에 일일이 </a:t>
            </a:r>
            <a:r>
              <a:rPr kumimoji="1" lang="ko-KR" altLang="en-US" dirty="0" err="1"/>
              <a:t>의안내용을</a:t>
            </a:r>
            <a:r>
              <a:rPr kumimoji="1" lang="ko-KR" altLang="en-US" dirty="0"/>
              <a:t> 보고 디지털성범죄와 관련된 법률안 </a:t>
            </a:r>
            <a:r>
              <a:rPr kumimoji="1" lang="en-US" altLang="ko-KR" dirty="0"/>
              <a:t>213</a:t>
            </a:r>
            <a:r>
              <a:rPr kumimoji="1" lang="ko-KR" altLang="en-US" dirty="0"/>
              <a:t>건을 수집하였습니다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쥬피터</a:t>
            </a:r>
            <a:r>
              <a:rPr kumimoji="1" lang="ko-KR" altLang="en-US" dirty="0"/>
              <a:t> 노트북이나 </a:t>
            </a:r>
            <a:r>
              <a:rPr kumimoji="1" lang="ko-KR" altLang="en-US" dirty="0" err="1"/>
              <a:t>콜랩을</a:t>
            </a:r>
            <a:r>
              <a:rPr kumimoji="1" lang="ko-KR" altLang="en-US" dirty="0"/>
              <a:t> 활용해 </a:t>
            </a:r>
            <a:r>
              <a:rPr kumimoji="1" lang="en-US" altLang="ko-KR" dirty="0"/>
              <a:t>Selenium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크롤링할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속도가 확연히 느려 </a:t>
            </a:r>
            <a:r>
              <a:rPr kumimoji="1" lang="ko-KR" altLang="en-US" dirty="0" err="1"/>
              <a:t>파이썬으로</a:t>
            </a:r>
            <a:r>
              <a:rPr kumimoji="1" lang="ko-KR" altLang="en-US" dirty="0"/>
              <a:t> 직접 크롤링하였습니다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51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본격적인 텍스트 분석에 앞서 간단한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디지털 성범죄 의안의 통과 과정을 살펴보았습니다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첫째로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의결결과입니다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보시는 바와 같이 임기만료폐기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대안반영폐기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원안가결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철회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수정가결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폐기 순으로 처리되었습니다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발의안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중 수정가결과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원안가결을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통해 통과된 법률은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8%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대의 전체 법률안의 통과 비율이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7%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것을 고려할 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엄중하고 심각한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사안인만큼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국회에서 빠르게 의안을 상정시키고 있다고 판단할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의안은 평균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일에 걸쳐 통과되었습니다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603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둘째로 소관위원회별 발의 건수입니다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법제사법위원회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여성가족위원회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과학기술정보방송통신위원회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행정안전위원회 순으로 발의 건수가 많았습니다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법사위를 제외하고 여가부는 성폭력 범죄의 관점에서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정보방송통신위는 불법촬영물의 유포에 대응하는 관점에서 법안을 제출했다고 유추해볼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00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본격적으로 텍스트 분석 결과에 대해 발표하겠습니다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Wordcloud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의안에서 가장 많이 쓰인 단어들을 시각화해 국회의원들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발의한 디지털성범죄 관련 의안 내용을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살펴보았습니다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이전에는 카메라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촬영물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유포 등의 촬영과 관련된 단어들이 많이 쓰였습니다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국회에서 상대의 동의 없이 신체를 촬영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유포하는 것을 성폭력 범죄로 인식하고 이를 법제화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했다고 유추할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16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이후의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wordcloud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 결과에서는 처벌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청소년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범죄 키워드가 가장 많이 쓰였습니다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청소년들의 성 착취 피해를 법적으로 보호하고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가해자를 엄중 처벌하는 것에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법안이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발의되었다라고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생각할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700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이전과 이후를 비교했을 때 가장 큰 차이는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이전에는 행위 자체를 처벌하는 법안에 집중했다면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이후에는 피해 대상과 가해 대상에 집중하는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법안으로 변화했다고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디지털 성범죄가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개인과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개인 사이의 문제라고 인식했던 이전과 달리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누가 성 착취의 피해자가 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누가 가해자가 되는가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성 착취의 구조에 집중하기 시작했다고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이전에는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촬영물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자체에만 집중했다면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촬영물과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성폭력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시키는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구조를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문제삼기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시작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했다고 유추할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 다른 변화로는 기존에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음란물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지칭되던 불법촬영물이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성착취물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변화했다고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3C33-1140-204E-9B67-55BA61F4A5A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21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E6631-B1FD-46E2-B5C5-B2EEF2DC8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ADFC6A-DD5A-46D8-9AC0-2D1ED983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1F1F7-5C8D-426F-83BC-48851AF0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85A69-7EBB-4089-AE10-7FC14D79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6DFDA-90DD-4E83-BB14-D03AD0AC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07E6-640A-45C7-BF1C-3B4948BA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8943F-9588-4F8A-910D-D4D1604E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264B6-70FE-4E22-86F8-0F8B7D2A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33417-C51C-42AD-B488-A5F39FA5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8B953-BBF0-4E72-A176-A128B94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7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0D267-5BFF-4200-A23A-B06086F88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494E8-BC81-4129-8A64-B646BC02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E0B0C-FE17-4A6F-BF40-4AC50B05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5E0D1-3FB5-4B50-9503-0B365A2B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57ADB-84ED-498F-A1D9-576C00F2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3C587-3445-45E9-A994-898EB241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9CAD6-BB94-4DEA-A11D-7E47DD34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BCEBD-BCAB-4282-B1B1-DB818AE4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0B20E-835E-4256-BFE1-6FD459CD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05C3-F6D5-4D79-98DA-A8E9E342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2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85CC4-FAF9-4AEF-866F-7EB21599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250D8-2422-481B-A360-EC586DD8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48937-C4FA-45A1-8799-7DE9BB6E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440D2-5177-458D-8D03-1C85FBD8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D679A-FB7A-48C1-BE10-1320F854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4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29528-894D-4091-A6D4-F175AC8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987A8-FFB7-4DDB-A3D6-1D7E3C06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8B90B-97D2-48FC-8563-7F791EC87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CFD22-A1A2-49E3-A54F-1E90A6EC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4367D-8977-49A0-A777-B5B6FD69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8C4EA-4E07-43A2-8C37-05D7CC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0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7CC80-0333-4C12-87C5-E24279DC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FF5E4-513E-49A1-AA07-CC0F54C8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EBAC7-05F5-4791-A2FC-BC6A6B32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75F6B-656F-4FB4-B495-87F565EE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5C0697-CA51-4AAB-A117-6B3900C9D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62AFA5-602A-4797-8862-71BBEEFA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A20817-DBEE-41E3-81EE-F68BA896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CB4D44-FC02-4BEB-94B5-FF57089A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0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2F49-08D9-4269-88CE-E8A11CA0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C11BE-DD6C-4BBC-80DE-261B69C0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862560-E4CA-4699-AA3E-C5205F3D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C2226E-4ABB-4DD4-B3F1-5B0C6714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AE7E96-33B8-4DC4-AD04-489AD04D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C3534-56D6-478C-BC5E-F48FA84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3376E-9DB5-4D97-A7BD-22D9D227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3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277B9-42AD-45CA-8F4E-91FA06DA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DCDD-038C-4258-AA5E-7A4AFD8D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BC320-9236-4A53-B29B-1903C70E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A380A-1628-4724-A4C7-53EBD996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1A506-F85A-4539-A00C-04F9A606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15781-AD78-4B74-BC57-A02B8A20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C3B5-4E24-433A-835B-A9CFAE2A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1594DF-0223-4215-AE31-F19C39C0D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206AC-549B-4953-BF94-300C8FD7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82401-D1BE-446E-BEC9-60387146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176A1-F44D-44B0-AF08-08434308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B9D8E-C490-47DA-9ADC-1112509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3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7C1402-AD88-4907-9241-6EAE88D5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D98F1-B5D8-47F4-B588-AC6AAC78A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9CBE0-A4B2-4F17-9F75-F517C7827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3F14-33B0-4204-9533-99C2EDE1FF59}" type="datetimeFigureOut">
              <a:rPr lang="ko-KR" altLang="en-US" smtClean="0"/>
              <a:t>2020. 12. 16.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95E6C-E4F3-447F-8BDD-EFADF1CA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82C0B-23C9-431F-AAAC-BE3890E0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9D0B-8F53-42E7-AAE2-E5318B8DE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2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E02682-3E2B-421F-94AA-6F1F30C6D5E6}"/>
              </a:ext>
            </a:extLst>
          </p:cNvPr>
          <p:cNvGrpSpPr/>
          <p:nvPr/>
        </p:nvGrpSpPr>
        <p:grpSpPr>
          <a:xfrm>
            <a:off x="3628295" y="1918153"/>
            <a:ext cx="4935410" cy="3439308"/>
            <a:chOff x="3646516" y="2256639"/>
            <a:chExt cx="4506341" cy="343930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58C3D60-4489-4EFA-835A-3C6FBF459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6516" y="2256639"/>
              <a:ext cx="2736259" cy="289187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27A85-9B31-453C-9E59-E0641BAA7A72}"/>
                </a:ext>
              </a:extLst>
            </p:cNvPr>
            <p:cNvSpPr txBox="1"/>
            <p:nvPr/>
          </p:nvSpPr>
          <p:spPr>
            <a:xfrm>
              <a:off x="6273719" y="4440683"/>
              <a:ext cx="1856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800" b="1" dirty="0" err="1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번방</a:t>
              </a:r>
              <a:r>
                <a:rPr lang="en-US" altLang="ko-KR" sz="28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</a:t>
              </a:r>
              <a:r>
                <a:rPr lang="ko-KR" altLang="en-US" sz="28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이후</a:t>
              </a:r>
              <a:endParaRPr lang="en-US" altLang="ko-KR" sz="28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6A5891-CA11-4E29-AA4B-4DD0CA6F6843}"/>
                </a:ext>
              </a:extLst>
            </p:cNvPr>
            <p:cNvSpPr txBox="1"/>
            <p:nvPr/>
          </p:nvSpPr>
          <p:spPr>
            <a:xfrm>
              <a:off x="3775046" y="5172727"/>
              <a:ext cx="437781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28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디지털성범죄 의안 변화 분석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85C0EF-E63A-43EF-9D83-FD5D8BFF3EE2}"/>
              </a:ext>
            </a:extLst>
          </p:cNvPr>
          <p:cNvSpPr txBox="1"/>
          <p:nvPr/>
        </p:nvSpPr>
        <p:spPr>
          <a:xfrm>
            <a:off x="8903888" y="5577561"/>
            <a:ext cx="2588079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Team </a:t>
            </a:r>
            <a:r>
              <a:rPr lang="ko-KR" altLang="en-US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코코넛</a:t>
            </a:r>
            <a:r>
              <a:rPr lang="en-US" altLang="ko-KR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🥥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박하람</a:t>
            </a:r>
            <a:r>
              <a:rPr lang="ko-KR" altLang="en-US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이육샛별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C3236-86A5-45D0-9B28-55F8884B66FE}"/>
              </a:ext>
            </a:extLst>
          </p:cNvPr>
          <p:cNvSpPr txBox="1"/>
          <p:nvPr/>
        </p:nvSpPr>
        <p:spPr>
          <a:xfrm>
            <a:off x="700034" y="451888"/>
            <a:ext cx="2588079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Text</a:t>
            </a:r>
            <a:r>
              <a:rPr lang="ko-KR" altLang="en-US" sz="1500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1500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Mining</a:t>
            </a:r>
            <a:r>
              <a:rPr lang="ko-KR" altLang="en-US" sz="1500" b="1" dirty="0">
                <a:solidFill>
                  <a:schemeClr val="lt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385812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Word2Vec Similarity 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845742" y="1636863"/>
            <a:ext cx="10649564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여성 키워드는 어떤 단어들과 가장 큰 유사성을 지닐까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?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 이전에는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벌금형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’,＇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대상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현실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발전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가능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등 디지털 성범죄와 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관련없어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보이는 단어들이 상위 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유사도를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차지함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 이후에는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공분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성착취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국민적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성착취물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협박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음란물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등과 같이 디지털 성범죄의 대상으로 등장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1EC54-A6B8-1F41-AD7D-0522F13A443B}"/>
              </a:ext>
            </a:extLst>
          </p:cNvPr>
          <p:cNvSpPr txBox="1"/>
          <p:nvPr/>
        </p:nvSpPr>
        <p:spPr>
          <a:xfrm>
            <a:off x="408205" y="254078"/>
            <a:ext cx="2588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디지털성범죄 의안 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EDA</a:t>
            </a:r>
            <a:endParaRPr lang="ko-KR" altLang="en-US" sz="1500" dirty="0">
              <a:solidFill>
                <a:schemeClr val="lt1"/>
              </a:solidFill>
              <a:latin typeface="Song Myung" pitchFamily="2" charset="0"/>
              <a:ea typeface="Song Myung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95AC48-B094-FE41-A57A-7FF0AADED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74" y="2989467"/>
            <a:ext cx="1978040" cy="352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FE3C8C-735D-6A40-977D-29D34D4AE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15" y="2989467"/>
            <a:ext cx="1978040" cy="3520440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6C3F80E5-D831-114A-B7A9-3DD9266CB95A}"/>
              </a:ext>
            </a:extLst>
          </p:cNvPr>
          <p:cNvSpPr/>
          <p:nvPr/>
        </p:nvSpPr>
        <p:spPr>
          <a:xfrm>
            <a:off x="5358994" y="4454912"/>
            <a:ext cx="1623060" cy="4229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74FFF1-657F-154B-BE92-5FD6E21129DD}"/>
              </a:ext>
            </a:extLst>
          </p:cNvPr>
          <p:cNvGrpSpPr/>
          <p:nvPr/>
        </p:nvGrpSpPr>
        <p:grpSpPr>
          <a:xfrm>
            <a:off x="10806783" y="254078"/>
            <a:ext cx="1155623" cy="1155623"/>
            <a:chOff x="10005572" y="4418170"/>
            <a:chExt cx="1577486" cy="1577486"/>
          </a:xfrm>
        </p:grpSpPr>
        <p:sp>
          <p:nvSpPr>
            <p:cNvPr id="11" name="사각형: 둥근 모서리 11">
              <a:extLst>
                <a:ext uri="{FF2B5EF4-FFF2-40B4-BE49-F238E27FC236}">
                  <a16:creationId xmlns:a16="http://schemas.microsoft.com/office/drawing/2014/main" id="{874C3BFE-F6E8-524D-B08E-EA1C93747630}"/>
                </a:ext>
              </a:extLst>
            </p:cNvPr>
            <p:cNvSpPr/>
            <p:nvPr/>
          </p:nvSpPr>
          <p:spPr>
            <a:xfrm>
              <a:off x="10005572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B2EE863C-45CB-5540-A64A-CCC0EF645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137">
              <a:off x="10185360" y="4569483"/>
              <a:ext cx="1319188" cy="12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96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Word2Vec Similarity 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780436" y="1636863"/>
            <a:ext cx="10569554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청소년 키워드는 어떤 단어들과 가장 큰 유사성을 지닐까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?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 이전에는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성매매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피해아동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성보호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알선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등과 같은 단어가 암시하듯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청소년이 성매매의 피해자로서 인식됨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 이후에는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성보호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청소년성착취물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성착취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청소년이용음란물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등을 통해 청소년의 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성착취에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주목하고 있음을 알 수 있음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1EC54-A6B8-1F41-AD7D-0522F13A443B}"/>
              </a:ext>
            </a:extLst>
          </p:cNvPr>
          <p:cNvSpPr txBox="1"/>
          <p:nvPr/>
        </p:nvSpPr>
        <p:spPr>
          <a:xfrm>
            <a:off x="408205" y="254078"/>
            <a:ext cx="2588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디지털성범죄 의안 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EDA</a:t>
            </a:r>
            <a:endParaRPr lang="ko-KR" altLang="en-US" sz="1500" dirty="0">
              <a:solidFill>
                <a:schemeClr val="lt1"/>
              </a:solidFill>
              <a:latin typeface="Song Myung" pitchFamily="2" charset="0"/>
              <a:ea typeface="Song Myung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6C3F80E5-D831-114A-B7A9-3DD9266CB95A}"/>
              </a:ext>
            </a:extLst>
          </p:cNvPr>
          <p:cNvSpPr/>
          <p:nvPr/>
        </p:nvSpPr>
        <p:spPr>
          <a:xfrm>
            <a:off x="5503962" y="4443761"/>
            <a:ext cx="1623060" cy="4229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9EAC23-5355-3540-A6F0-AA6A7CFA9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45" y="2978316"/>
            <a:ext cx="2360696" cy="3520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B8C34E-6D58-604C-8B38-BCDBC7C4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42" y="2978314"/>
            <a:ext cx="2360697" cy="352044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05A380A-59BF-B745-899D-9F9B36DCEBF2}"/>
              </a:ext>
            </a:extLst>
          </p:cNvPr>
          <p:cNvGrpSpPr/>
          <p:nvPr/>
        </p:nvGrpSpPr>
        <p:grpSpPr>
          <a:xfrm>
            <a:off x="10806783" y="254078"/>
            <a:ext cx="1155623" cy="1155623"/>
            <a:chOff x="10005572" y="4418170"/>
            <a:chExt cx="1577486" cy="1577486"/>
          </a:xfrm>
        </p:grpSpPr>
        <p:sp>
          <p:nvSpPr>
            <p:cNvPr id="9" name="사각형: 둥근 모서리 11">
              <a:extLst>
                <a:ext uri="{FF2B5EF4-FFF2-40B4-BE49-F238E27FC236}">
                  <a16:creationId xmlns:a16="http://schemas.microsoft.com/office/drawing/2014/main" id="{B00DD707-2BE3-984A-A0FF-0BBDAA0CB35A}"/>
                </a:ext>
              </a:extLst>
            </p:cNvPr>
            <p:cNvSpPr/>
            <p:nvPr/>
          </p:nvSpPr>
          <p:spPr>
            <a:xfrm>
              <a:off x="10005572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6F0F55A3-A622-9D41-9C27-0A9E6A660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137">
              <a:off x="10185360" y="4569483"/>
              <a:ext cx="1319188" cy="12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94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Word2Vec Similarity 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780436" y="1636863"/>
            <a:ext cx="9654116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아동 키워드는 어떤 단어들과 가장 큰 유사성을 지닐까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?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 이후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청소년이용음란물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청소년성착취물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음란물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온라인</a:t>
            </a:r>
            <a:r>
              <a:rPr lang="en-US" altLang="ko-KR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등이 </a:t>
            </a:r>
            <a:r>
              <a:rPr lang="ko-KR" altLang="en-US" sz="1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유사도가</a:t>
            </a:r>
            <a:r>
              <a:rPr lang="ko-KR" altLang="en-US" sz="1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높게 나타나고 있음 </a:t>
            </a:r>
            <a:endParaRPr lang="en-US" altLang="ko-KR" sz="1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1EC54-A6B8-1F41-AD7D-0522F13A443B}"/>
              </a:ext>
            </a:extLst>
          </p:cNvPr>
          <p:cNvSpPr txBox="1"/>
          <p:nvPr/>
        </p:nvSpPr>
        <p:spPr>
          <a:xfrm>
            <a:off x="408205" y="254078"/>
            <a:ext cx="2588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디지털성범죄 의안 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EDA</a:t>
            </a:r>
            <a:endParaRPr lang="ko-KR" altLang="en-US" sz="1500" dirty="0">
              <a:solidFill>
                <a:schemeClr val="lt1"/>
              </a:solidFill>
              <a:latin typeface="Song Myung" pitchFamily="2" charset="0"/>
              <a:ea typeface="Song Myung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6C3F80E5-D831-114A-B7A9-3DD9266CB95A}"/>
              </a:ext>
            </a:extLst>
          </p:cNvPr>
          <p:cNvSpPr/>
          <p:nvPr/>
        </p:nvSpPr>
        <p:spPr>
          <a:xfrm>
            <a:off x="5272958" y="4476651"/>
            <a:ext cx="1623060" cy="4229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6742335A-0B8A-A448-BA13-CA577CF7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39" y="2975371"/>
            <a:ext cx="2360696" cy="35921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E627BF-0E79-594F-A783-E3080072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41" y="2975371"/>
            <a:ext cx="2360696" cy="359210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315976B-9786-8E47-95A3-288A7F4BB4B4}"/>
              </a:ext>
            </a:extLst>
          </p:cNvPr>
          <p:cNvGrpSpPr/>
          <p:nvPr/>
        </p:nvGrpSpPr>
        <p:grpSpPr>
          <a:xfrm>
            <a:off x="10806783" y="254078"/>
            <a:ext cx="1155623" cy="1155623"/>
            <a:chOff x="10005572" y="4418170"/>
            <a:chExt cx="1577486" cy="1577486"/>
          </a:xfrm>
        </p:grpSpPr>
        <p:sp>
          <p:nvSpPr>
            <p:cNvPr id="11" name="사각형: 둥근 모서리 11">
              <a:extLst>
                <a:ext uri="{FF2B5EF4-FFF2-40B4-BE49-F238E27FC236}">
                  <a16:creationId xmlns:a16="http://schemas.microsoft.com/office/drawing/2014/main" id="{57915B15-312F-8E44-9B77-2CC3AE3B4A88}"/>
                </a:ext>
              </a:extLst>
            </p:cNvPr>
            <p:cNvSpPr/>
            <p:nvPr/>
          </p:nvSpPr>
          <p:spPr>
            <a:xfrm>
              <a:off x="10005572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B28C30A3-A6FE-9A41-8A98-15F9276B5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137">
              <a:off x="10185360" y="4569483"/>
              <a:ext cx="1319188" cy="12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2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D5B4D-978F-460C-950B-C3865089CB88}"/>
              </a:ext>
            </a:extLst>
          </p:cNvPr>
          <p:cNvSpPr txBox="1"/>
          <p:nvPr/>
        </p:nvSpPr>
        <p:spPr>
          <a:xfrm>
            <a:off x="408205" y="254078"/>
            <a:ext cx="28797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불법촬영물 의안 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topic</a:t>
            </a: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 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modeling</a:t>
            </a:r>
            <a:endParaRPr lang="ko-KR" altLang="en-US" sz="1500" dirty="0">
              <a:solidFill>
                <a:schemeClr val="lt1"/>
              </a:solidFill>
              <a:latin typeface="Song Myung" pitchFamily="2" charset="0"/>
              <a:ea typeface="Song Myung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Topic</a:t>
            </a:r>
            <a:r>
              <a:rPr lang="ko-KR" altLang="en-US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modeling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735024" y="1854811"/>
            <a:ext cx="9654116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토픽모델링 결과 좋지 않음</a:t>
            </a:r>
            <a:endParaRPr lang="en-US" altLang="ko-KR" dirty="0">
              <a:solidFill>
                <a:schemeClr val="bg1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단어 중복됨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498FAC-7EA3-4215-B3AE-3A5E3BEE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59" y="2842808"/>
            <a:ext cx="4286250" cy="3095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B52E9F-1422-4340-A904-3CB1B407CE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43" t="26223" r="15505" b="3705"/>
          <a:stretch/>
        </p:blipFill>
        <p:spPr>
          <a:xfrm>
            <a:off x="5562082" y="2577830"/>
            <a:ext cx="5367375" cy="336060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376923-A0A4-4517-934B-23209D0C28AB}"/>
              </a:ext>
            </a:extLst>
          </p:cNvPr>
          <p:cNvSpPr/>
          <p:nvPr/>
        </p:nvSpPr>
        <p:spPr>
          <a:xfrm>
            <a:off x="1118681" y="2842808"/>
            <a:ext cx="710119" cy="3095625"/>
          </a:xfrm>
          <a:prstGeom prst="roundRect">
            <a:avLst/>
          </a:prstGeom>
          <a:noFill/>
          <a:ln w="38100">
            <a:solidFill>
              <a:srgbClr val="FF9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EF91CD-642F-42DE-878C-6AE63AD40B1F}"/>
              </a:ext>
            </a:extLst>
          </p:cNvPr>
          <p:cNvSpPr/>
          <p:nvPr/>
        </p:nvSpPr>
        <p:spPr>
          <a:xfrm>
            <a:off x="3741906" y="2842808"/>
            <a:ext cx="710119" cy="3095625"/>
          </a:xfrm>
          <a:prstGeom prst="roundRect">
            <a:avLst/>
          </a:prstGeom>
          <a:noFill/>
          <a:ln w="38100">
            <a:solidFill>
              <a:srgbClr val="FF9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E7C92-3608-438D-B456-C3A7A3316F09}"/>
              </a:ext>
            </a:extLst>
          </p:cNvPr>
          <p:cNvSpPr txBox="1"/>
          <p:nvPr/>
        </p:nvSpPr>
        <p:spPr>
          <a:xfrm>
            <a:off x="813238" y="5938433"/>
            <a:ext cx="1321003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FF9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공공시설</a:t>
            </a:r>
            <a:endParaRPr lang="en-US" altLang="ko-KR" sz="1500" dirty="0">
              <a:solidFill>
                <a:srgbClr val="FF9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FF9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불법촬영물</a:t>
            </a:r>
            <a:endParaRPr lang="en-US" altLang="ko-KR" sz="1500" dirty="0">
              <a:solidFill>
                <a:srgbClr val="FF9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6E1B8-7159-4AEB-85B7-BB3C90DB90F9}"/>
              </a:ext>
            </a:extLst>
          </p:cNvPr>
          <p:cNvSpPr txBox="1"/>
          <p:nvPr/>
        </p:nvSpPr>
        <p:spPr>
          <a:xfrm>
            <a:off x="3436463" y="5911420"/>
            <a:ext cx="1427367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FF9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디지털 성범죄산업화</a:t>
            </a:r>
            <a:endParaRPr lang="en-US" altLang="ko-KR" sz="1500" dirty="0">
              <a:solidFill>
                <a:srgbClr val="FF9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C8B886-BAE9-2E4C-82C9-A5444A06487F}"/>
              </a:ext>
            </a:extLst>
          </p:cNvPr>
          <p:cNvGrpSpPr/>
          <p:nvPr/>
        </p:nvGrpSpPr>
        <p:grpSpPr>
          <a:xfrm>
            <a:off x="10806783" y="254078"/>
            <a:ext cx="1155623" cy="1155623"/>
            <a:chOff x="10005572" y="4418170"/>
            <a:chExt cx="1577486" cy="1577486"/>
          </a:xfrm>
        </p:grpSpPr>
        <p:sp>
          <p:nvSpPr>
            <p:cNvPr id="14" name="사각형: 둥근 모서리 11">
              <a:extLst>
                <a:ext uri="{FF2B5EF4-FFF2-40B4-BE49-F238E27FC236}">
                  <a16:creationId xmlns:a16="http://schemas.microsoft.com/office/drawing/2014/main" id="{AED4CC38-1E24-CD45-89D0-EA31E750AB5A}"/>
                </a:ext>
              </a:extLst>
            </p:cNvPr>
            <p:cNvSpPr/>
            <p:nvPr/>
          </p:nvSpPr>
          <p:spPr>
            <a:xfrm>
              <a:off x="10005572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2CEA2BB6-56CB-0243-B758-75312B3C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137">
              <a:off x="10185360" y="4569483"/>
              <a:ext cx="1319188" cy="12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8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9A176D-CE0F-4CE5-BE57-C51A4660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910" y="493652"/>
            <a:ext cx="1154608" cy="122027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AA282B-BA5B-4BCB-BE0C-803AF6E24E07}"/>
              </a:ext>
            </a:extLst>
          </p:cNvPr>
          <p:cNvCxnSpPr/>
          <p:nvPr/>
        </p:nvCxnSpPr>
        <p:spPr>
          <a:xfrm>
            <a:off x="679508" y="1191237"/>
            <a:ext cx="4219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DB0253-50F6-4206-B3DE-B92240EA5320}"/>
              </a:ext>
            </a:extLst>
          </p:cNvPr>
          <p:cNvCxnSpPr/>
          <p:nvPr/>
        </p:nvCxnSpPr>
        <p:spPr>
          <a:xfrm>
            <a:off x="7157207" y="1175857"/>
            <a:ext cx="4219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09A98F-A489-4578-B1A4-4B69F7E89FB6}"/>
              </a:ext>
            </a:extLst>
          </p:cNvPr>
          <p:cNvSpPr txBox="1"/>
          <p:nvPr/>
        </p:nvSpPr>
        <p:spPr>
          <a:xfrm>
            <a:off x="5514640" y="1713922"/>
            <a:ext cx="122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결론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5C08A-533A-4619-9188-5306C3EA9855}"/>
              </a:ext>
            </a:extLst>
          </p:cNvPr>
          <p:cNvSpPr txBox="1"/>
          <p:nvPr/>
        </p:nvSpPr>
        <p:spPr>
          <a:xfrm>
            <a:off x="679509" y="2396128"/>
            <a:ext cx="11145698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 이후 디지털 성범죄 법률안의 변화</a:t>
            </a:r>
            <a:endParaRPr lang="en-US" altLang="ko-KR" b="0" i="0" dirty="0">
              <a:solidFill>
                <a:schemeClr val="bg1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Wordcloud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 전후 피해자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가해자 개인의 문제였던 디지털 성범죄가 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  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청소년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성인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‘, ‘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여성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남성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이라는 구조적 체제의 문제라는 것을 인식하기 시작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Word2Vec 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유사도 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사건이 여성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청소년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아동을 디지털 성범죄의 피해자로 인식되게 하는 결정적 사건이라고 볼 수 있음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특히나 그러한 변화는 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여성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에게서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두드러진다고 볼 수 있음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디지털 성범죄 관련 의안의 세부 주제 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토픽 모델링 성능이 좋지 않아 세부 주제를 정확히 파악하기 힘듦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(but 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불법촬영물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디지털 성범죄 산업화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11FD7B-7261-5940-94B0-C1294B1E606B}"/>
              </a:ext>
            </a:extLst>
          </p:cNvPr>
          <p:cNvGrpSpPr/>
          <p:nvPr/>
        </p:nvGrpSpPr>
        <p:grpSpPr>
          <a:xfrm>
            <a:off x="10806783" y="254078"/>
            <a:ext cx="1155623" cy="1155623"/>
            <a:chOff x="10005572" y="4418170"/>
            <a:chExt cx="1577486" cy="157748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7AD36D-0546-E14C-80D9-50E734C707A7}"/>
                </a:ext>
              </a:extLst>
            </p:cNvPr>
            <p:cNvSpPr/>
            <p:nvPr/>
          </p:nvSpPr>
          <p:spPr>
            <a:xfrm>
              <a:off x="10005572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92B58EBD-2FE4-3745-8B94-BFFE3F3D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137">
              <a:off x="10185360" y="4569483"/>
              <a:ext cx="1319188" cy="1211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25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6081F5-EA86-4E6C-8049-36804DEE03C1}"/>
              </a:ext>
            </a:extLst>
          </p:cNvPr>
          <p:cNvSpPr txBox="1"/>
          <p:nvPr/>
        </p:nvSpPr>
        <p:spPr>
          <a:xfrm>
            <a:off x="9427009" y="6166369"/>
            <a:ext cx="22974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ong Myung" pitchFamily="2" charset="0"/>
                <a:ea typeface="Song Myung" pitchFamily="2" charset="0"/>
              </a:rPr>
              <a:t>발표를 </a:t>
            </a:r>
            <a:r>
              <a:rPr lang="ko-KR" alt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ng Myung" pitchFamily="2" charset="0"/>
                <a:ea typeface="Song Myung" pitchFamily="2" charset="0"/>
              </a:rPr>
              <a:t>들어주셔서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ong Myung" pitchFamily="2" charset="0"/>
                <a:ea typeface="Song Myung" pitchFamily="2" charset="0"/>
              </a:rPr>
              <a:t> 감사합니다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Song Myung" pitchFamily="2" charset="0"/>
                <a:ea typeface="Song Myung" pitchFamily="2" charset="0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Song Myung" pitchFamily="2" charset="0"/>
              <a:ea typeface="Song Myung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B7B6DD-70D6-472F-8129-2325E5BAEF26}"/>
              </a:ext>
            </a:extLst>
          </p:cNvPr>
          <p:cNvGrpSpPr/>
          <p:nvPr/>
        </p:nvGrpSpPr>
        <p:grpSpPr>
          <a:xfrm>
            <a:off x="896711" y="860469"/>
            <a:ext cx="10398578" cy="2902464"/>
            <a:chOff x="896711" y="860469"/>
            <a:chExt cx="10398578" cy="29024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810C0F-3A21-4220-AA00-A33610F15A9E}"/>
                </a:ext>
              </a:extLst>
            </p:cNvPr>
            <p:cNvSpPr txBox="1"/>
            <p:nvPr/>
          </p:nvSpPr>
          <p:spPr>
            <a:xfrm>
              <a:off x="896711" y="860469"/>
              <a:ext cx="10398578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500" dirty="0">
                  <a:solidFill>
                    <a:schemeClr val="bg1"/>
                  </a:solidFill>
                  <a:latin typeface="a가로수" panose="02020600000000000000" pitchFamily="18" charset="-127"/>
                  <a:ea typeface="a가로수" panose="02020600000000000000" pitchFamily="18" charset="-127"/>
                </a:rPr>
                <a:t>“</a:t>
              </a:r>
              <a:endParaRPr lang="en-US" altLang="ko-KR" sz="2500" dirty="0">
                <a:solidFill>
                  <a:schemeClr val="bg1"/>
                </a:solidFill>
                <a:latin typeface="a가로수" panose="02020600000000000000" pitchFamily="18" charset="-127"/>
                <a:ea typeface="a가로수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8AD706-1A74-4009-9DB7-2D76ACF948DC}"/>
                </a:ext>
              </a:extLst>
            </p:cNvPr>
            <p:cNvSpPr txBox="1"/>
            <p:nvPr/>
          </p:nvSpPr>
          <p:spPr>
            <a:xfrm>
              <a:off x="3048699" y="1179823"/>
              <a:ext cx="6094602" cy="2103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300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인간을 대상화 하는 것은</a:t>
              </a:r>
              <a:endParaRPr lang="en-US" altLang="ko-KR" sz="300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000" b="0" i="0" u="none" strike="noStrike" kern="1200" cap="none" spc="0" normalizeH="0" baseline="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거의 항상 그 사람에 대한</a:t>
              </a:r>
              <a:endParaRPr kumimoji="0" lang="en-US" altLang="ko-KR" sz="3000" b="0" i="0" u="none" strike="noStrike" kern="1200" cap="none" spc="0" normalizeH="0" baseline="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300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폭력을 정당화하는 첫 걸음이다</a:t>
              </a:r>
              <a:endParaRPr lang="en-US" altLang="ko-KR" sz="300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077532-FD5F-421E-8CA3-A7FD163D1C8E}"/>
                </a:ext>
              </a:extLst>
            </p:cNvPr>
            <p:cNvSpPr txBox="1"/>
            <p:nvPr/>
          </p:nvSpPr>
          <p:spPr>
            <a:xfrm>
              <a:off x="3048699" y="3357629"/>
              <a:ext cx="6094602" cy="4053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J</a:t>
              </a:r>
              <a:r>
                <a:rPr lang="en-US" altLang="ko-KR" sz="150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ean</a:t>
              </a:r>
              <a:r>
                <a:rPr lang="ko-KR" altLang="en-US" sz="150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150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Kilbourne</a:t>
              </a:r>
              <a:endParaRPr kumimoji="0" lang="ko-KR" altLang="en-US" sz="1500" b="0" i="0" u="none" strike="noStrike" kern="1200" cap="none" spc="0" normalizeH="0" baseline="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5AC172-B736-40DB-8F3D-DC8BEB8912BD}"/>
              </a:ext>
            </a:extLst>
          </p:cNvPr>
          <p:cNvGrpSpPr/>
          <p:nvPr/>
        </p:nvGrpSpPr>
        <p:grpSpPr>
          <a:xfrm>
            <a:off x="10005572" y="4418170"/>
            <a:ext cx="1577486" cy="1577486"/>
            <a:chOff x="10005572" y="4418170"/>
            <a:chExt cx="1577486" cy="157748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877FB80-4024-40FD-88E1-7F92C131756D}"/>
                </a:ext>
              </a:extLst>
            </p:cNvPr>
            <p:cNvSpPr/>
            <p:nvPr/>
          </p:nvSpPr>
          <p:spPr>
            <a:xfrm>
              <a:off x="10005572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인형, 장난감이(가) 표시된 사진&#10;&#10;자동 생성된 설명">
              <a:extLst>
                <a:ext uri="{FF2B5EF4-FFF2-40B4-BE49-F238E27FC236}">
                  <a16:creationId xmlns:a16="http://schemas.microsoft.com/office/drawing/2014/main" id="{268A9571-30AD-40D9-8AB2-4599AC1E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8137">
              <a:off x="10185360" y="4569483"/>
              <a:ext cx="1319188" cy="121121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CFB223-CEA7-42DE-BBC9-8C026A4F03B4}"/>
              </a:ext>
            </a:extLst>
          </p:cNvPr>
          <p:cNvGrpSpPr/>
          <p:nvPr/>
        </p:nvGrpSpPr>
        <p:grpSpPr>
          <a:xfrm>
            <a:off x="8551591" y="4418170"/>
            <a:ext cx="1577486" cy="1577486"/>
            <a:chOff x="8551591" y="4418170"/>
            <a:chExt cx="1577486" cy="157748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6E03329-B738-4787-A0CD-4109043F63CD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5E60C8A-C8CD-46CA-99D4-A38CA4D27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28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목차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3466794" y="2071203"/>
            <a:ext cx="6077255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분석 목적 </a:t>
            </a:r>
            <a:endParaRPr lang="en-US" altLang="ko-KR" sz="2400" dirty="0">
              <a:solidFill>
                <a:schemeClr val="bg1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사용한 데이터 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간단한 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EDA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Word2Vec Similarity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시각화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WordCloud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시각화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Topic Modeling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을 활용한 주제 탐색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47D601-0D19-1241-B546-888E4D566F18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6" name="사각형: 둥근 모서리 3">
              <a:extLst>
                <a:ext uri="{FF2B5EF4-FFF2-40B4-BE49-F238E27FC236}">
                  <a16:creationId xmlns:a16="http://schemas.microsoft.com/office/drawing/2014/main" id="{2FB09F00-B266-AD46-B6B2-2E9C4D6DB394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9E3B4A-212B-FD4B-889A-6CF0B9DEB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1963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분석 목적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1221467" y="2024480"/>
            <a:ext cx="10649256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이전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이후 디지털성범죄 관련 의안 내용은 어떻게 변화하였는가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이전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이후 </a:t>
            </a:r>
            <a:r>
              <a:rPr lang="ko-KR" altLang="en-US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의안내용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WordCloud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시각화 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Word2Vec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을 활용해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여성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청소년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’,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아동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과 유사도 높은 단어 출력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디지털 성범죄 관련 의안 내용의 세부 주제 파악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토픽 모델링 활용 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4EEE6C-807A-DB4B-BF89-8567DE49C8D5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6" name="사각형: 둥근 모서리 3">
              <a:extLst>
                <a:ext uri="{FF2B5EF4-FFF2-40B4-BE49-F238E27FC236}">
                  <a16:creationId xmlns:a16="http://schemas.microsoft.com/office/drawing/2014/main" id="{7F3354FB-2A46-CB43-9212-A18E51ECA809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0EF028-70F2-C042-94BF-C4BCED179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26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사용한 데이터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1276546" y="1636863"/>
            <a:ext cx="8661895" cy="22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의안정보시스템의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13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대부터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20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대까지의 법률안 모두 </a:t>
            </a:r>
            <a:r>
              <a:rPr lang="ko-KR" altLang="en-US" sz="2400" dirty="0" err="1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크롤링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endParaRPr lang="en-US" altLang="ko-KR" sz="2400" dirty="0">
              <a:solidFill>
                <a:schemeClr val="bg1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그 중 디지털성범죄에 관련된 의안만 추림 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일일이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…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😥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총 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213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건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의 법률안 수집</a:t>
            </a:r>
            <a:r>
              <a:rPr lang="en-US" altLang="ko-KR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!</a:t>
            </a:r>
            <a:r>
              <a:rPr lang="ko-KR" altLang="en-US" sz="240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endParaRPr lang="en-US" altLang="ko-KR" sz="2400" dirty="0">
              <a:solidFill>
                <a:schemeClr val="bg1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쥬피터나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콜랩으로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크롤링할 경우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빠르지 않아 </a:t>
            </a:r>
            <a:r>
              <a:rPr lang="en-US" altLang="ko-KR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.</a:t>
            </a:r>
            <a:r>
              <a:rPr lang="en-US" altLang="ko-KR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py</a:t>
            </a:r>
            <a:r>
              <a:rPr lang="ko-KR" altLang="en-US" sz="24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로 </a:t>
            </a:r>
            <a:r>
              <a:rPr lang="ko-KR" altLang="en-US" sz="24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크롤링</a:t>
            </a:r>
            <a:endParaRPr lang="en-US" altLang="ko-KR" sz="24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EFC02C1E-0909-BD49-BB1B-4A4B480AC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37" y="4405156"/>
            <a:ext cx="7212726" cy="196016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233BA07-B247-7846-8E5A-7E324F0A24A7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6" name="사각형: 둥근 모서리 3">
              <a:extLst>
                <a:ext uri="{FF2B5EF4-FFF2-40B4-BE49-F238E27FC236}">
                  <a16:creationId xmlns:a16="http://schemas.microsoft.com/office/drawing/2014/main" id="{D85A9423-A8CA-7C4D-A9C3-95295661B8D7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925560-78AC-C948-9903-8D7BB188E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36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D5B4D-978F-460C-950B-C3865089CB88}"/>
              </a:ext>
            </a:extLst>
          </p:cNvPr>
          <p:cNvSpPr txBox="1"/>
          <p:nvPr/>
        </p:nvSpPr>
        <p:spPr>
          <a:xfrm>
            <a:off x="408205" y="254078"/>
            <a:ext cx="2588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디지털성범죄 의안 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EDA</a:t>
            </a:r>
            <a:endParaRPr lang="ko-KR" altLang="en-US" sz="1500" dirty="0">
              <a:solidFill>
                <a:schemeClr val="lt1"/>
              </a:solidFill>
              <a:latin typeface="Song Myung" pitchFamily="2" charset="0"/>
              <a:ea typeface="Song Myung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0" i="0" u="none" strike="noStrike" kern="1200" cap="none" spc="0" normalizeH="0" baseline="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의결결과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83C67-82A6-4B93-B2D2-5BC5E90BA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" r="4471" b="4303"/>
          <a:stretch/>
        </p:blipFill>
        <p:spPr>
          <a:xfrm>
            <a:off x="861484" y="3155732"/>
            <a:ext cx="6003886" cy="3170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735024" y="1636863"/>
            <a:ext cx="8661895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임기만료폐기 </a:t>
            </a:r>
            <a:r>
              <a:rPr lang="en-US" altLang="ko-KR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&gt; </a:t>
            </a: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대안반영폐기 </a:t>
            </a:r>
            <a:r>
              <a:rPr lang="en-US" altLang="ko-KR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&gt; </a:t>
            </a:r>
            <a:r>
              <a:rPr lang="ko-KR" altLang="en-US" dirty="0" err="1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원안가결</a:t>
            </a: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&gt; </a:t>
            </a: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철회 </a:t>
            </a:r>
            <a:r>
              <a:rPr lang="en-US" altLang="ko-KR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&gt; </a:t>
            </a:r>
            <a:r>
              <a:rPr lang="ko-KR" altLang="en-US" dirty="0" err="1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수정가결</a:t>
            </a: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&gt; </a:t>
            </a: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폐기 순으로 처리</a:t>
            </a:r>
            <a:endParaRPr lang="en-US" altLang="ko-KR" dirty="0">
              <a:solidFill>
                <a:schemeClr val="bg1"/>
              </a:solidFill>
              <a:effectLst/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실질적으로 통과된 의안은 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8%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에 불과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의안 통과까지 평균 </a:t>
            </a:r>
            <a:r>
              <a:rPr lang="en-US" altLang="ko-KR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12</a:t>
            </a:r>
            <a:r>
              <a:rPr lang="ko-KR" altLang="en-US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일이 걸림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8111C2-2DE2-BA41-9684-3D9CE38B2F25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9" name="사각형: 둥근 모서리 3">
              <a:extLst>
                <a:ext uri="{FF2B5EF4-FFF2-40B4-BE49-F238E27FC236}">
                  <a16:creationId xmlns:a16="http://schemas.microsoft.com/office/drawing/2014/main" id="{AD042EC2-7D7C-B340-BAA4-F4405241FED2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B945EF3-F49C-C042-857B-F3379CA05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53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소관위원회별 발의 건수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735024" y="1854811"/>
            <a:ext cx="965411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법제사법위원회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&gt;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여성가족위원회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&gt;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과학기술정보방송통신위원회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Square Light" panose="020B0600000101010101" pitchFamily="34" charset="-127"/>
                <a:ea typeface="NanumSquare Light" panose="020B0600000101010101" pitchFamily="34" charset="-127"/>
              </a:rPr>
              <a:t> 순으로 발의 건수 많았음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BFA098-E63A-45E7-9B91-D7B125CA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8" y="3153693"/>
            <a:ext cx="11306783" cy="3193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1EC54-A6B8-1F41-AD7D-0522F13A443B}"/>
              </a:ext>
            </a:extLst>
          </p:cNvPr>
          <p:cNvSpPr txBox="1"/>
          <p:nvPr/>
        </p:nvSpPr>
        <p:spPr>
          <a:xfrm>
            <a:off x="408205" y="254078"/>
            <a:ext cx="2588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디지털성범죄 의안 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EDA</a:t>
            </a:r>
            <a:endParaRPr lang="ko-KR" altLang="en-US" sz="1500" dirty="0">
              <a:solidFill>
                <a:schemeClr val="lt1"/>
              </a:solidFill>
              <a:latin typeface="Song Myung" pitchFamily="2" charset="0"/>
              <a:ea typeface="Song Myung" pitchFamily="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F439BC-B8AC-C34D-A04B-C7A9C47E6E5A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10" name="사각형: 둥근 모서리 3">
              <a:extLst>
                <a:ext uri="{FF2B5EF4-FFF2-40B4-BE49-F238E27FC236}">
                  <a16:creationId xmlns:a16="http://schemas.microsoft.com/office/drawing/2014/main" id="{9D087B09-F488-B941-BDB6-23C1753E8D8E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C9DA95-60B3-8943-9F19-29A698230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163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C41F9E-9310-4F9E-951E-CAD1DBF73C19}"/>
              </a:ext>
            </a:extLst>
          </p:cNvPr>
          <p:cNvSpPr txBox="1"/>
          <p:nvPr/>
        </p:nvSpPr>
        <p:spPr>
          <a:xfrm>
            <a:off x="798828" y="688809"/>
            <a:ext cx="4221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번방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00DD9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</a:t>
            </a:r>
            <a:endParaRPr lang="en-US" altLang="ko-KR" sz="3000" dirty="0">
              <a:solidFill>
                <a:srgbClr val="00DD9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발의된 디지털성범죄 의안</a:t>
            </a:r>
            <a:endParaRPr lang="en-US" altLang="ko-KR" sz="30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r>
              <a:rPr lang="en-US" altLang="ko-KR" sz="3000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Wordcloud</a:t>
            </a:r>
            <a:endParaRPr lang="ko-KR" altLang="en-US" sz="3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55A3A6-0421-4A9B-84EE-3478F1BEE140}"/>
              </a:ext>
            </a:extLst>
          </p:cNvPr>
          <p:cNvGrpSpPr/>
          <p:nvPr/>
        </p:nvGrpSpPr>
        <p:grpSpPr>
          <a:xfrm>
            <a:off x="5288454" y="1614791"/>
            <a:ext cx="5917810" cy="4484906"/>
            <a:chOff x="5288454" y="1614791"/>
            <a:chExt cx="5917810" cy="448490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258466-A13E-4561-B387-6475C2718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454" y="1614791"/>
              <a:ext cx="5917810" cy="448490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B58C65-1ED2-4E83-8CEC-2F9E3681D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97" t="19109" r="12524" b="6208"/>
            <a:stretch/>
          </p:blipFill>
          <p:spPr>
            <a:xfrm>
              <a:off x="6896911" y="2254925"/>
              <a:ext cx="3768016" cy="3796135"/>
            </a:xfrm>
            <a:prstGeom prst="ellipse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84F035-7020-164C-B8A3-2A174F775CE0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11" name="사각형: 둥근 모서리 3">
              <a:extLst>
                <a:ext uri="{FF2B5EF4-FFF2-40B4-BE49-F238E27FC236}">
                  <a16:creationId xmlns:a16="http://schemas.microsoft.com/office/drawing/2014/main" id="{C96DF3E1-C1DD-D643-B980-B47E15185484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D90B454-AACC-354E-9931-3AD94BD1F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14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2B352-2F6B-4CE7-BE6D-550C16D95997}"/>
              </a:ext>
            </a:extLst>
          </p:cNvPr>
          <p:cNvGrpSpPr/>
          <p:nvPr/>
        </p:nvGrpSpPr>
        <p:grpSpPr>
          <a:xfrm>
            <a:off x="7268242" y="486383"/>
            <a:ext cx="3780715" cy="6371617"/>
            <a:chOff x="7233610" y="428017"/>
            <a:chExt cx="3815348" cy="642998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8D8B6F6-9B70-4EA7-B7D8-77F332F6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610" y="428017"/>
              <a:ext cx="3815348" cy="642998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55E738-2995-4111-85B4-133DEA867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3" t="2901" r="28898" b="25286"/>
            <a:stretch/>
          </p:blipFill>
          <p:spPr>
            <a:xfrm>
              <a:off x="7752944" y="632297"/>
              <a:ext cx="2217906" cy="460413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7C41F9E-9310-4F9E-951E-CAD1DBF73C19}"/>
              </a:ext>
            </a:extLst>
          </p:cNvPr>
          <p:cNvSpPr txBox="1"/>
          <p:nvPr/>
        </p:nvSpPr>
        <p:spPr>
          <a:xfrm>
            <a:off x="798828" y="688809"/>
            <a:ext cx="4221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3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번방</a:t>
            </a:r>
            <a:r>
              <a:rPr lang="ko-KR" altLang="en-US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FF9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</a:t>
            </a:r>
            <a:endParaRPr lang="en-US" altLang="ko-KR" sz="3000" dirty="0">
              <a:solidFill>
                <a:srgbClr val="FF91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0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발의된 디지털성범죄 의안</a:t>
            </a:r>
            <a:endParaRPr lang="en-US" altLang="ko-KR" sz="30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r>
              <a:rPr lang="en-US" altLang="ko-KR" sz="3000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Wordcloud</a:t>
            </a:r>
            <a:endParaRPr lang="ko-KR" altLang="en-US" sz="30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C68C65C-0EE0-5047-BABD-F2DF8B146FAE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8" name="사각형: 둥근 모서리 3">
              <a:extLst>
                <a:ext uri="{FF2B5EF4-FFF2-40B4-BE49-F238E27FC236}">
                  <a16:creationId xmlns:a16="http://schemas.microsoft.com/office/drawing/2014/main" id="{774554FC-20F1-AD4E-BA57-7EEEAE945AB5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7F062B-A91D-424F-BFCD-31933054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FC921-9D3F-43F0-9FF6-41CB12558DEF}"/>
              </a:ext>
            </a:extLst>
          </p:cNvPr>
          <p:cNvSpPr txBox="1"/>
          <p:nvPr/>
        </p:nvSpPr>
        <p:spPr>
          <a:xfrm>
            <a:off x="408205" y="1005921"/>
            <a:ext cx="1039857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N</a:t>
            </a:r>
            <a:r>
              <a:rPr lang="ko-KR" altLang="en-US" sz="3500" dirty="0" err="1">
                <a:solidFill>
                  <a:schemeClr val="bg1"/>
                </a:solidFill>
                <a:latin typeface="나눔스퀘어 ExtraBold"/>
                <a:ea typeface="나눔스퀘어 ExtraBold"/>
              </a:rPr>
              <a:t>번방</a:t>
            </a:r>
            <a:r>
              <a:rPr lang="ko-KR" altLang="en-US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이전</a:t>
            </a:r>
            <a:r>
              <a:rPr lang="en-US" altLang="ko-KR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/</a:t>
            </a:r>
            <a:r>
              <a:rPr lang="ko-KR" altLang="en-US" sz="35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이후 비교</a:t>
            </a:r>
            <a:endParaRPr kumimoji="0" lang="ko-KR" altLang="en-US" sz="3500" b="0" i="0" u="none" strike="noStrike" kern="1200" cap="none" spc="0" normalizeH="0" baseline="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E4F30-F482-4DFE-BF6A-39F6FBF237DB}"/>
              </a:ext>
            </a:extLst>
          </p:cNvPr>
          <p:cNvSpPr txBox="1"/>
          <p:nvPr/>
        </p:nvSpPr>
        <p:spPr>
          <a:xfrm>
            <a:off x="735024" y="1854811"/>
            <a:ext cx="9654116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N</a:t>
            </a:r>
            <a:r>
              <a:rPr lang="ko-KR" altLang="en-US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번방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이후 불법촬영물 피해에 대한 경각심 형성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불법촬영물을 성 착취 구조 중 한 요소로 인식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음란물 </a:t>
            </a:r>
            <a:r>
              <a:rPr lang="en-US" altLang="ko-KR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-&gt; </a:t>
            </a:r>
            <a:r>
              <a:rPr lang="ko-KR" altLang="en-US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성착취물로</a:t>
            </a:r>
            <a:r>
              <a:rPr lang="ko-KR" altLang="en-US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법률용어 변화</a:t>
            </a:r>
            <a:endParaRPr lang="en-US" altLang="ko-KR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89E6B-C68F-4176-B8CD-0AD140728C18}"/>
              </a:ext>
            </a:extLst>
          </p:cNvPr>
          <p:cNvSpPr txBox="1"/>
          <p:nvPr/>
        </p:nvSpPr>
        <p:spPr>
          <a:xfrm>
            <a:off x="6325580" y="2828571"/>
            <a:ext cx="1321003" cy="405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DD9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Before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D9B96A-78D9-4DDC-BB16-11DB95FD90FC}"/>
              </a:ext>
            </a:extLst>
          </p:cNvPr>
          <p:cNvGrpSpPr/>
          <p:nvPr/>
        </p:nvGrpSpPr>
        <p:grpSpPr>
          <a:xfrm>
            <a:off x="5491237" y="3206482"/>
            <a:ext cx="6142252" cy="3133849"/>
            <a:chOff x="2741689" y="2227633"/>
            <a:chExt cx="6708621" cy="342281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4D0BC2-20F3-43A4-A825-DCA558FDAA53}"/>
                </a:ext>
              </a:extLst>
            </p:cNvPr>
            <p:cNvSpPr/>
            <p:nvPr/>
          </p:nvSpPr>
          <p:spPr>
            <a:xfrm>
              <a:off x="2741689" y="2227633"/>
              <a:ext cx="6708621" cy="3422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0E33810-B4B6-41BF-894E-8439779B760D}"/>
                </a:ext>
              </a:extLst>
            </p:cNvPr>
            <p:cNvGrpSpPr/>
            <p:nvPr/>
          </p:nvGrpSpPr>
          <p:grpSpPr>
            <a:xfrm>
              <a:off x="2741689" y="2289165"/>
              <a:ext cx="6708621" cy="3352147"/>
              <a:chOff x="1012739" y="2516748"/>
              <a:chExt cx="7768713" cy="388185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63E922D8-2C8C-497E-B506-60FFE0227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739" y="2518114"/>
                <a:ext cx="3853677" cy="388048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A3550EB-875E-4D72-818B-9B38C06C6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6416" y="2516748"/>
                <a:ext cx="3915036" cy="3881169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5F520F-4AE3-4D47-A2F5-C4B03600E0FA}"/>
              </a:ext>
            </a:extLst>
          </p:cNvPr>
          <p:cNvSpPr txBox="1"/>
          <p:nvPr/>
        </p:nvSpPr>
        <p:spPr>
          <a:xfrm>
            <a:off x="9592266" y="2801178"/>
            <a:ext cx="1321003" cy="405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FF9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7DEC5-D94D-4C58-9042-8E1AD449EF96}"/>
              </a:ext>
            </a:extLst>
          </p:cNvPr>
          <p:cNvSpPr txBox="1"/>
          <p:nvPr/>
        </p:nvSpPr>
        <p:spPr>
          <a:xfrm>
            <a:off x="408205" y="254078"/>
            <a:ext cx="2588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dirty="0" err="1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Wordcloud</a:t>
            </a:r>
            <a:r>
              <a:rPr lang="en-US" altLang="ko-KR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 </a:t>
            </a:r>
            <a:r>
              <a:rPr lang="ko-KR" altLang="en-US" sz="1500" dirty="0">
                <a:solidFill>
                  <a:schemeClr val="lt1"/>
                </a:solidFill>
                <a:latin typeface="Song Myung" pitchFamily="2" charset="0"/>
                <a:ea typeface="Song Myung" pitchFamily="2" charset="0"/>
              </a:rPr>
              <a:t>시각화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62517D-FA5A-1E42-9719-AB2CD0F3719E}"/>
              </a:ext>
            </a:extLst>
          </p:cNvPr>
          <p:cNvGrpSpPr/>
          <p:nvPr/>
        </p:nvGrpSpPr>
        <p:grpSpPr>
          <a:xfrm>
            <a:off x="10666419" y="303218"/>
            <a:ext cx="1208082" cy="1208082"/>
            <a:chOff x="8551591" y="4418170"/>
            <a:chExt cx="1577486" cy="1577486"/>
          </a:xfrm>
        </p:grpSpPr>
        <p:sp>
          <p:nvSpPr>
            <p:cNvPr id="19" name="사각형: 둥근 모서리 3">
              <a:extLst>
                <a:ext uri="{FF2B5EF4-FFF2-40B4-BE49-F238E27FC236}">
                  <a16:creationId xmlns:a16="http://schemas.microsoft.com/office/drawing/2014/main" id="{7356DF0D-1C02-DF47-AC36-00E7926C832A}"/>
                </a:ext>
              </a:extLst>
            </p:cNvPr>
            <p:cNvSpPr/>
            <p:nvPr/>
          </p:nvSpPr>
          <p:spPr>
            <a:xfrm>
              <a:off x="8551591" y="4418170"/>
              <a:ext cx="1577486" cy="1577486"/>
            </a:xfrm>
            <a:prstGeom prst="roundRect">
              <a:avLst>
                <a:gd name="adj" fmla="val 3157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A0A8AD9-3622-1F45-99FA-03CE6D2B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015" t="5781" r="20242" b="6133"/>
            <a:stretch/>
          </p:blipFill>
          <p:spPr>
            <a:xfrm>
              <a:off x="8839360" y="4507637"/>
              <a:ext cx="1001948" cy="139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65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1578</Words>
  <Application>Microsoft Macintosh PowerPoint</Application>
  <PresentationFormat>와이드스크린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나눔스퀘어 Bold</vt:lpstr>
      <vt:lpstr>나눔스퀘어 ExtraBold</vt:lpstr>
      <vt:lpstr>a가로수</vt:lpstr>
      <vt:lpstr>맑은 고딕</vt:lpstr>
      <vt:lpstr>NanumSquare ExtraBold</vt:lpstr>
      <vt:lpstr>NanumSquare Light</vt:lpstr>
      <vt:lpstr>Arial</vt:lpstr>
      <vt:lpstr>Calibri</vt:lpstr>
      <vt:lpstr>Song Myung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이육샛별</dc:creator>
  <cp:lastModifiedBy>박하람</cp:lastModifiedBy>
  <cp:revision>34</cp:revision>
  <dcterms:created xsi:type="dcterms:W3CDTF">2020-12-16T07:53:43Z</dcterms:created>
  <dcterms:modified xsi:type="dcterms:W3CDTF">2020-12-16T15:32:48Z</dcterms:modified>
</cp:coreProperties>
</file>