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15"/>
  </p:handoutMasterIdLst>
  <p:sldIdLst>
    <p:sldId id="3072" r:id="rId3"/>
    <p:sldId id="3172" r:id="rId5"/>
    <p:sldId id="3175" r:id="rId6"/>
    <p:sldId id="3159" r:id="rId7"/>
    <p:sldId id="3166" r:id="rId8"/>
    <p:sldId id="3171" r:id="rId9"/>
    <p:sldId id="3193" r:id="rId10"/>
    <p:sldId id="3194" r:id="rId11"/>
    <p:sldId id="3164" r:id="rId12"/>
    <p:sldId id="3161" r:id="rId13"/>
    <p:sldId id="3188" r:id="rId14"/>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5017F"/>
    <a:srgbClr val="FFDFF5"/>
    <a:srgbClr val="28C7D4"/>
    <a:srgbClr val="F94D4D"/>
    <a:srgbClr val="FEFEFE"/>
    <a:srgbClr val="8F1A12"/>
    <a:srgbClr val="F84E4B"/>
    <a:srgbClr val="26C8D2"/>
    <a:srgbClr val="1CB7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22" autoAdjust="0"/>
    <p:restoredTop sz="92986" autoAdjust="0"/>
  </p:normalViewPr>
  <p:slideViewPr>
    <p:cSldViewPr>
      <p:cViewPr varScale="1">
        <p:scale>
          <a:sx n="58" d="100"/>
          <a:sy n="58" d="100"/>
        </p:scale>
        <p:origin x="-108" y="-1452"/>
      </p:cViewPr>
      <p:guideLst>
        <p:guide orient="horz" pos="230"/>
        <p:guide orient="horz" pos="3353"/>
        <p:guide pos="4132"/>
        <p:guide pos="450"/>
        <p:guide pos="2236"/>
        <p:guide pos="6751"/>
        <p:guide pos="1324"/>
      </p:guideLst>
    </p:cSldViewPr>
  </p:slideViewPr>
  <p:outlineViewPr>
    <p:cViewPr>
      <p:scale>
        <a:sx n="100" d="100"/>
        <a:sy n="100" d="100"/>
      </p:scale>
      <p:origin x="0" y="-14412"/>
    </p:cViewPr>
  </p:outlineViewPr>
  <p:notesTextViewPr>
    <p:cViewPr>
      <p:scale>
        <a:sx n="1" d="1"/>
        <a:sy n="1" d="1"/>
      </p:scale>
      <p:origin x="0" y="0"/>
    </p:cViewPr>
  </p:notesTextViewPr>
  <p:sorterViewPr>
    <p:cViewPr>
      <p:scale>
        <a:sx n="86" d="100"/>
        <a:sy n="86" d="100"/>
      </p:scale>
      <p:origin x="0" y="0"/>
    </p:cViewPr>
  </p:sorterViewPr>
  <p:notesViewPr>
    <p:cSldViewPr>
      <p:cViewPr varScale="1">
        <p:scale>
          <a:sx n="85" d="100"/>
          <a:sy n="85" d="100"/>
        </p:scale>
        <p:origin x="3804" y="96"/>
      </p:cViewPr>
      <p:guideLst/>
    </p:cSldViewPr>
  </p:notes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7D643E-5F2C-49CF-83FF-E485C6A051C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合理交通结构">
    <p:spTree>
      <p:nvGrpSpPr>
        <p:cNvPr id="1" name=""/>
        <p:cNvGrpSpPr/>
        <p:nvPr/>
      </p:nvGrpSpPr>
      <p:grpSpPr>
        <a:xfrm>
          <a:off x="0" y="0"/>
          <a:ext cx="0" cy="0"/>
          <a:chOff x="0" y="0"/>
          <a:chExt cx="0" cy="0"/>
        </a:xfrm>
      </p:grpSpPr>
      <p:grpSp>
        <p:nvGrpSpPr>
          <p:cNvPr id="4" name="组合 3"/>
          <p:cNvGrpSpPr/>
          <p:nvPr userDrawn="1"/>
        </p:nvGrpSpPr>
        <p:grpSpPr>
          <a:xfrm>
            <a:off x="795" y="1"/>
            <a:ext cx="12858751" cy="87933"/>
            <a:chOff x="0" y="0"/>
            <a:chExt cx="12858751" cy="87933"/>
          </a:xfrm>
        </p:grpSpPr>
        <p:sp>
          <p:nvSpPr>
            <p:cNvPr id="5" name="矩形 4"/>
            <p:cNvSpPr/>
            <p:nvPr/>
          </p:nvSpPr>
          <p:spPr>
            <a:xfrm>
              <a:off x="0" y="0"/>
              <a:ext cx="12858750" cy="87933"/>
            </a:xfrm>
            <a:prstGeom prst="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461823" y="0"/>
              <a:ext cx="2396928" cy="879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userDrawn="1"/>
        </p:nvSpPr>
        <p:spPr>
          <a:xfrm>
            <a:off x="795" y="87933"/>
            <a:ext cx="308695" cy="4327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858750" cy="7232650"/>
          </a:xfrm>
          <a:prstGeom prst="rect">
            <a:avLst/>
          </a:prstGeom>
          <a:blipFill dpi="0" rotWithShape="1">
            <a:blip r:embed="rId1"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TextBox 56"/>
          <p:cNvSpPr txBox="1"/>
          <p:nvPr/>
        </p:nvSpPr>
        <p:spPr>
          <a:xfrm>
            <a:off x="5674995" y="3333115"/>
            <a:ext cx="7429500" cy="970915"/>
          </a:xfrm>
          <a:prstGeom prst="rect">
            <a:avLst/>
          </a:prstGeom>
          <a:noFill/>
          <a:effectLst/>
        </p:spPr>
        <p:txBody>
          <a:bodyPr wrap="square" rtlCol="0">
            <a:spAutoFit/>
          </a:bodyPr>
          <a:lstStyle/>
          <a:p>
            <a:pPr>
              <a:lnSpc>
                <a:spcPct val="130000"/>
              </a:lnSpc>
            </a:pPr>
            <a:r>
              <a:rPr lang="zh-CN" altLang="en-US" sz="4400" b="1">
                <a:solidFill>
                  <a:schemeClr val="bg1"/>
                </a:solidFill>
                <a:sym typeface="+mn-ea"/>
              </a:rPr>
              <a:t>美丽修行</a:t>
            </a:r>
            <a:r>
              <a:rPr lang="en-US" altLang="zh-CN" sz="4400" b="1">
                <a:solidFill>
                  <a:schemeClr val="bg1"/>
                </a:solidFill>
                <a:sym typeface="+mn-ea"/>
              </a:rPr>
              <a:t>-</a:t>
            </a:r>
            <a:r>
              <a:rPr lang="zh-CN" altLang="en-US" sz="4400" b="1">
                <a:solidFill>
                  <a:schemeClr val="bg1"/>
                </a:solidFill>
                <a:sym typeface="+mn-ea"/>
              </a:rPr>
              <a:t>产品体验报告</a:t>
            </a:r>
            <a:endParaRPr lang="en-US" sz="4400" b="1" dirty="0">
              <a:solidFill>
                <a:srgbClr val="FFDFF5"/>
              </a:solidFill>
              <a:latin typeface="方正正准黑简体" panose="02000000000000000000" pitchFamily="2" charset="-122"/>
              <a:ea typeface="方正正准黑简体" panose="02000000000000000000" pitchFamily="2" charset="-122"/>
              <a:sym typeface="Arial" panose="020B0604020202020204" pitchFamily="34" charset="0"/>
            </a:endParaRPr>
          </a:p>
        </p:txBody>
      </p:sp>
      <p:sp>
        <p:nvSpPr>
          <p:cNvPr id="3" name="文本框 2"/>
          <p:cNvSpPr txBox="1"/>
          <p:nvPr/>
        </p:nvSpPr>
        <p:spPr>
          <a:xfrm>
            <a:off x="6450330" y="4535805"/>
            <a:ext cx="4732655" cy="645160"/>
          </a:xfrm>
          <a:prstGeom prst="rect">
            <a:avLst/>
          </a:prstGeom>
          <a:noFill/>
        </p:spPr>
        <p:txBody>
          <a:bodyPr wrap="square" rtlCol="0">
            <a:spAutoFit/>
          </a:bodyPr>
          <a:p>
            <a:r>
              <a:rPr lang="zh-CN" altLang="nl-NL" dirty="0">
                <a:solidFill>
                  <a:schemeClr val="bg1"/>
                </a:solidFill>
                <a:latin typeface="微软雅黑" panose="020B0503020204020204" pitchFamily="34" charset="-122"/>
                <a:ea typeface="微软雅黑" panose="020B0503020204020204" pitchFamily="34" charset="-122"/>
                <a:sym typeface="+mn-ea"/>
              </a:rPr>
              <a:t>体验版本</a:t>
            </a:r>
            <a:r>
              <a:rPr lang="zh-CN" altLang="en-US" dirty="0">
                <a:solidFill>
                  <a:schemeClr val="bg1"/>
                </a:solidFill>
                <a:latin typeface="微软雅黑" panose="020B0503020204020204" pitchFamily="34" charset="-122"/>
                <a:ea typeface="微软雅黑" panose="020B0503020204020204" pitchFamily="34" charset="-122"/>
                <a:sym typeface="+mn-ea"/>
              </a:rPr>
              <a:t>：</a:t>
            </a:r>
            <a:r>
              <a:rPr lang="en-US" altLang="zh-CN" dirty="0">
                <a:solidFill>
                  <a:schemeClr val="bg1"/>
                </a:solidFill>
                <a:latin typeface="微软雅黑" panose="020B0503020204020204" pitchFamily="34" charset="-122"/>
                <a:ea typeface="微软雅黑" panose="020B0503020204020204" pitchFamily="34" charset="-122"/>
                <a:sym typeface="+mn-ea"/>
              </a:rPr>
              <a:t>V3.2.8        </a:t>
            </a:r>
            <a:r>
              <a:rPr lang="zh-CN" altLang="nl-NL" dirty="0">
                <a:solidFill>
                  <a:schemeClr val="bg1"/>
                </a:solidFill>
                <a:latin typeface="微软雅黑" panose="020B0503020204020204" pitchFamily="34" charset="-122"/>
                <a:ea typeface="微软雅黑" panose="020B0503020204020204" pitchFamily="34" charset="-122"/>
                <a:sym typeface="+mn-ea"/>
              </a:rPr>
              <a:t>体验</a:t>
            </a:r>
            <a:r>
              <a:rPr lang="zh-CN" altLang="en-US" dirty="0">
                <a:solidFill>
                  <a:schemeClr val="bg1"/>
                </a:solidFill>
                <a:latin typeface="微软雅黑" panose="020B0503020204020204" pitchFamily="34" charset="-122"/>
                <a:ea typeface="微软雅黑" panose="020B0503020204020204" pitchFamily="34" charset="-122"/>
                <a:sym typeface="+mn-ea"/>
              </a:rPr>
              <a:t>时间：</a:t>
            </a:r>
            <a:r>
              <a:rPr lang="en-US" altLang="zh-CN" dirty="0">
                <a:solidFill>
                  <a:schemeClr val="bg1"/>
                </a:solidFill>
                <a:latin typeface="微软雅黑" panose="020B0503020204020204" pitchFamily="34" charset="-122"/>
                <a:ea typeface="微软雅黑" panose="020B0503020204020204" pitchFamily="34" charset="-122"/>
                <a:sym typeface="+mn-ea"/>
              </a:rPr>
              <a:t>2018.06 </a:t>
            </a:r>
            <a:endParaRPr lang="zh-CN" altLang="en-US" dirty="0"/>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0">
        <p14:gallery dir="l"/>
      </p:transition>
    </mc:Choice>
    <mc:Fallback>
      <p:transition spd="slow" advTm="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23"/>
          <p:cNvSpPr txBox="1"/>
          <p:nvPr/>
        </p:nvSpPr>
        <p:spPr>
          <a:xfrm>
            <a:off x="309489" y="43967"/>
            <a:ext cx="3240360" cy="645160"/>
          </a:xfrm>
          <a:prstGeom prst="rect">
            <a:avLst/>
          </a:prstGeom>
          <a:noFill/>
        </p:spPr>
        <p:txBody>
          <a:bodyPr wrap="square" rtlCol="0">
            <a:spAutoFit/>
          </a:bodyPr>
          <a:lstStyle/>
          <a:p>
            <a:pPr>
              <a:lnSpc>
                <a:spcPct val="150000"/>
              </a:lnSpc>
            </a:pPr>
            <a:r>
              <a:rPr lang="zh-CN" altLang="en-GB" sz="2400" dirty="0">
                <a:solidFill>
                  <a:schemeClr val="accent3"/>
                </a:solidFill>
                <a:latin typeface="Impact" panose="020B0806030902050204" pitchFamily="34" charset="0"/>
                <a:ea typeface="微软雅黑" panose="020B0503020204020204" pitchFamily="34" charset="-122"/>
                <a:cs typeface="+mn-ea"/>
                <a:sym typeface="+mn-lt"/>
              </a:rPr>
              <a:t>体验总结</a:t>
            </a:r>
            <a:endParaRPr lang="zh-CN" altLang="en-GB" sz="2400" dirty="0">
              <a:solidFill>
                <a:schemeClr val="accent3"/>
              </a:solidFill>
              <a:latin typeface="Impact" panose="020B0806030902050204" pitchFamily="34" charset="0"/>
              <a:ea typeface="微软雅黑" panose="020B0503020204020204" pitchFamily="34" charset="-122"/>
              <a:cs typeface="+mn-ea"/>
              <a:sym typeface="+mn-lt"/>
            </a:endParaRPr>
          </a:p>
        </p:txBody>
      </p:sp>
      <p:grpSp>
        <p:nvGrpSpPr>
          <p:cNvPr id="4" name="组合 32"/>
          <p:cNvGrpSpPr/>
          <p:nvPr/>
        </p:nvGrpSpPr>
        <p:grpSpPr bwMode="auto">
          <a:xfrm>
            <a:off x="714699" y="3536282"/>
            <a:ext cx="3623299" cy="618304"/>
            <a:chOff x="-1032447" y="0"/>
            <a:chExt cx="2967616" cy="506624"/>
          </a:xfrm>
          <a:solidFill>
            <a:schemeClr val="accent1"/>
          </a:solidFill>
        </p:grpSpPr>
        <p:sp>
          <p:nvSpPr>
            <p:cNvPr id="5" name="圆角矩形 33"/>
            <p:cNvSpPr>
              <a:spLocks noChangeArrowheads="1"/>
            </p:cNvSpPr>
            <p:nvPr/>
          </p:nvSpPr>
          <p:spPr bwMode="auto">
            <a:xfrm>
              <a:off x="-1032447" y="73989"/>
              <a:ext cx="2967616" cy="432635"/>
            </a:xfrm>
            <a:prstGeom prst="roundRect">
              <a:avLst>
                <a:gd name="adj" fmla="val 16667"/>
              </a:avLst>
            </a:prstGeom>
            <a:grpFill/>
            <a:ln>
              <a:noFill/>
            </a:ln>
            <a:extLst>
              <a:ext uri="{91240B29-F687-4F45-9708-019B960494DF}">
                <a14:hiddenLine xmlns:a14="http://schemas.microsoft.com/office/drawing/2010/main" w="25400">
                  <a:solidFill>
                    <a:srgbClr val="BABABA"/>
                  </a:solidFill>
                  <a:bevel/>
                </a14:hiddenLine>
              </a:ext>
            </a:extLst>
          </p:spPr>
          <p:txBody>
            <a:bodyPr anchor="ctr"/>
            <a:p>
              <a:pPr algn="ctr">
                <a:lnSpc>
                  <a:spcPct val="120000"/>
                </a:lnSpc>
              </a:pPr>
              <a:endParaRPr lang="zh-CN" altLang="zh-CN" sz="160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等腰三角形 34"/>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a:solidFill>
                    <a:srgbClr val="BABABA"/>
                  </a:solidFill>
                  <a:bevel/>
                </a14:hiddenLine>
              </a:ext>
            </a:extLst>
          </p:spPr>
          <p:txBody>
            <a:bodyPr anchor="ctr"/>
            <a:p>
              <a:pPr algn="ctr">
                <a:lnSpc>
                  <a:spcPct val="120000"/>
                </a:lnSpc>
              </a:pPr>
              <a:endParaRPr lang="zh-CN" altLang="zh-CN" sz="160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7" name="椭圆 35"/>
          <p:cNvSpPr>
            <a:spLocks noChangeArrowheads="1"/>
          </p:cNvSpPr>
          <p:nvPr/>
        </p:nvSpPr>
        <p:spPr bwMode="auto">
          <a:xfrm>
            <a:off x="2508282" y="1935214"/>
            <a:ext cx="1294756" cy="1294756"/>
          </a:xfrm>
          <a:prstGeom prst="ellipse">
            <a:avLst/>
          </a:prstGeom>
          <a:solidFill>
            <a:schemeClr val="accent1"/>
          </a:solidFill>
          <a:ln>
            <a:noFill/>
          </a:ln>
        </p:spPr>
        <p:txBody>
          <a:bodyPr anchor="ctr"/>
          <a:p>
            <a:pPr algn="ctr">
              <a:lnSpc>
                <a:spcPct val="120000"/>
              </a:lnSpc>
            </a:pPr>
            <a:endParaRPr lang="zh-CN" altLang="zh-CN" sz="140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8" name="组合 36"/>
          <p:cNvGrpSpPr/>
          <p:nvPr/>
        </p:nvGrpSpPr>
        <p:grpSpPr bwMode="auto">
          <a:xfrm flipV="1">
            <a:off x="4196504" y="3627380"/>
            <a:ext cx="2362736" cy="618305"/>
            <a:chOff x="0" y="0"/>
            <a:chExt cx="1935168" cy="506624"/>
          </a:xfrm>
          <a:solidFill>
            <a:schemeClr val="accent2"/>
          </a:solidFill>
        </p:grpSpPr>
        <p:sp>
          <p:nvSpPr>
            <p:cNvPr id="9" name="圆角矩形 37"/>
            <p:cNvSpPr>
              <a:spLocks noChangeArrowheads="1"/>
            </p:cNvSpPr>
            <p:nvPr/>
          </p:nvSpPr>
          <p:spPr bwMode="auto">
            <a:xfrm>
              <a:off x="0" y="73989"/>
              <a:ext cx="1935168" cy="432635"/>
            </a:xfrm>
            <a:prstGeom prst="roundRect">
              <a:avLst>
                <a:gd name="adj" fmla="val 16667"/>
              </a:avLst>
            </a:prstGeom>
            <a:grpFill/>
            <a:ln>
              <a:noFill/>
            </a:ln>
            <a:extLst>
              <a:ext uri="{91240B29-F687-4F45-9708-019B960494DF}">
                <a14:hiddenLine xmlns:a14="http://schemas.microsoft.com/office/drawing/2010/main" w="25400">
                  <a:solidFill>
                    <a:srgbClr val="BABABA"/>
                  </a:solidFill>
                  <a:bevel/>
                </a14:hiddenLine>
              </a:ext>
            </a:extLst>
          </p:spPr>
          <p:txBody>
            <a:bodyPr anchor="ctr"/>
            <a:p>
              <a:pPr algn="ctr">
                <a:lnSpc>
                  <a:spcPct val="120000"/>
                </a:lnSpc>
              </a:pPr>
              <a:endParaRPr lang="zh-CN" altLang="zh-CN"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等腰三角形 38"/>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a:solidFill>
                    <a:srgbClr val="BABABA"/>
                  </a:solidFill>
                  <a:bevel/>
                </a14:hiddenLine>
              </a:ext>
            </a:extLst>
          </p:spPr>
          <p:txBody>
            <a:bodyPr anchor="ctr"/>
            <a:p>
              <a:pPr algn="ctr">
                <a:lnSpc>
                  <a:spcPct val="120000"/>
                </a:lnSpc>
              </a:pPr>
              <a:endParaRPr lang="zh-CN" altLang="zh-CN"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1" name="椭圆 39"/>
          <p:cNvSpPr>
            <a:spLocks noChangeArrowheads="1"/>
          </p:cNvSpPr>
          <p:nvPr/>
        </p:nvSpPr>
        <p:spPr bwMode="auto">
          <a:xfrm>
            <a:off x="4808992" y="4657674"/>
            <a:ext cx="1294756" cy="1294756"/>
          </a:xfrm>
          <a:prstGeom prst="ellipse">
            <a:avLst/>
          </a:prstGeom>
          <a:solidFill>
            <a:schemeClr val="accent2"/>
          </a:solidFill>
          <a:ln>
            <a:noFill/>
          </a:ln>
        </p:spPr>
        <p:txBody>
          <a:bodyPr anchor="ctr"/>
          <a:p>
            <a:pPr algn="ctr">
              <a:lnSpc>
                <a:spcPct val="120000"/>
              </a:lnSpc>
            </a:pPr>
            <a:endParaRPr lang="zh-CN" altLang="zh-CN"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2" name="组合 40"/>
          <p:cNvGrpSpPr/>
          <p:nvPr/>
        </p:nvGrpSpPr>
        <p:grpSpPr bwMode="auto">
          <a:xfrm>
            <a:off x="6421625" y="3536282"/>
            <a:ext cx="2364673" cy="618304"/>
            <a:chOff x="0" y="0"/>
            <a:chExt cx="1935168" cy="506624"/>
          </a:xfrm>
          <a:solidFill>
            <a:schemeClr val="accent3"/>
          </a:solidFill>
        </p:grpSpPr>
        <p:sp>
          <p:nvSpPr>
            <p:cNvPr id="13" name="圆角矩形 41"/>
            <p:cNvSpPr>
              <a:spLocks noChangeArrowheads="1"/>
            </p:cNvSpPr>
            <p:nvPr/>
          </p:nvSpPr>
          <p:spPr bwMode="auto">
            <a:xfrm>
              <a:off x="0" y="73989"/>
              <a:ext cx="1935168" cy="432635"/>
            </a:xfrm>
            <a:prstGeom prst="roundRect">
              <a:avLst>
                <a:gd name="adj" fmla="val 16667"/>
              </a:avLst>
            </a:prstGeom>
            <a:grpFill/>
            <a:ln>
              <a:noFill/>
            </a:ln>
            <a:extLst>
              <a:ext uri="{91240B29-F687-4F45-9708-019B960494DF}">
                <a14:hiddenLine xmlns:a14="http://schemas.microsoft.com/office/drawing/2010/main" w="25400">
                  <a:solidFill>
                    <a:srgbClr val="BABABA"/>
                  </a:solidFill>
                  <a:bevel/>
                </a14:hiddenLine>
              </a:ext>
            </a:extLst>
          </p:spPr>
          <p:txBody>
            <a:bodyPr anchor="ctr"/>
            <a:p>
              <a:pPr algn="ctr">
                <a:lnSpc>
                  <a:spcPct val="120000"/>
                </a:lnSpc>
              </a:pPr>
              <a:endParaRPr lang="zh-CN" altLang="zh-CN" sz="140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等腰三角形 42"/>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a:solidFill>
                    <a:srgbClr val="BABABA"/>
                  </a:solidFill>
                  <a:bevel/>
                </a14:hiddenLine>
              </a:ext>
            </a:extLst>
          </p:spPr>
          <p:txBody>
            <a:bodyPr anchor="ctr"/>
            <a:p>
              <a:pPr algn="ctr">
                <a:lnSpc>
                  <a:spcPct val="120000"/>
                </a:lnSpc>
              </a:pPr>
              <a:endParaRPr lang="zh-CN" altLang="zh-CN" sz="140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5" name="椭圆 43"/>
          <p:cNvSpPr>
            <a:spLocks noChangeArrowheads="1"/>
          </p:cNvSpPr>
          <p:nvPr/>
        </p:nvSpPr>
        <p:spPr bwMode="auto">
          <a:xfrm>
            <a:off x="6956580" y="1931404"/>
            <a:ext cx="1294756" cy="1294756"/>
          </a:xfrm>
          <a:prstGeom prst="ellipse">
            <a:avLst/>
          </a:prstGeom>
          <a:solidFill>
            <a:schemeClr val="accent3"/>
          </a:solidFill>
          <a:ln>
            <a:noFill/>
          </a:ln>
        </p:spPr>
        <p:txBody>
          <a:bodyPr anchor="ctr"/>
          <a:p>
            <a:pPr algn="ctr">
              <a:lnSpc>
                <a:spcPct val="120000"/>
              </a:lnSpc>
            </a:pPr>
            <a:endParaRPr lang="zh-CN" altLang="zh-CN" sz="140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椭圆 45"/>
          <p:cNvSpPr>
            <a:spLocks noChangeArrowheads="1"/>
          </p:cNvSpPr>
          <p:nvPr/>
        </p:nvSpPr>
        <p:spPr bwMode="auto">
          <a:xfrm>
            <a:off x="9177824" y="4676089"/>
            <a:ext cx="1294756" cy="1294756"/>
          </a:xfrm>
          <a:prstGeom prst="ellipse">
            <a:avLst/>
          </a:prstGeom>
          <a:solidFill>
            <a:schemeClr val="accent4"/>
          </a:solidFill>
          <a:ln>
            <a:noFill/>
          </a:ln>
        </p:spPr>
        <p:txBody>
          <a:bodyPr anchor="ctr"/>
          <a:p>
            <a:pPr algn="ctr">
              <a:lnSpc>
                <a:spcPct val="120000"/>
              </a:lnSpc>
            </a:pPr>
            <a:endParaRPr lang="zh-CN" altLang="zh-CN"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2" name="组合 53"/>
          <p:cNvGrpSpPr/>
          <p:nvPr/>
        </p:nvGrpSpPr>
        <p:grpSpPr bwMode="auto">
          <a:xfrm flipV="1">
            <a:off x="8642864" y="3627376"/>
            <a:ext cx="3501188" cy="618306"/>
            <a:chOff x="-1" y="0"/>
            <a:chExt cx="2865253" cy="506625"/>
          </a:xfrm>
          <a:solidFill>
            <a:schemeClr val="accent4"/>
          </a:solidFill>
        </p:grpSpPr>
        <p:sp>
          <p:nvSpPr>
            <p:cNvPr id="23" name="圆角矩形 54"/>
            <p:cNvSpPr>
              <a:spLocks noChangeArrowheads="1"/>
            </p:cNvSpPr>
            <p:nvPr/>
          </p:nvSpPr>
          <p:spPr bwMode="auto">
            <a:xfrm>
              <a:off x="-1" y="73990"/>
              <a:ext cx="2865253" cy="432635"/>
            </a:xfrm>
            <a:prstGeom prst="roundRect">
              <a:avLst>
                <a:gd name="adj" fmla="val 16667"/>
              </a:avLst>
            </a:prstGeom>
            <a:grpFill/>
            <a:ln>
              <a:noFill/>
            </a:ln>
            <a:extLst>
              <a:ext uri="{91240B29-F687-4F45-9708-019B960494DF}">
                <a14:hiddenLine xmlns:a14="http://schemas.microsoft.com/office/drawing/2010/main" w="25400">
                  <a:solidFill>
                    <a:srgbClr val="BABABA"/>
                  </a:solidFill>
                  <a:bevel/>
                </a14:hiddenLine>
              </a:ext>
            </a:extLst>
          </p:spPr>
          <p:txBody>
            <a:bodyPr anchor="ctr"/>
            <a:p>
              <a:pPr algn="ctr">
                <a:lnSpc>
                  <a:spcPct val="120000"/>
                </a:lnSpc>
              </a:pPr>
              <a:endParaRPr lang="zh-CN" altLang="zh-CN" sz="16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等腰三角形 55"/>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a:solidFill>
                    <a:srgbClr val="BABABA"/>
                  </a:solidFill>
                  <a:bevel/>
                </a14:hiddenLine>
              </a:ext>
            </a:extLst>
          </p:spPr>
          <p:txBody>
            <a:bodyPr anchor="ctr"/>
            <a:p>
              <a:pPr algn="ctr">
                <a:lnSpc>
                  <a:spcPct val="120000"/>
                </a:lnSpc>
              </a:pPr>
              <a:endParaRPr lang="zh-CN" altLang="zh-CN" sz="16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2" name="TextBox 67"/>
          <p:cNvSpPr>
            <a:spLocks noChangeArrowheads="1"/>
          </p:cNvSpPr>
          <p:nvPr/>
        </p:nvSpPr>
        <p:spPr bwMode="auto">
          <a:xfrm>
            <a:off x="2774611" y="2195384"/>
            <a:ext cx="7621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lnSpc>
                <a:spcPct val="120000"/>
              </a:lnSpc>
            </a:pPr>
            <a:r>
              <a:rPr lang="zh-CN" altLang="en-US" sz="1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实现功能到社交的转变</a:t>
            </a:r>
            <a:endParaRPr lang="zh-CN" altLang="en-US" sz="1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TextBox 72"/>
          <p:cNvSpPr>
            <a:spLocks noChangeArrowheads="1"/>
          </p:cNvSpPr>
          <p:nvPr/>
        </p:nvSpPr>
        <p:spPr bwMode="auto">
          <a:xfrm>
            <a:off x="9559088" y="5194070"/>
            <a:ext cx="762100" cy="25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lnSpc>
                <a:spcPct val="120000"/>
              </a:lnSpc>
            </a:pPr>
            <a:r>
              <a:rPr lang="zh-CN" altLang="en-US" sz="1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我的点子</a:t>
            </a:r>
            <a:endParaRPr lang="zh-CN" altLang="en-US" sz="1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文本框 1"/>
          <p:cNvSpPr txBox="1"/>
          <p:nvPr/>
        </p:nvSpPr>
        <p:spPr>
          <a:xfrm>
            <a:off x="3963035" y="1865630"/>
            <a:ext cx="2596515" cy="953135"/>
          </a:xfrm>
          <a:prstGeom prst="rect">
            <a:avLst/>
          </a:prstGeom>
          <a:noFill/>
        </p:spPr>
        <p:txBody>
          <a:bodyPr wrap="square" rtlCol="0">
            <a:spAutoFit/>
          </a:bodyPr>
          <a:p>
            <a:r>
              <a:rPr lang="zh-CN" altLang="en-US" sz="1400">
                <a:latin typeface="微软雅黑" panose="020B0503020204020204" pitchFamily="34" charset="-122"/>
                <a:ea typeface="微软雅黑" panose="020B0503020204020204" pitchFamily="34" charset="-122"/>
              </a:rPr>
              <a:t>顺应社交化发展趋势，在优化核心功能的同时，</a:t>
            </a:r>
            <a:r>
              <a:rPr lang="zh-CN" altLang="en-US" sz="1400">
                <a:latin typeface="微软雅黑" panose="020B0503020204020204" pitchFamily="34" charset="-122"/>
                <a:ea typeface="微软雅黑" panose="020B0503020204020204" pitchFamily="34" charset="-122"/>
                <a:sym typeface="+mn-ea"/>
              </a:rPr>
              <a:t>不忘拓展社交功能，来增加用户的粘性</a:t>
            </a:r>
            <a:endParaRPr lang="zh-CN" altLang="en-US" sz="1400">
              <a:latin typeface="微软雅黑" panose="020B0503020204020204" pitchFamily="34" charset="-122"/>
              <a:ea typeface="微软雅黑" panose="020B0503020204020204" pitchFamily="34" charset="-122"/>
            </a:endParaRPr>
          </a:p>
          <a:p>
            <a:endParaRPr lang="zh-CN" altLang="en-US" sz="1400">
              <a:latin typeface="微软雅黑" panose="020B0503020204020204" pitchFamily="34" charset="-122"/>
              <a:ea typeface="微软雅黑" panose="020B0503020204020204" pitchFamily="34" charset="-122"/>
            </a:endParaRPr>
          </a:p>
        </p:txBody>
      </p:sp>
      <p:sp>
        <p:nvSpPr>
          <p:cNvPr id="3" name="TextBox 68"/>
          <p:cNvSpPr>
            <a:spLocks noChangeArrowheads="1"/>
          </p:cNvSpPr>
          <p:nvPr/>
        </p:nvSpPr>
        <p:spPr bwMode="auto">
          <a:xfrm>
            <a:off x="2789450" y="3762564"/>
            <a:ext cx="759945" cy="25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lnSpc>
                <a:spcPct val="120000"/>
              </a:lnSpc>
            </a:pPr>
            <a:r>
              <a:rPr lang="zh-CN" altLang="en-US" sz="1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发展模式</a:t>
            </a:r>
            <a:endParaRPr lang="zh-CN" altLang="en-US" sz="1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TextBox 68"/>
          <p:cNvSpPr>
            <a:spLocks noChangeArrowheads="1"/>
          </p:cNvSpPr>
          <p:nvPr/>
        </p:nvSpPr>
        <p:spPr bwMode="auto">
          <a:xfrm>
            <a:off x="9561090" y="3762564"/>
            <a:ext cx="759945" cy="25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lnSpc>
                <a:spcPct val="120000"/>
              </a:lnSpc>
            </a:pPr>
            <a:r>
              <a:rPr lang="zh-CN" altLang="en-US" sz="1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建议</a:t>
            </a:r>
            <a:endParaRPr lang="zh-CN" altLang="en-US" sz="1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6421755" y="4657725"/>
            <a:ext cx="2596515" cy="1383665"/>
          </a:xfrm>
          <a:prstGeom prst="rect">
            <a:avLst/>
          </a:prstGeom>
          <a:noFill/>
        </p:spPr>
        <p:txBody>
          <a:bodyPr wrap="square" rtlCol="0">
            <a:spAutoFit/>
          </a:bodyPr>
          <a:p>
            <a:r>
              <a:rPr lang="zh-CN" altLang="en-US" sz="1400">
                <a:latin typeface="微软雅黑" panose="020B0503020204020204" pitchFamily="34" charset="-122"/>
                <a:ea typeface="微软雅黑" panose="020B0503020204020204" pitchFamily="34" charset="-122"/>
              </a:rPr>
              <a:t>能否实现自营海外本土的产品；</a:t>
            </a:r>
            <a:endParaRPr lang="zh-CN" altLang="en-US"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能否增加在线护肤专家咨询；</a:t>
            </a:r>
            <a:endParaRPr lang="zh-CN" altLang="en-US"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是否能增加辨别真伪板块</a:t>
            </a:r>
            <a:endParaRPr lang="zh-CN" altLang="en-US" sz="1400">
              <a:latin typeface="微软雅黑" panose="020B0503020204020204" pitchFamily="34" charset="-122"/>
              <a:ea typeface="微软雅黑" panose="020B0503020204020204" pitchFamily="34" charset="-122"/>
            </a:endParaRPr>
          </a:p>
          <a:p>
            <a:endParaRPr lang="zh-CN" altLang="en-US" sz="1400">
              <a:latin typeface="微软雅黑" panose="020B0503020204020204" pitchFamily="34" charset="-122"/>
              <a:ea typeface="微软雅黑" panose="020B0503020204020204" pitchFamily="34" charset="-122"/>
            </a:endParaRPr>
          </a:p>
          <a:p>
            <a:endParaRPr lang="zh-CN" altLang="en-US" sz="1400">
              <a:latin typeface="微软雅黑" panose="020B0503020204020204" pitchFamily="34" charset="-122"/>
              <a:ea typeface="微软雅黑" panose="020B0503020204020204" pitchFamily="34" charset="-122"/>
            </a:endParaRPr>
          </a:p>
          <a:p>
            <a:endParaRPr lang="zh-CN" altLang="en-US" sz="1400">
              <a:latin typeface="微软雅黑" panose="020B0503020204020204" pitchFamily="34" charset="-122"/>
              <a:ea typeface="微软雅黑" panose="020B0503020204020204" pitchFamily="34" charset="-122"/>
            </a:endParaRPr>
          </a:p>
        </p:txBody>
      </p:sp>
      <p:sp>
        <p:nvSpPr>
          <p:cNvPr id="41" name="TextBox 68"/>
          <p:cNvSpPr>
            <a:spLocks noChangeArrowheads="1"/>
          </p:cNvSpPr>
          <p:nvPr/>
        </p:nvSpPr>
        <p:spPr bwMode="auto">
          <a:xfrm>
            <a:off x="7339860" y="3762564"/>
            <a:ext cx="759945" cy="25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lnSpc>
                <a:spcPct val="120000"/>
              </a:lnSpc>
            </a:pPr>
            <a:r>
              <a:rPr lang="zh-CN" altLang="en-US" sz="1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优劣势</a:t>
            </a:r>
            <a:endParaRPr lang="zh-CN" altLang="en-US" sz="1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文本框 41"/>
          <p:cNvSpPr txBox="1"/>
          <p:nvPr/>
        </p:nvSpPr>
        <p:spPr>
          <a:xfrm>
            <a:off x="1741805" y="4676140"/>
            <a:ext cx="2596515" cy="1383665"/>
          </a:xfrm>
          <a:prstGeom prst="rect">
            <a:avLst/>
          </a:prstGeom>
          <a:noFill/>
        </p:spPr>
        <p:txBody>
          <a:bodyPr wrap="square" rtlCol="0">
            <a:spAutoFit/>
          </a:bodyPr>
          <a:p>
            <a:r>
              <a:rPr lang="zh-CN" altLang="en-US" sz="1400">
                <a:latin typeface="微软雅黑" panose="020B0503020204020204" pitchFamily="34" charset="-122"/>
                <a:ea typeface="微软雅黑" panose="020B0503020204020204" pitchFamily="34" charset="-122"/>
              </a:rPr>
              <a:t>由原来单一的广告盈利模式，逐渐引入第三方链接，不仅方便用户的购买，也给第三方带来了销量，同时也增加了平台的美誉度。</a:t>
            </a:r>
            <a:endParaRPr lang="zh-CN" altLang="en-US" sz="1400">
              <a:latin typeface="微软雅黑" panose="020B0503020204020204" pitchFamily="34" charset="-122"/>
              <a:ea typeface="微软雅黑" panose="020B0503020204020204" pitchFamily="34" charset="-122"/>
            </a:endParaRPr>
          </a:p>
          <a:p>
            <a:endParaRPr lang="zh-CN" altLang="en-US" sz="1400">
              <a:latin typeface="微软雅黑" panose="020B0503020204020204" pitchFamily="34" charset="-122"/>
              <a:ea typeface="微软雅黑" panose="020B0503020204020204" pitchFamily="34" charset="-122"/>
            </a:endParaRPr>
          </a:p>
        </p:txBody>
      </p:sp>
      <p:sp>
        <p:nvSpPr>
          <p:cNvPr id="43" name="TextBox 68"/>
          <p:cNvSpPr>
            <a:spLocks noChangeArrowheads="1"/>
          </p:cNvSpPr>
          <p:nvPr/>
        </p:nvSpPr>
        <p:spPr bwMode="auto">
          <a:xfrm>
            <a:off x="5012055" y="5194935"/>
            <a:ext cx="888365" cy="25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lnSpc>
                <a:spcPct val="120000"/>
              </a:lnSpc>
            </a:pPr>
            <a:r>
              <a:rPr lang="zh-CN" altLang="en-US" sz="1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抽成</a:t>
            </a:r>
            <a:r>
              <a:rPr lang="en-US" altLang="zh-CN" sz="1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a:t>
            </a:r>
            <a:r>
              <a:rPr lang="zh-CN" altLang="en-US" sz="1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广告</a:t>
            </a:r>
            <a:endParaRPr lang="zh-CN" altLang="en-US" sz="1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44" name="TextBox 72"/>
          <p:cNvSpPr>
            <a:spLocks noChangeArrowheads="1"/>
          </p:cNvSpPr>
          <p:nvPr/>
        </p:nvSpPr>
        <p:spPr bwMode="auto">
          <a:xfrm>
            <a:off x="7222288" y="2302280"/>
            <a:ext cx="762100" cy="516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lnSpc>
                <a:spcPct val="120000"/>
              </a:lnSpc>
            </a:pPr>
            <a:r>
              <a:rPr lang="zh-CN" altLang="en-US" sz="1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优点多</a:t>
            </a:r>
            <a:endParaRPr lang="zh-CN" altLang="en-US" sz="1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a:p>
            <a:pPr algn="ctr">
              <a:lnSpc>
                <a:spcPct val="120000"/>
              </a:lnSpc>
            </a:pPr>
            <a:r>
              <a:rPr lang="zh-CN" altLang="en-US" sz="1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劣势少</a:t>
            </a:r>
            <a:endParaRPr lang="zh-CN" altLang="en-US" sz="1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文本框 44"/>
          <p:cNvSpPr txBox="1"/>
          <p:nvPr/>
        </p:nvSpPr>
        <p:spPr>
          <a:xfrm>
            <a:off x="8642985" y="1123315"/>
            <a:ext cx="2596515" cy="2245360"/>
          </a:xfrm>
          <a:prstGeom prst="rect">
            <a:avLst/>
          </a:prstGeom>
          <a:noFill/>
        </p:spPr>
        <p:txBody>
          <a:bodyPr wrap="square" rtlCol="0">
            <a:spAutoFit/>
          </a:bodyPr>
          <a:p>
            <a:r>
              <a:rPr lang="zh-CN" altLang="en-US" sz="1400">
                <a:latin typeface="微软雅黑" panose="020B0503020204020204" pitchFamily="34" charset="-122"/>
                <a:ea typeface="微软雅黑" panose="020B0503020204020204" pitchFamily="34" charset="-122"/>
              </a:rPr>
              <a:t>优势：</a:t>
            </a:r>
            <a:endParaRPr lang="zh-CN" altLang="en-US"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sym typeface="+mn-ea"/>
              </a:rPr>
              <a:t>目标用户定位明确；</a:t>
            </a:r>
            <a:endParaRPr lang="zh-CN" altLang="en-US"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功能简单明了，方便操作；</a:t>
            </a:r>
            <a:endParaRPr lang="zh-CN" altLang="en-US"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优质内容分享；</a:t>
            </a:r>
            <a:endParaRPr lang="zh-CN" altLang="en-US"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用户体验越来越好</a:t>
            </a:r>
            <a:endParaRPr lang="zh-CN" altLang="en-US" sz="1400">
              <a:latin typeface="微软雅黑" panose="020B0503020204020204" pitchFamily="34" charset="-122"/>
              <a:ea typeface="微软雅黑" panose="020B0503020204020204" pitchFamily="34" charset="-122"/>
            </a:endParaRPr>
          </a:p>
          <a:p>
            <a:endParaRPr lang="zh-CN" altLang="en-US"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劣势：</a:t>
            </a:r>
            <a:endParaRPr lang="zh-CN" altLang="en-US"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新产品更新很慢</a:t>
            </a:r>
            <a:endParaRPr lang="zh-CN" altLang="en-US"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口碑传播，推广力度不大</a:t>
            </a:r>
            <a:endParaRPr lang="zh-CN" altLang="en-US" sz="1400">
              <a:latin typeface="微软雅黑" panose="020B0503020204020204" pitchFamily="34" charset="-122"/>
              <a:ea typeface="微软雅黑" panose="020B0503020204020204" pitchFamily="34" charset="-122"/>
            </a:endParaRPr>
          </a:p>
          <a:p>
            <a:endParaRPr lang="zh-CN" altLang="en-US" sz="14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14:gallery dir="l"/>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p:cBhvr>
                                        <p:cTn id="9" dur="300"/>
                                        <p:tgtEl>
                                          <p:spTgt spid="4"/>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600"/>
                                        <p:tgtEl>
                                          <p:spTgt spid="7"/>
                                        </p:tgtEl>
                                      </p:cBhvr>
                                    </p:animEffect>
                                    <p:anim calcmode="lin" valueType="num">
                                      <p:cBhvr>
                                        <p:cTn id="13" dur="600" fill="hold"/>
                                        <p:tgtEl>
                                          <p:spTgt spid="7"/>
                                        </p:tgtEl>
                                        <p:attrNameLst>
                                          <p:attrName>ppt_x</p:attrName>
                                        </p:attrNameLst>
                                      </p:cBhvr>
                                      <p:tavLst>
                                        <p:tav tm="0">
                                          <p:val>
                                            <p:strVal val="#ppt_x"/>
                                          </p:val>
                                        </p:tav>
                                        <p:tav tm="100000">
                                          <p:val>
                                            <p:strVal val="#ppt_x"/>
                                          </p:val>
                                        </p:tav>
                                      </p:tavLst>
                                    </p:anim>
                                    <p:anim calcmode="lin" valueType="num">
                                      <p:cBhvr>
                                        <p:cTn id="14" dur="600" fill="hold"/>
                                        <p:tgtEl>
                                          <p:spTgt spid="7"/>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p:cBhvr>
                                        <p:cTn id="17" dur="600"/>
                                        <p:tgtEl>
                                          <p:spTgt spid="32"/>
                                        </p:tgtEl>
                                      </p:cBhvr>
                                    </p:animEffect>
                                    <p:anim calcmode="lin" valueType="num">
                                      <p:cBhvr>
                                        <p:cTn id="18" dur="600" fill="hold"/>
                                        <p:tgtEl>
                                          <p:spTgt spid="32"/>
                                        </p:tgtEl>
                                        <p:attrNameLst>
                                          <p:attrName>ppt_x</p:attrName>
                                        </p:attrNameLst>
                                      </p:cBhvr>
                                      <p:tavLst>
                                        <p:tav tm="0">
                                          <p:val>
                                            <p:strVal val="#ppt_x"/>
                                          </p:val>
                                        </p:tav>
                                        <p:tav tm="100000">
                                          <p:val>
                                            <p:strVal val="#ppt_x"/>
                                          </p:val>
                                        </p:tav>
                                      </p:tavLst>
                                    </p:anim>
                                    <p:anim calcmode="lin" valueType="num">
                                      <p:cBhvr>
                                        <p:cTn id="19" dur="600" fill="hold"/>
                                        <p:tgtEl>
                                          <p:spTgt spid="32"/>
                                        </p:tgtEl>
                                        <p:attrNameLst>
                                          <p:attrName>ppt_y</p:attrName>
                                        </p:attrNameLst>
                                      </p:cBhvr>
                                      <p:tavLst>
                                        <p:tav tm="0">
                                          <p:val>
                                            <p:strVal val="#ppt_y-.1"/>
                                          </p:val>
                                        </p:tav>
                                        <p:tav tm="100000">
                                          <p:val>
                                            <p:strVal val="#ppt_y"/>
                                          </p:val>
                                        </p:tav>
                                      </p:tavLst>
                                    </p:anim>
                                  </p:childTnLst>
                                </p:cTn>
                              </p:par>
                              <p:par>
                                <p:cTn id="20" presetID="10"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300" fill="hold"/>
                                        <p:tgtEl>
                                          <p:spTgt spid="8"/>
                                        </p:tgtEl>
                                        <p:attrNameLst>
                                          <p:attrName>ppt_w</p:attrName>
                                        </p:attrNameLst>
                                      </p:cBhvr>
                                      <p:tavLst>
                                        <p:tav tm="0">
                                          <p:val>
                                            <p:fltVal val="0"/>
                                          </p:val>
                                        </p:tav>
                                        <p:tav tm="100000">
                                          <p:val>
                                            <p:strVal val="#ppt_w"/>
                                          </p:val>
                                        </p:tav>
                                      </p:tavLst>
                                    </p:anim>
                                    <p:anim calcmode="lin" valueType="num">
                                      <p:cBhvr>
                                        <p:cTn id="23" dur="300" fill="hold"/>
                                        <p:tgtEl>
                                          <p:spTgt spid="8"/>
                                        </p:tgtEl>
                                        <p:attrNameLst>
                                          <p:attrName>ppt_h</p:attrName>
                                        </p:attrNameLst>
                                      </p:cBhvr>
                                      <p:tavLst>
                                        <p:tav tm="0">
                                          <p:val>
                                            <p:fltVal val="0"/>
                                          </p:val>
                                        </p:tav>
                                        <p:tav tm="100000">
                                          <p:val>
                                            <p:strVal val="#ppt_h"/>
                                          </p:val>
                                        </p:tav>
                                      </p:tavLst>
                                    </p:anim>
                                    <p:animEffect>
                                      <p:cBhvr>
                                        <p:cTn id="24" dur="300"/>
                                        <p:tgtEl>
                                          <p:spTgt spid="8"/>
                                        </p:tgtEl>
                                      </p:cBhvr>
                                    </p:animEffect>
                                  </p:childTnLst>
                                </p:cTn>
                              </p:par>
                              <p:par>
                                <p:cTn id="25" presetID="42"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p:cBhvr>
                                        <p:cTn id="27" dur="600"/>
                                        <p:tgtEl>
                                          <p:spTgt spid="11"/>
                                        </p:tgtEl>
                                      </p:cBhvr>
                                    </p:animEffect>
                                    <p:anim calcmode="lin" valueType="num">
                                      <p:cBhvr>
                                        <p:cTn id="28" dur="600" fill="hold"/>
                                        <p:tgtEl>
                                          <p:spTgt spid="11"/>
                                        </p:tgtEl>
                                        <p:attrNameLst>
                                          <p:attrName>ppt_x</p:attrName>
                                        </p:attrNameLst>
                                      </p:cBhvr>
                                      <p:tavLst>
                                        <p:tav tm="0">
                                          <p:val>
                                            <p:strVal val="#ppt_x"/>
                                          </p:val>
                                        </p:tav>
                                        <p:tav tm="100000">
                                          <p:val>
                                            <p:strVal val="#ppt_x"/>
                                          </p:val>
                                        </p:tav>
                                      </p:tavLst>
                                    </p:anim>
                                    <p:anim calcmode="lin" valueType="num">
                                      <p:cBhvr>
                                        <p:cTn id="29" dur="600" fill="hold"/>
                                        <p:tgtEl>
                                          <p:spTgt spid="11"/>
                                        </p:tgtEl>
                                        <p:attrNameLst>
                                          <p:attrName>ppt_y</p:attrName>
                                        </p:attrNameLst>
                                      </p:cBhvr>
                                      <p:tavLst>
                                        <p:tav tm="0">
                                          <p:val>
                                            <p:strVal val="#ppt_y+.1"/>
                                          </p:val>
                                        </p:tav>
                                        <p:tav tm="100000">
                                          <p:val>
                                            <p:strVal val="#ppt_y"/>
                                          </p:val>
                                        </p:tav>
                                      </p:tavLst>
                                    </p:anim>
                                  </p:childTnLst>
                                </p:cTn>
                              </p:par>
                              <p:par>
                                <p:cTn id="30" presetID="10"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p:cTn id="32" dur="300" fill="hold"/>
                                        <p:tgtEl>
                                          <p:spTgt spid="12"/>
                                        </p:tgtEl>
                                        <p:attrNameLst>
                                          <p:attrName>ppt_w</p:attrName>
                                        </p:attrNameLst>
                                      </p:cBhvr>
                                      <p:tavLst>
                                        <p:tav tm="0">
                                          <p:val>
                                            <p:fltVal val="0"/>
                                          </p:val>
                                        </p:tav>
                                        <p:tav tm="100000">
                                          <p:val>
                                            <p:strVal val="#ppt_w"/>
                                          </p:val>
                                        </p:tav>
                                      </p:tavLst>
                                    </p:anim>
                                    <p:anim calcmode="lin" valueType="num">
                                      <p:cBhvr>
                                        <p:cTn id="33" dur="300" fill="hold"/>
                                        <p:tgtEl>
                                          <p:spTgt spid="12"/>
                                        </p:tgtEl>
                                        <p:attrNameLst>
                                          <p:attrName>ppt_h</p:attrName>
                                        </p:attrNameLst>
                                      </p:cBhvr>
                                      <p:tavLst>
                                        <p:tav tm="0">
                                          <p:val>
                                            <p:fltVal val="0"/>
                                          </p:val>
                                        </p:tav>
                                        <p:tav tm="100000">
                                          <p:val>
                                            <p:strVal val="#ppt_h"/>
                                          </p:val>
                                        </p:tav>
                                      </p:tavLst>
                                    </p:anim>
                                    <p:animEffect>
                                      <p:cBhvr>
                                        <p:cTn id="34" dur="300"/>
                                        <p:tgtEl>
                                          <p:spTgt spid="12"/>
                                        </p:tgtEl>
                                      </p:cBhvr>
                                    </p:animEffect>
                                  </p:childTnLst>
                                </p:cTn>
                              </p:par>
                              <p:par>
                                <p:cTn id="35" presetID="47"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p:cBhvr>
                                        <p:cTn id="37" dur="600"/>
                                        <p:tgtEl>
                                          <p:spTgt spid="15"/>
                                        </p:tgtEl>
                                      </p:cBhvr>
                                    </p:animEffect>
                                    <p:anim calcmode="lin" valueType="num">
                                      <p:cBhvr>
                                        <p:cTn id="38" dur="600" fill="hold"/>
                                        <p:tgtEl>
                                          <p:spTgt spid="15"/>
                                        </p:tgtEl>
                                        <p:attrNameLst>
                                          <p:attrName>ppt_x</p:attrName>
                                        </p:attrNameLst>
                                      </p:cBhvr>
                                      <p:tavLst>
                                        <p:tav tm="0">
                                          <p:val>
                                            <p:strVal val="#ppt_x"/>
                                          </p:val>
                                        </p:tav>
                                        <p:tav tm="100000">
                                          <p:val>
                                            <p:strVal val="#ppt_x"/>
                                          </p:val>
                                        </p:tav>
                                      </p:tavLst>
                                    </p:anim>
                                    <p:anim calcmode="lin" valueType="num">
                                      <p:cBhvr>
                                        <p:cTn id="39" dur="600" fill="hold"/>
                                        <p:tgtEl>
                                          <p:spTgt spid="15"/>
                                        </p:tgtEl>
                                        <p:attrNameLst>
                                          <p:attrName>ppt_y</p:attrName>
                                        </p:attrNameLst>
                                      </p:cBhvr>
                                      <p:tavLst>
                                        <p:tav tm="0">
                                          <p:val>
                                            <p:strVal val="#ppt_y-.1"/>
                                          </p:val>
                                        </p:tav>
                                        <p:tav tm="100000">
                                          <p:val>
                                            <p:strVal val="#ppt_y"/>
                                          </p:val>
                                        </p:tav>
                                      </p:tavLst>
                                    </p:anim>
                                  </p:childTnLst>
                                </p:cTn>
                              </p:par>
                              <p:par>
                                <p:cTn id="40" presetID="10" presetClass="entr" presetSubtype="0"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p:cTn id="42" dur="300" fill="hold"/>
                                        <p:tgtEl>
                                          <p:spTgt spid="22"/>
                                        </p:tgtEl>
                                        <p:attrNameLst>
                                          <p:attrName>ppt_w</p:attrName>
                                        </p:attrNameLst>
                                      </p:cBhvr>
                                      <p:tavLst>
                                        <p:tav tm="0">
                                          <p:val>
                                            <p:fltVal val="0"/>
                                          </p:val>
                                        </p:tav>
                                        <p:tav tm="100000">
                                          <p:val>
                                            <p:strVal val="#ppt_w"/>
                                          </p:val>
                                        </p:tav>
                                      </p:tavLst>
                                    </p:anim>
                                    <p:anim calcmode="lin" valueType="num">
                                      <p:cBhvr>
                                        <p:cTn id="43" dur="300" fill="hold"/>
                                        <p:tgtEl>
                                          <p:spTgt spid="22"/>
                                        </p:tgtEl>
                                        <p:attrNameLst>
                                          <p:attrName>ppt_h</p:attrName>
                                        </p:attrNameLst>
                                      </p:cBhvr>
                                      <p:tavLst>
                                        <p:tav tm="0">
                                          <p:val>
                                            <p:fltVal val="0"/>
                                          </p:val>
                                        </p:tav>
                                        <p:tav tm="100000">
                                          <p:val>
                                            <p:strVal val="#ppt_h"/>
                                          </p:val>
                                        </p:tav>
                                      </p:tavLst>
                                    </p:anim>
                                    <p:animEffect>
                                      <p:cBhvr>
                                        <p:cTn id="44" dur="300"/>
                                        <p:tgtEl>
                                          <p:spTgt spid="22"/>
                                        </p:tgtEl>
                                      </p:cBhvr>
                                    </p:animEffect>
                                  </p:childTnLst>
                                </p:cTn>
                              </p:par>
                              <p:par>
                                <p:cTn id="45" presetID="42"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p:cBhvr>
                                        <p:cTn id="47" dur="600"/>
                                        <p:tgtEl>
                                          <p:spTgt spid="16"/>
                                        </p:tgtEl>
                                      </p:cBhvr>
                                    </p:animEffect>
                                    <p:anim calcmode="lin" valueType="num">
                                      <p:cBhvr>
                                        <p:cTn id="48" dur="600" fill="hold"/>
                                        <p:tgtEl>
                                          <p:spTgt spid="16"/>
                                        </p:tgtEl>
                                        <p:attrNameLst>
                                          <p:attrName>ppt_x</p:attrName>
                                        </p:attrNameLst>
                                      </p:cBhvr>
                                      <p:tavLst>
                                        <p:tav tm="0">
                                          <p:val>
                                            <p:strVal val="#ppt_x"/>
                                          </p:val>
                                        </p:tav>
                                        <p:tav tm="100000">
                                          <p:val>
                                            <p:strVal val="#ppt_x"/>
                                          </p:val>
                                        </p:tav>
                                      </p:tavLst>
                                    </p:anim>
                                    <p:anim calcmode="lin" valueType="num">
                                      <p:cBhvr>
                                        <p:cTn id="49" dur="600" fill="hold"/>
                                        <p:tgtEl>
                                          <p:spTgt spid="1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p:cBhvr>
                                        <p:cTn id="52" dur="600"/>
                                        <p:tgtEl>
                                          <p:spTgt spid="35"/>
                                        </p:tgtEl>
                                      </p:cBhvr>
                                    </p:animEffect>
                                    <p:anim calcmode="lin" valueType="num">
                                      <p:cBhvr>
                                        <p:cTn id="53" dur="600" fill="hold"/>
                                        <p:tgtEl>
                                          <p:spTgt spid="35"/>
                                        </p:tgtEl>
                                        <p:attrNameLst>
                                          <p:attrName>ppt_x</p:attrName>
                                        </p:attrNameLst>
                                      </p:cBhvr>
                                      <p:tavLst>
                                        <p:tav tm="0">
                                          <p:val>
                                            <p:strVal val="#ppt_x"/>
                                          </p:val>
                                        </p:tav>
                                        <p:tav tm="100000">
                                          <p:val>
                                            <p:strVal val="#ppt_x"/>
                                          </p:val>
                                        </p:tav>
                                      </p:tavLst>
                                    </p:anim>
                                    <p:anim calcmode="lin" valueType="num">
                                      <p:cBhvr>
                                        <p:cTn id="54" dur="600" fill="hold"/>
                                        <p:tgtEl>
                                          <p:spTgt spid="35"/>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0"/>
                                  </p:stCondLst>
                                  <p:childTnLst>
                                    <p:set>
                                      <p:cBhvr>
                                        <p:cTn id="56" dur="1" fill="hold">
                                          <p:stCondLst>
                                            <p:cond delay="0"/>
                                          </p:stCondLst>
                                        </p:cTn>
                                        <p:tgtEl>
                                          <p:spTgt spid="3"/>
                                        </p:tgtEl>
                                        <p:attrNameLst>
                                          <p:attrName>style.visibility</p:attrName>
                                        </p:attrNameLst>
                                      </p:cBhvr>
                                      <p:to>
                                        <p:strVal val="visible"/>
                                      </p:to>
                                    </p:set>
                                    <p:animEffect>
                                      <p:cBhvr>
                                        <p:cTn id="57" dur="600"/>
                                        <p:tgtEl>
                                          <p:spTgt spid="3"/>
                                        </p:tgtEl>
                                      </p:cBhvr>
                                    </p:animEffect>
                                    <p:anim calcmode="lin" valueType="num">
                                      <p:cBhvr>
                                        <p:cTn id="58" dur="600" fill="hold"/>
                                        <p:tgtEl>
                                          <p:spTgt spid="3"/>
                                        </p:tgtEl>
                                        <p:attrNameLst>
                                          <p:attrName>ppt_x</p:attrName>
                                        </p:attrNameLst>
                                      </p:cBhvr>
                                      <p:tavLst>
                                        <p:tav tm="0">
                                          <p:val>
                                            <p:strVal val="#ppt_x"/>
                                          </p:val>
                                        </p:tav>
                                        <p:tav tm="100000">
                                          <p:val>
                                            <p:strVal val="#ppt_x"/>
                                          </p:val>
                                        </p:tav>
                                      </p:tavLst>
                                    </p:anim>
                                    <p:anim calcmode="lin" valueType="num">
                                      <p:cBhvr>
                                        <p:cTn id="59" dur="600" fill="hold"/>
                                        <p:tgtEl>
                                          <p:spTgt spid="3"/>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Effect>
                                      <p:cBhvr>
                                        <p:cTn id="62" dur="600"/>
                                        <p:tgtEl>
                                          <p:spTgt spid="39"/>
                                        </p:tgtEl>
                                      </p:cBhvr>
                                    </p:animEffect>
                                    <p:anim calcmode="lin" valueType="num">
                                      <p:cBhvr>
                                        <p:cTn id="63" dur="600" fill="hold"/>
                                        <p:tgtEl>
                                          <p:spTgt spid="39"/>
                                        </p:tgtEl>
                                        <p:attrNameLst>
                                          <p:attrName>ppt_x</p:attrName>
                                        </p:attrNameLst>
                                      </p:cBhvr>
                                      <p:tavLst>
                                        <p:tav tm="0">
                                          <p:val>
                                            <p:strVal val="#ppt_x"/>
                                          </p:val>
                                        </p:tav>
                                        <p:tav tm="100000">
                                          <p:val>
                                            <p:strVal val="#ppt_x"/>
                                          </p:val>
                                        </p:tav>
                                      </p:tavLst>
                                    </p:anim>
                                    <p:anim calcmode="lin" valueType="num">
                                      <p:cBhvr>
                                        <p:cTn id="64" dur="600" fill="hold"/>
                                        <p:tgtEl>
                                          <p:spTgt spid="39"/>
                                        </p:tgtEl>
                                        <p:attrNameLst>
                                          <p:attrName>ppt_y</p:attrName>
                                        </p:attrNameLst>
                                      </p:cBhvr>
                                      <p:tavLst>
                                        <p:tav tm="0">
                                          <p:val>
                                            <p:strVal val="#ppt_y-.1"/>
                                          </p:val>
                                        </p:tav>
                                        <p:tav tm="100000">
                                          <p:val>
                                            <p:strVal val="#ppt_y"/>
                                          </p:val>
                                        </p:tav>
                                      </p:tavLst>
                                    </p:anim>
                                  </p:childTnLst>
                                </p:cTn>
                              </p:par>
                              <p:par>
                                <p:cTn id="65" presetID="47" presetClass="entr" presetSubtype="0"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animEffect>
                                      <p:cBhvr>
                                        <p:cTn id="67" dur="600"/>
                                        <p:tgtEl>
                                          <p:spTgt spid="41"/>
                                        </p:tgtEl>
                                      </p:cBhvr>
                                    </p:animEffect>
                                    <p:anim calcmode="lin" valueType="num">
                                      <p:cBhvr>
                                        <p:cTn id="68" dur="600" fill="hold"/>
                                        <p:tgtEl>
                                          <p:spTgt spid="41"/>
                                        </p:tgtEl>
                                        <p:attrNameLst>
                                          <p:attrName>ppt_x</p:attrName>
                                        </p:attrNameLst>
                                      </p:cBhvr>
                                      <p:tavLst>
                                        <p:tav tm="0">
                                          <p:val>
                                            <p:strVal val="#ppt_x"/>
                                          </p:val>
                                        </p:tav>
                                        <p:tav tm="100000">
                                          <p:val>
                                            <p:strVal val="#ppt_x"/>
                                          </p:val>
                                        </p:tav>
                                      </p:tavLst>
                                    </p:anim>
                                    <p:anim calcmode="lin" valueType="num">
                                      <p:cBhvr>
                                        <p:cTn id="69" dur="600" fill="hold"/>
                                        <p:tgtEl>
                                          <p:spTgt spid="41"/>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0"/>
                                  </p:stCondLst>
                                  <p:childTnLst>
                                    <p:set>
                                      <p:cBhvr>
                                        <p:cTn id="71" dur="1" fill="hold">
                                          <p:stCondLst>
                                            <p:cond delay="0"/>
                                          </p:stCondLst>
                                        </p:cTn>
                                        <p:tgtEl>
                                          <p:spTgt spid="43"/>
                                        </p:tgtEl>
                                        <p:attrNameLst>
                                          <p:attrName>style.visibility</p:attrName>
                                        </p:attrNameLst>
                                      </p:cBhvr>
                                      <p:to>
                                        <p:strVal val="visible"/>
                                      </p:to>
                                    </p:set>
                                    <p:animEffect>
                                      <p:cBhvr>
                                        <p:cTn id="72" dur="600"/>
                                        <p:tgtEl>
                                          <p:spTgt spid="43"/>
                                        </p:tgtEl>
                                      </p:cBhvr>
                                    </p:animEffect>
                                    <p:anim calcmode="lin" valueType="num">
                                      <p:cBhvr>
                                        <p:cTn id="73" dur="600" fill="hold"/>
                                        <p:tgtEl>
                                          <p:spTgt spid="43"/>
                                        </p:tgtEl>
                                        <p:attrNameLst>
                                          <p:attrName>ppt_x</p:attrName>
                                        </p:attrNameLst>
                                      </p:cBhvr>
                                      <p:tavLst>
                                        <p:tav tm="0">
                                          <p:val>
                                            <p:strVal val="#ppt_x"/>
                                          </p:val>
                                        </p:tav>
                                        <p:tav tm="100000">
                                          <p:val>
                                            <p:strVal val="#ppt_x"/>
                                          </p:val>
                                        </p:tav>
                                      </p:tavLst>
                                    </p:anim>
                                    <p:anim calcmode="lin" valueType="num">
                                      <p:cBhvr>
                                        <p:cTn id="74" dur="600" fill="hold"/>
                                        <p:tgtEl>
                                          <p:spTgt spid="43"/>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animEffect>
                                      <p:cBhvr>
                                        <p:cTn id="77" dur="600"/>
                                        <p:tgtEl>
                                          <p:spTgt spid="44"/>
                                        </p:tgtEl>
                                      </p:cBhvr>
                                    </p:animEffect>
                                    <p:anim calcmode="lin" valueType="num">
                                      <p:cBhvr>
                                        <p:cTn id="78" dur="600" fill="hold"/>
                                        <p:tgtEl>
                                          <p:spTgt spid="44"/>
                                        </p:tgtEl>
                                        <p:attrNameLst>
                                          <p:attrName>ppt_x</p:attrName>
                                        </p:attrNameLst>
                                      </p:cBhvr>
                                      <p:tavLst>
                                        <p:tav tm="0">
                                          <p:val>
                                            <p:strVal val="#ppt_x"/>
                                          </p:val>
                                        </p:tav>
                                        <p:tav tm="100000">
                                          <p:val>
                                            <p:strVal val="#ppt_x"/>
                                          </p:val>
                                        </p:tav>
                                      </p:tavLst>
                                    </p:anim>
                                    <p:anim calcmode="lin" valueType="num">
                                      <p:cBhvr>
                                        <p:cTn id="79" dur="6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autoUpdateAnimBg="0"/>
      <p:bldP spid="11" grpId="0" bldLvl="0" animBg="1" autoUpdateAnimBg="0"/>
      <p:bldP spid="15" grpId="0" bldLvl="0" animBg="1" autoUpdateAnimBg="0"/>
      <p:bldP spid="16" grpId="0" bldLvl="0" animBg="1" autoUpdateAnimBg="0"/>
      <p:bldP spid="32" grpId="0" bldLvl="0" autoUpdateAnimBg="0"/>
      <p:bldP spid="35" grpId="0" bldLvl="0" autoUpdateAnimBg="0"/>
      <p:bldP spid="3" grpId="0" bldLvl="0" autoUpdateAnimBg="0"/>
      <p:bldP spid="39" grpId="0" bldLvl="0" autoUpdateAnimBg="0"/>
      <p:bldP spid="41" grpId="0" bldLvl="0" autoUpdateAnimBg="0"/>
      <p:bldP spid="43" grpId="0" bldLvl="0" autoUpdateAnimBg="0"/>
      <p:bldP spid="44" grpId="0" bldLvl="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2" name="矩形 1"/>
          <p:cNvSpPr/>
          <p:nvPr/>
        </p:nvSpPr>
        <p:spPr>
          <a:xfrm>
            <a:off x="0" y="0"/>
            <a:ext cx="12858750" cy="7232650"/>
          </a:xfrm>
          <a:prstGeom prst="rect">
            <a:avLst/>
          </a:prstGeom>
          <a:blipFill dpi="0" rotWithShape="1">
            <a:blip r:embed="rId1"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TextBox 56"/>
          <p:cNvSpPr txBox="1"/>
          <p:nvPr/>
        </p:nvSpPr>
        <p:spPr>
          <a:xfrm>
            <a:off x="6342256" y="3602608"/>
            <a:ext cx="6912768" cy="1170940"/>
          </a:xfrm>
          <a:prstGeom prst="rect">
            <a:avLst/>
          </a:prstGeom>
          <a:noFill/>
          <a:effectLst/>
        </p:spPr>
        <p:txBody>
          <a:bodyPr wrap="square" rtlCol="0">
            <a:spAutoFit/>
          </a:bodyPr>
          <a:lstStyle/>
          <a:p>
            <a:pPr>
              <a:lnSpc>
                <a:spcPct val="130000"/>
              </a:lnSpc>
            </a:pPr>
            <a:r>
              <a:rPr lang="en-US" altLang="zh-CN" sz="5400" dirty="0">
                <a:solidFill>
                  <a:schemeClr val="bg1"/>
                </a:solidFill>
                <a:latin typeface="方正正准黑简体" panose="02000000000000000000" pitchFamily="2" charset="-122"/>
                <a:ea typeface="方正正准黑简体" panose="02000000000000000000" pitchFamily="2" charset="-122"/>
                <a:sym typeface="Arial" panose="020B0604020202020204" pitchFamily="34" charset="0"/>
              </a:rPr>
              <a:t>THANKS</a:t>
            </a:r>
            <a:r>
              <a:rPr lang="zh-CN" altLang="en-US" sz="5400" dirty="0">
                <a:solidFill>
                  <a:schemeClr val="bg1"/>
                </a:solidFill>
                <a:latin typeface="方正正准黑简体" panose="02000000000000000000" pitchFamily="2" charset="-122"/>
                <a:ea typeface="方正正准黑简体" panose="02000000000000000000" pitchFamily="2" charset="-122"/>
                <a:sym typeface="Arial" panose="020B0604020202020204" pitchFamily="34" charset="0"/>
              </a:rPr>
              <a:t>！</a:t>
            </a:r>
            <a:endParaRPr lang="zh-CN" altLang="en-US" sz="5400" dirty="0">
              <a:solidFill>
                <a:schemeClr val="bg1"/>
              </a:solidFill>
              <a:latin typeface="方正正准黑简体" panose="02000000000000000000" pitchFamily="2" charset="-122"/>
              <a:ea typeface="方正正准黑简体" panose="02000000000000000000" pitchFamily="2"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advTm="0">
        <p14:gallery dir="l"/>
      </p:transition>
    </mc:Choice>
    <mc:Fallback>
      <p:transition spd="slow" advTm="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259"/>
          <p:cNvSpPr>
            <a:spLocks noChangeArrowheads="1"/>
          </p:cNvSpPr>
          <p:nvPr/>
        </p:nvSpPr>
        <p:spPr bwMode="auto">
          <a:xfrm>
            <a:off x="871613" y="462355"/>
            <a:ext cx="339752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63930" fontAlgn="auto">
              <a:spcBef>
                <a:spcPts val="0"/>
              </a:spcBef>
              <a:spcAft>
                <a:spcPts val="0"/>
              </a:spcAft>
              <a:buNone/>
              <a:defRPr/>
            </a:pPr>
            <a:r>
              <a:rPr lang="en-US" altLang="zh-CN" sz="1600" dirty="0" smtClean="0">
                <a:solidFill>
                  <a:schemeClr val="bg1"/>
                </a:solidFill>
                <a:latin typeface="Arial" panose="020B0604020202020204" pitchFamily="34" charset="0"/>
                <a:sym typeface="Arial" panose="020B0604020202020204" pitchFamily="34" charset="0"/>
              </a:rPr>
              <a:t>Click On Add Related Title Words</a:t>
            </a:r>
            <a:endParaRPr lang="en-US" altLang="zh-CN" sz="1600" dirty="0" smtClean="0">
              <a:solidFill>
                <a:schemeClr val="bg1"/>
              </a:solidFill>
              <a:latin typeface="Arial" panose="020B0604020202020204" pitchFamily="34" charset="0"/>
              <a:sym typeface="Arial" panose="020B0604020202020204" pitchFamily="34" charset="0"/>
            </a:endParaRPr>
          </a:p>
          <a:p>
            <a:pPr defTabSz="963930" fontAlgn="auto">
              <a:spcBef>
                <a:spcPts val="0"/>
              </a:spcBef>
              <a:spcAft>
                <a:spcPts val="0"/>
              </a:spcAft>
              <a:buNone/>
              <a:defRPr/>
            </a:pPr>
            <a:r>
              <a:rPr lang="zh-CN" altLang="en-US" sz="2400" dirty="0" smtClean="0">
                <a:solidFill>
                  <a:schemeClr val="bg1"/>
                </a:solidFill>
                <a:latin typeface="Arial" panose="020B0604020202020204" pitchFamily="34" charset="0"/>
                <a:sym typeface="Arial" panose="020B0604020202020204" pitchFamily="34" charset="0"/>
              </a:rPr>
              <a:t>点击添加相关标题文字</a:t>
            </a:r>
            <a:endParaRPr lang="en-GB" altLang="zh-CN" sz="2400" dirty="0">
              <a:solidFill>
                <a:schemeClr val="bg1"/>
              </a:solidFill>
              <a:latin typeface="Arial" panose="020B0604020202020204" pitchFamily="34" charset="0"/>
              <a:sym typeface="Arial" panose="020B0604020202020204" pitchFamily="34" charset="0"/>
            </a:endParaRPr>
          </a:p>
        </p:txBody>
      </p:sp>
      <p:sp>
        <p:nvSpPr>
          <p:cNvPr id="21" name="TextBox 23"/>
          <p:cNvSpPr txBox="1"/>
          <p:nvPr/>
        </p:nvSpPr>
        <p:spPr>
          <a:xfrm>
            <a:off x="320284" y="43967"/>
            <a:ext cx="3240360" cy="645160"/>
          </a:xfrm>
          <a:prstGeom prst="rect">
            <a:avLst/>
          </a:prstGeom>
          <a:noFill/>
        </p:spPr>
        <p:txBody>
          <a:bodyPr wrap="square" rtlCol="0">
            <a:spAutoFit/>
          </a:bodyPr>
          <a:lstStyle/>
          <a:p>
            <a:pPr>
              <a:lnSpc>
                <a:spcPct val="150000"/>
              </a:lnSpc>
            </a:pPr>
            <a:r>
              <a:rPr lang="zh-CN" sz="2400" dirty="0">
                <a:solidFill>
                  <a:schemeClr val="accent3"/>
                </a:solidFill>
                <a:latin typeface="Impact" panose="020B0806030902050204" pitchFamily="34" charset="0"/>
                <a:ea typeface="微软雅黑" panose="020B0503020204020204" pitchFamily="34" charset="-122"/>
                <a:cs typeface="+mn-ea"/>
                <a:sym typeface="+mn-lt"/>
              </a:rPr>
              <a:t>产品简介</a:t>
            </a:r>
            <a:endParaRPr lang="zh-CN" sz="2400" dirty="0">
              <a:solidFill>
                <a:schemeClr val="accent3"/>
              </a:solidFill>
              <a:latin typeface="Impact" panose="020B0806030902050204" pitchFamily="34" charset="0"/>
              <a:ea typeface="微软雅黑" panose="020B0503020204020204" pitchFamily="34" charset="-122"/>
              <a:cs typeface="+mn-ea"/>
              <a:sym typeface="+mn-lt"/>
            </a:endParaRPr>
          </a:p>
        </p:txBody>
      </p:sp>
      <p:sp>
        <p:nvSpPr>
          <p:cNvPr id="2" name="文本框 1"/>
          <p:cNvSpPr txBox="1"/>
          <p:nvPr/>
        </p:nvSpPr>
        <p:spPr>
          <a:xfrm>
            <a:off x="1420495" y="4730115"/>
            <a:ext cx="9542145" cy="3446145"/>
          </a:xfrm>
          <a:prstGeom prst="rect">
            <a:avLst/>
          </a:prstGeom>
          <a:noFill/>
        </p:spPr>
        <p:txBody>
          <a:bodyPr wrap="square" rtlCol="0">
            <a:spAutoFit/>
          </a:bodyPr>
          <a:p>
            <a:pPr marL="285750" indent="-285750" eaLnBrk="1" latinLnBrk="0" hangingPunct="1">
              <a:lnSpc>
                <a:spcPct val="200000"/>
              </a:lnSpc>
              <a:buFont typeface="Wingdings" panose="05000000000000000000" charset="0"/>
              <a:buChar char="l"/>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美丽修行是一个以</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产品成分+用户肤质</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为基准，支持</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30万</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化妆品成分查询。用成分解读化妆品，提供与药监局同步的产品数据，并提供专业的护肤美妆解决方案的平台。</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eaLnBrk="1" latinLnBrk="0" hangingPunct="1">
              <a:lnSpc>
                <a:spcPct val="200000"/>
              </a:lnSpc>
              <a:buFont typeface="Wingdings" panose="05000000000000000000" charset="0"/>
              <a:buChar char="l"/>
            </a:pPr>
            <a:r>
              <a:rPr lang="zh-CN" altLang="en-US" sz="1600">
                <a:solidFill>
                  <a:srgbClr val="202020"/>
                </a:solidFill>
                <a:latin typeface="微软雅黑" panose="020B0503020204020204" pitchFamily="34" charset="-122"/>
                <a:ea typeface="微软雅黑" panose="020B0503020204020204" pitchFamily="34" charset="-122"/>
                <a:cs typeface="微软雅黑" panose="020B0503020204020204" pitchFamily="34" charset="-122"/>
                <a:sym typeface="+mn-ea"/>
              </a:rPr>
              <a:t>方便快捷地解决用户的皮肤问题，是美丽修行的最终定位。</a:t>
            </a:r>
            <a:endParaRPr lang="zh-CN" altLang="en-US" sz="1600">
              <a:solidFill>
                <a:srgbClr val="20202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eaLnBrk="1" latinLnBrk="0" hangingPunct="1">
              <a:lnSpc>
                <a:spcPct val="200000"/>
              </a:lnSpc>
              <a:buFont typeface="Wingdings" panose="05000000000000000000" charset="0"/>
              <a:buChar char="l"/>
            </a:pPr>
            <a:r>
              <a:rPr lang="zh-CN" altLang="en-US" sz="1600">
                <a:solidFill>
                  <a:srgbClr val="202020"/>
                </a:solidFill>
                <a:latin typeface="微软雅黑" panose="020B0503020204020204" pitchFamily="34" charset="-122"/>
                <a:ea typeface="微软雅黑" panose="020B0503020204020204" pitchFamily="34" charset="-122"/>
                <a:cs typeface="微软雅黑" panose="020B0503020204020204" pitchFamily="34" charset="-122"/>
              </a:rPr>
              <a:t>宗旨是：拯救全宇宙用错护肤品的妹子！</a:t>
            </a:r>
            <a:endParaRPr lang="zh-CN" altLang="en-US"/>
          </a:p>
          <a:p>
            <a:pPr marL="285750" indent="-285750" eaLnBrk="1" latinLnBrk="0" hangingPunct="1">
              <a:lnSpc>
                <a:spcPct val="200000"/>
              </a:lnSpc>
              <a:buFont typeface="Wingdings" panose="05000000000000000000" charset="0"/>
              <a:buChar char="l"/>
            </a:pPr>
            <a:endParaRPr lang="zh-CN" altLang="en-US"/>
          </a:p>
          <a:p>
            <a:pPr marL="285750" indent="-285750" eaLnBrk="1" latinLnBrk="0" hangingPunct="1">
              <a:lnSpc>
                <a:spcPct val="200000"/>
              </a:lnSpc>
              <a:buFont typeface="Wingdings" panose="05000000000000000000" charset="0"/>
              <a:buChar char="l"/>
            </a:pPr>
            <a:endParaRPr lang="en-US" altLang="zh-CN" dirty="0">
              <a:solidFill>
                <a:schemeClr val="tx1"/>
              </a:solidFill>
              <a:ea typeface="+mn-ea"/>
              <a:cs typeface="+mn-cs"/>
            </a:endParaRPr>
          </a:p>
          <a:p>
            <a:endParaRPr lang="zh-CN" altLang="en-US"/>
          </a:p>
        </p:txBody>
      </p:sp>
      <p:pic>
        <p:nvPicPr>
          <p:cNvPr id="3" name="图片 2" descr="152346_banner"/>
          <p:cNvPicPr>
            <a:picLocks noChangeAspect="1"/>
          </p:cNvPicPr>
          <p:nvPr/>
        </p:nvPicPr>
        <p:blipFill>
          <a:blip r:embed="rId1"/>
          <a:stretch>
            <a:fillRect/>
          </a:stretch>
        </p:blipFill>
        <p:spPr>
          <a:xfrm>
            <a:off x="5803265" y="1170305"/>
            <a:ext cx="4955540" cy="3203575"/>
          </a:xfrm>
          <a:prstGeom prst="rect">
            <a:avLst/>
          </a:prstGeom>
        </p:spPr>
      </p:pic>
      <p:pic>
        <p:nvPicPr>
          <p:cNvPr id="4" name="图片 3" descr="26524722fe3a4bc7dbe39cfa96df2b23_256_256"/>
          <p:cNvPicPr>
            <a:picLocks noChangeAspect="1"/>
          </p:cNvPicPr>
          <p:nvPr/>
        </p:nvPicPr>
        <p:blipFill>
          <a:blip r:embed="rId2"/>
          <a:stretch>
            <a:fillRect/>
          </a:stretch>
        </p:blipFill>
        <p:spPr>
          <a:xfrm>
            <a:off x="1420495" y="1170305"/>
            <a:ext cx="3203575" cy="32035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14:gallery dir="l"/>
      </p:transition>
    </mc:Choice>
    <mc:Fallback>
      <p:transition spd="slow" advTm="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60427" y="1501669"/>
            <a:ext cx="1061322" cy="1061322"/>
            <a:chOff x="362669" y="3620029"/>
            <a:chExt cx="1061322" cy="1061322"/>
          </a:xfrm>
        </p:grpSpPr>
        <p:sp>
          <p:nvSpPr>
            <p:cNvPr id="14" name="椭圆 13"/>
            <p:cNvSpPr/>
            <p:nvPr/>
          </p:nvSpPr>
          <p:spPr>
            <a:xfrm>
              <a:off x="362669" y="3620029"/>
              <a:ext cx="1061322" cy="1061322"/>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483718" y="3741563"/>
              <a:ext cx="819223" cy="818254"/>
              <a:chOff x="4602162" y="361950"/>
              <a:chExt cx="1343026" cy="1341438"/>
            </a:xfrm>
          </p:grpSpPr>
          <p:sp>
            <p:nvSpPr>
              <p:cNvPr id="17" name="Freeform 23"/>
              <p:cNvSpPr>
                <a:spLocks noEditPoints="1"/>
              </p:cNvSpPr>
              <p:nvPr/>
            </p:nvSpPr>
            <p:spPr bwMode="auto">
              <a:xfrm>
                <a:off x="4602162" y="361950"/>
                <a:ext cx="1343026" cy="1341438"/>
              </a:xfrm>
              <a:custGeom>
                <a:avLst/>
                <a:gdLst>
                  <a:gd name="T0" fmla="*/ 0 w 355"/>
                  <a:gd name="T1" fmla="*/ 178 h 355"/>
                  <a:gd name="T2" fmla="*/ 355 w 355"/>
                  <a:gd name="T3" fmla="*/ 178 h 355"/>
                  <a:gd name="T4" fmla="*/ 177 w 355"/>
                  <a:gd name="T5" fmla="*/ 331 h 355"/>
                  <a:gd name="T6" fmla="*/ 24 w 355"/>
                  <a:gd name="T7" fmla="*/ 175 h 355"/>
                  <a:gd name="T8" fmla="*/ 58 w 355"/>
                  <a:gd name="T9" fmla="*/ 192 h 355"/>
                  <a:gd name="T10" fmla="*/ 71 w 355"/>
                  <a:gd name="T11" fmla="*/ 232 h 355"/>
                  <a:gd name="T12" fmla="*/ 95 w 355"/>
                  <a:gd name="T13" fmla="*/ 243 h 355"/>
                  <a:gd name="T14" fmla="*/ 112 w 355"/>
                  <a:gd name="T15" fmla="*/ 315 h 355"/>
                  <a:gd name="T16" fmla="*/ 118 w 355"/>
                  <a:gd name="T17" fmla="*/ 305 h 355"/>
                  <a:gd name="T18" fmla="*/ 146 w 355"/>
                  <a:gd name="T19" fmla="*/ 265 h 355"/>
                  <a:gd name="T20" fmla="*/ 162 w 355"/>
                  <a:gd name="T21" fmla="*/ 222 h 355"/>
                  <a:gd name="T22" fmla="*/ 112 w 355"/>
                  <a:gd name="T23" fmla="*/ 189 h 355"/>
                  <a:gd name="T24" fmla="*/ 66 w 355"/>
                  <a:gd name="T25" fmla="*/ 165 h 355"/>
                  <a:gd name="T26" fmla="*/ 102 w 355"/>
                  <a:gd name="T27" fmla="*/ 154 h 355"/>
                  <a:gd name="T28" fmla="*/ 138 w 355"/>
                  <a:gd name="T29" fmla="*/ 140 h 355"/>
                  <a:gd name="T30" fmla="*/ 119 w 355"/>
                  <a:gd name="T31" fmla="*/ 97 h 355"/>
                  <a:gd name="T32" fmla="*/ 95 w 355"/>
                  <a:gd name="T33" fmla="*/ 109 h 355"/>
                  <a:gd name="T34" fmla="*/ 70 w 355"/>
                  <a:gd name="T35" fmla="*/ 93 h 355"/>
                  <a:gd name="T36" fmla="*/ 85 w 355"/>
                  <a:gd name="T37" fmla="*/ 68 h 355"/>
                  <a:gd name="T38" fmla="*/ 177 w 355"/>
                  <a:gd name="T39" fmla="*/ 25 h 355"/>
                  <a:gd name="T40" fmla="*/ 244 w 355"/>
                  <a:gd name="T41" fmla="*/ 63 h 355"/>
                  <a:gd name="T42" fmla="*/ 236 w 355"/>
                  <a:gd name="T43" fmla="*/ 104 h 355"/>
                  <a:gd name="T44" fmla="*/ 220 w 355"/>
                  <a:gd name="T45" fmla="*/ 110 h 355"/>
                  <a:gd name="T46" fmla="*/ 223 w 355"/>
                  <a:gd name="T47" fmla="*/ 104 h 355"/>
                  <a:gd name="T48" fmla="*/ 215 w 355"/>
                  <a:gd name="T49" fmla="*/ 96 h 355"/>
                  <a:gd name="T50" fmla="*/ 213 w 355"/>
                  <a:gd name="T51" fmla="*/ 94 h 355"/>
                  <a:gd name="T52" fmla="*/ 215 w 355"/>
                  <a:gd name="T53" fmla="*/ 126 h 355"/>
                  <a:gd name="T54" fmla="*/ 192 w 355"/>
                  <a:gd name="T55" fmla="*/ 155 h 355"/>
                  <a:gd name="T56" fmla="*/ 219 w 355"/>
                  <a:gd name="T57" fmla="*/ 138 h 355"/>
                  <a:gd name="T58" fmla="*/ 239 w 355"/>
                  <a:gd name="T59" fmla="*/ 150 h 355"/>
                  <a:gd name="T60" fmla="*/ 261 w 355"/>
                  <a:gd name="T61" fmla="*/ 160 h 355"/>
                  <a:gd name="T62" fmla="*/ 262 w 355"/>
                  <a:gd name="T63" fmla="*/ 159 h 355"/>
                  <a:gd name="T64" fmla="*/ 320 w 355"/>
                  <a:gd name="T65" fmla="*/ 175 h 355"/>
                  <a:gd name="T66" fmla="*/ 330 w 355"/>
                  <a:gd name="T67" fmla="*/ 178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5" h="355">
                    <a:moveTo>
                      <a:pt x="177" y="0"/>
                    </a:moveTo>
                    <a:cubicBezTo>
                      <a:pt x="79" y="0"/>
                      <a:pt x="0" y="80"/>
                      <a:pt x="0" y="178"/>
                    </a:cubicBezTo>
                    <a:cubicBezTo>
                      <a:pt x="0" y="275"/>
                      <a:pt x="79" y="355"/>
                      <a:pt x="177" y="355"/>
                    </a:cubicBezTo>
                    <a:cubicBezTo>
                      <a:pt x="275" y="355"/>
                      <a:pt x="355" y="275"/>
                      <a:pt x="355" y="178"/>
                    </a:cubicBezTo>
                    <a:cubicBezTo>
                      <a:pt x="355" y="80"/>
                      <a:pt x="275" y="0"/>
                      <a:pt x="177" y="0"/>
                    </a:cubicBezTo>
                    <a:close/>
                    <a:moveTo>
                      <a:pt x="177" y="331"/>
                    </a:moveTo>
                    <a:cubicBezTo>
                      <a:pt x="93" y="331"/>
                      <a:pt x="24" y="262"/>
                      <a:pt x="24" y="178"/>
                    </a:cubicBezTo>
                    <a:cubicBezTo>
                      <a:pt x="24" y="177"/>
                      <a:pt x="24" y="176"/>
                      <a:pt x="24" y="175"/>
                    </a:cubicBezTo>
                    <a:cubicBezTo>
                      <a:pt x="46" y="192"/>
                      <a:pt x="46" y="192"/>
                      <a:pt x="46" y="192"/>
                    </a:cubicBezTo>
                    <a:cubicBezTo>
                      <a:pt x="58" y="192"/>
                      <a:pt x="58" y="192"/>
                      <a:pt x="58" y="192"/>
                    </a:cubicBezTo>
                    <a:cubicBezTo>
                      <a:pt x="71" y="205"/>
                      <a:pt x="71" y="205"/>
                      <a:pt x="71" y="205"/>
                    </a:cubicBezTo>
                    <a:cubicBezTo>
                      <a:pt x="71" y="232"/>
                      <a:pt x="71" y="232"/>
                      <a:pt x="71" y="232"/>
                    </a:cubicBezTo>
                    <a:cubicBezTo>
                      <a:pt x="82" y="243"/>
                      <a:pt x="82" y="243"/>
                      <a:pt x="82" y="243"/>
                    </a:cubicBezTo>
                    <a:cubicBezTo>
                      <a:pt x="95" y="243"/>
                      <a:pt x="95" y="243"/>
                      <a:pt x="95" y="243"/>
                    </a:cubicBezTo>
                    <a:cubicBezTo>
                      <a:pt x="95" y="298"/>
                      <a:pt x="95" y="298"/>
                      <a:pt x="95" y="298"/>
                    </a:cubicBezTo>
                    <a:cubicBezTo>
                      <a:pt x="112" y="315"/>
                      <a:pt x="112" y="315"/>
                      <a:pt x="112" y="315"/>
                    </a:cubicBezTo>
                    <a:cubicBezTo>
                      <a:pt x="118" y="315"/>
                      <a:pt x="118" y="315"/>
                      <a:pt x="118" y="315"/>
                    </a:cubicBezTo>
                    <a:cubicBezTo>
                      <a:pt x="118" y="305"/>
                      <a:pt x="118" y="305"/>
                      <a:pt x="118" y="305"/>
                    </a:cubicBezTo>
                    <a:cubicBezTo>
                      <a:pt x="146" y="276"/>
                      <a:pt x="146" y="276"/>
                      <a:pt x="146" y="276"/>
                    </a:cubicBezTo>
                    <a:cubicBezTo>
                      <a:pt x="146" y="265"/>
                      <a:pt x="146" y="265"/>
                      <a:pt x="146" y="265"/>
                    </a:cubicBezTo>
                    <a:cubicBezTo>
                      <a:pt x="162" y="249"/>
                      <a:pt x="162" y="249"/>
                      <a:pt x="162" y="249"/>
                    </a:cubicBezTo>
                    <a:cubicBezTo>
                      <a:pt x="162" y="222"/>
                      <a:pt x="162" y="222"/>
                      <a:pt x="162" y="222"/>
                    </a:cubicBezTo>
                    <a:cubicBezTo>
                      <a:pt x="145" y="222"/>
                      <a:pt x="145" y="222"/>
                      <a:pt x="145" y="222"/>
                    </a:cubicBezTo>
                    <a:cubicBezTo>
                      <a:pt x="112" y="189"/>
                      <a:pt x="112" y="189"/>
                      <a:pt x="112" y="189"/>
                    </a:cubicBezTo>
                    <a:cubicBezTo>
                      <a:pt x="66" y="189"/>
                      <a:pt x="66" y="189"/>
                      <a:pt x="66" y="189"/>
                    </a:cubicBezTo>
                    <a:cubicBezTo>
                      <a:pt x="66" y="165"/>
                      <a:pt x="66" y="165"/>
                      <a:pt x="66" y="165"/>
                    </a:cubicBezTo>
                    <a:cubicBezTo>
                      <a:pt x="102" y="165"/>
                      <a:pt x="102" y="165"/>
                      <a:pt x="102" y="165"/>
                    </a:cubicBezTo>
                    <a:cubicBezTo>
                      <a:pt x="102" y="154"/>
                      <a:pt x="102" y="154"/>
                      <a:pt x="102" y="154"/>
                    </a:cubicBezTo>
                    <a:cubicBezTo>
                      <a:pt x="124" y="154"/>
                      <a:pt x="124" y="154"/>
                      <a:pt x="124" y="154"/>
                    </a:cubicBezTo>
                    <a:cubicBezTo>
                      <a:pt x="138" y="140"/>
                      <a:pt x="138" y="140"/>
                      <a:pt x="138" y="140"/>
                    </a:cubicBezTo>
                    <a:cubicBezTo>
                      <a:pt x="138" y="116"/>
                      <a:pt x="138" y="116"/>
                      <a:pt x="138" y="116"/>
                    </a:cubicBezTo>
                    <a:cubicBezTo>
                      <a:pt x="119" y="97"/>
                      <a:pt x="119" y="97"/>
                      <a:pt x="119" y="97"/>
                    </a:cubicBezTo>
                    <a:cubicBezTo>
                      <a:pt x="95" y="97"/>
                      <a:pt x="95" y="97"/>
                      <a:pt x="95" y="97"/>
                    </a:cubicBezTo>
                    <a:cubicBezTo>
                      <a:pt x="95" y="109"/>
                      <a:pt x="95" y="109"/>
                      <a:pt x="95" y="109"/>
                    </a:cubicBezTo>
                    <a:cubicBezTo>
                      <a:pt x="70" y="109"/>
                      <a:pt x="70" y="109"/>
                      <a:pt x="70" y="109"/>
                    </a:cubicBezTo>
                    <a:cubicBezTo>
                      <a:pt x="70" y="93"/>
                      <a:pt x="70" y="93"/>
                      <a:pt x="70" y="93"/>
                    </a:cubicBezTo>
                    <a:cubicBezTo>
                      <a:pt x="85" y="78"/>
                      <a:pt x="85" y="78"/>
                      <a:pt x="85" y="78"/>
                    </a:cubicBezTo>
                    <a:cubicBezTo>
                      <a:pt x="85" y="68"/>
                      <a:pt x="85" y="68"/>
                      <a:pt x="85" y="68"/>
                    </a:cubicBezTo>
                    <a:cubicBezTo>
                      <a:pt x="71" y="68"/>
                      <a:pt x="71" y="68"/>
                      <a:pt x="71" y="68"/>
                    </a:cubicBezTo>
                    <a:cubicBezTo>
                      <a:pt x="98" y="41"/>
                      <a:pt x="136" y="25"/>
                      <a:pt x="177" y="25"/>
                    </a:cubicBezTo>
                    <a:cubicBezTo>
                      <a:pt x="216" y="25"/>
                      <a:pt x="251" y="39"/>
                      <a:pt x="278" y="63"/>
                    </a:cubicBezTo>
                    <a:cubicBezTo>
                      <a:pt x="244" y="63"/>
                      <a:pt x="244" y="63"/>
                      <a:pt x="244" y="63"/>
                    </a:cubicBezTo>
                    <a:cubicBezTo>
                      <a:pt x="219" y="87"/>
                      <a:pt x="219" y="87"/>
                      <a:pt x="219" y="87"/>
                    </a:cubicBezTo>
                    <a:cubicBezTo>
                      <a:pt x="236" y="104"/>
                      <a:pt x="236" y="104"/>
                      <a:pt x="236" y="104"/>
                    </a:cubicBezTo>
                    <a:cubicBezTo>
                      <a:pt x="225" y="115"/>
                      <a:pt x="225" y="115"/>
                      <a:pt x="225" y="115"/>
                    </a:cubicBezTo>
                    <a:cubicBezTo>
                      <a:pt x="220" y="110"/>
                      <a:pt x="220" y="110"/>
                      <a:pt x="220" y="110"/>
                    </a:cubicBezTo>
                    <a:cubicBezTo>
                      <a:pt x="225" y="106"/>
                      <a:pt x="225" y="106"/>
                      <a:pt x="225" y="106"/>
                    </a:cubicBezTo>
                    <a:cubicBezTo>
                      <a:pt x="223" y="104"/>
                      <a:pt x="223" y="104"/>
                      <a:pt x="223" y="104"/>
                    </a:cubicBezTo>
                    <a:cubicBezTo>
                      <a:pt x="223" y="104"/>
                      <a:pt x="223" y="104"/>
                      <a:pt x="223" y="104"/>
                    </a:cubicBezTo>
                    <a:cubicBezTo>
                      <a:pt x="215" y="96"/>
                      <a:pt x="215" y="96"/>
                      <a:pt x="215" y="96"/>
                    </a:cubicBezTo>
                    <a:cubicBezTo>
                      <a:pt x="215" y="96"/>
                      <a:pt x="215" y="96"/>
                      <a:pt x="215" y="96"/>
                    </a:cubicBezTo>
                    <a:cubicBezTo>
                      <a:pt x="213" y="94"/>
                      <a:pt x="213" y="94"/>
                      <a:pt x="213" y="94"/>
                    </a:cubicBezTo>
                    <a:cubicBezTo>
                      <a:pt x="198" y="109"/>
                      <a:pt x="198" y="109"/>
                      <a:pt x="198" y="109"/>
                    </a:cubicBezTo>
                    <a:cubicBezTo>
                      <a:pt x="215" y="126"/>
                      <a:pt x="215" y="126"/>
                      <a:pt x="215" y="126"/>
                    </a:cubicBezTo>
                    <a:cubicBezTo>
                      <a:pt x="192" y="126"/>
                      <a:pt x="192" y="126"/>
                      <a:pt x="192" y="126"/>
                    </a:cubicBezTo>
                    <a:cubicBezTo>
                      <a:pt x="192" y="155"/>
                      <a:pt x="192" y="155"/>
                      <a:pt x="192" y="155"/>
                    </a:cubicBezTo>
                    <a:cubicBezTo>
                      <a:pt x="219" y="155"/>
                      <a:pt x="219" y="155"/>
                      <a:pt x="219" y="155"/>
                    </a:cubicBezTo>
                    <a:cubicBezTo>
                      <a:pt x="219" y="138"/>
                      <a:pt x="219" y="138"/>
                      <a:pt x="219" y="138"/>
                    </a:cubicBezTo>
                    <a:cubicBezTo>
                      <a:pt x="223" y="134"/>
                      <a:pt x="223" y="134"/>
                      <a:pt x="223" y="134"/>
                    </a:cubicBezTo>
                    <a:cubicBezTo>
                      <a:pt x="239" y="150"/>
                      <a:pt x="239" y="150"/>
                      <a:pt x="239" y="150"/>
                    </a:cubicBezTo>
                    <a:cubicBezTo>
                      <a:pt x="239" y="160"/>
                      <a:pt x="239" y="160"/>
                      <a:pt x="239" y="160"/>
                    </a:cubicBezTo>
                    <a:cubicBezTo>
                      <a:pt x="261" y="160"/>
                      <a:pt x="261" y="160"/>
                      <a:pt x="261" y="160"/>
                    </a:cubicBezTo>
                    <a:cubicBezTo>
                      <a:pt x="262" y="159"/>
                      <a:pt x="262" y="159"/>
                      <a:pt x="262" y="159"/>
                    </a:cubicBezTo>
                    <a:cubicBezTo>
                      <a:pt x="262" y="159"/>
                      <a:pt x="262" y="159"/>
                      <a:pt x="262" y="159"/>
                    </a:cubicBezTo>
                    <a:cubicBezTo>
                      <a:pt x="298" y="196"/>
                      <a:pt x="298" y="196"/>
                      <a:pt x="298" y="196"/>
                    </a:cubicBezTo>
                    <a:cubicBezTo>
                      <a:pt x="320" y="175"/>
                      <a:pt x="320" y="175"/>
                      <a:pt x="320" y="175"/>
                    </a:cubicBezTo>
                    <a:cubicBezTo>
                      <a:pt x="330" y="175"/>
                      <a:pt x="330" y="175"/>
                      <a:pt x="330" y="175"/>
                    </a:cubicBezTo>
                    <a:cubicBezTo>
                      <a:pt x="330" y="176"/>
                      <a:pt x="330" y="177"/>
                      <a:pt x="330" y="178"/>
                    </a:cubicBezTo>
                    <a:cubicBezTo>
                      <a:pt x="330" y="262"/>
                      <a:pt x="262" y="331"/>
                      <a:pt x="177" y="331"/>
                    </a:cubicBezTo>
                    <a:close/>
                  </a:path>
                </a:pathLst>
              </a:custGeom>
              <a:solidFill>
                <a:schemeClr val="accent1"/>
              </a:solidFill>
              <a:ln w="9525">
                <a:noFill/>
                <a:round/>
              </a:ln>
            </p:spPr>
            <p:txBody>
              <a:bodyPr vert="horz" wrap="square" lIns="96435" tIns="48218" rIns="96435" bIns="48218" numCol="1" anchor="t" anchorCtr="0" compatLnSpc="1"/>
              <a:lstStyle/>
              <a:p>
                <a:endParaRPr lang="zh-CN" altLang="en-US"/>
              </a:p>
            </p:txBody>
          </p:sp>
          <p:sp>
            <p:nvSpPr>
              <p:cNvPr id="18" name="Freeform 24"/>
              <p:cNvSpPr/>
              <p:nvPr/>
            </p:nvSpPr>
            <p:spPr bwMode="auto">
              <a:xfrm>
                <a:off x="5056188" y="512763"/>
                <a:ext cx="234950" cy="257175"/>
              </a:xfrm>
              <a:custGeom>
                <a:avLst/>
                <a:gdLst>
                  <a:gd name="T0" fmla="*/ 148 w 148"/>
                  <a:gd name="T1" fmla="*/ 0 h 162"/>
                  <a:gd name="T2" fmla="*/ 0 w 148"/>
                  <a:gd name="T3" fmla="*/ 0 h 162"/>
                  <a:gd name="T4" fmla="*/ 0 w 148"/>
                  <a:gd name="T5" fmla="*/ 100 h 162"/>
                  <a:gd name="T6" fmla="*/ 62 w 148"/>
                  <a:gd name="T7" fmla="*/ 162 h 162"/>
                  <a:gd name="T8" fmla="*/ 88 w 148"/>
                  <a:gd name="T9" fmla="*/ 162 h 162"/>
                  <a:gd name="T10" fmla="*/ 88 w 148"/>
                  <a:gd name="T11" fmla="*/ 119 h 162"/>
                  <a:gd name="T12" fmla="*/ 148 w 148"/>
                  <a:gd name="T13" fmla="*/ 59 h 162"/>
                  <a:gd name="T14" fmla="*/ 148 w 148"/>
                  <a:gd name="T15" fmla="*/ 0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8" h="162">
                    <a:moveTo>
                      <a:pt x="148" y="0"/>
                    </a:moveTo>
                    <a:lnTo>
                      <a:pt x="0" y="0"/>
                    </a:lnTo>
                    <a:lnTo>
                      <a:pt x="0" y="100"/>
                    </a:lnTo>
                    <a:lnTo>
                      <a:pt x="62" y="162"/>
                    </a:lnTo>
                    <a:lnTo>
                      <a:pt x="88" y="162"/>
                    </a:lnTo>
                    <a:lnTo>
                      <a:pt x="88" y="119"/>
                    </a:lnTo>
                    <a:lnTo>
                      <a:pt x="148" y="59"/>
                    </a:lnTo>
                    <a:lnTo>
                      <a:pt x="148" y="0"/>
                    </a:lnTo>
                    <a:close/>
                  </a:path>
                </a:pathLst>
              </a:custGeom>
              <a:solidFill>
                <a:schemeClr val="accent1"/>
              </a:solidFill>
              <a:ln w="9525">
                <a:noFill/>
                <a:round/>
              </a:ln>
            </p:spPr>
            <p:txBody>
              <a:bodyPr vert="horz" wrap="square" lIns="96435" tIns="48218" rIns="96435" bIns="48218" numCol="1" anchor="t" anchorCtr="0" compatLnSpc="1"/>
              <a:lstStyle/>
              <a:p>
                <a:endParaRPr lang="zh-CN" altLang="en-US"/>
              </a:p>
            </p:txBody>
          </p:sp>
          <p:sp>
            <p:nvSpPr>
              <p:cNvPr id="19" name="Freeform 25"/>
              <p:cNvSpPr/>
              <p:nvPr/>
            </p:nvSpPr>
            <p:spPr bwMode="auto">
              <a:xfrm>
                <a:off x="5272088" y="985838"/>
                <a:ext cx="457200" cy="476250"/>
              </a:xfrm>
              <a:custGeom>
                <a:avLst/>
                <a:gdLst>
                  <a:gd name="T0" fmla="*/ 245 w 288"/>
                  <a:gd name="T1" fmla="*/ 97 h 300"/>
                  <a:gd name="T2" fmla="*/ 145 w 288"/>
                  <a:gd name="T3" fmla="*/ 0 h 300"/>
                  <a:gd name="T4" fmla="*/ 145 w 288"/>
                  <a:gd name="T5" fmla="*/ 0 h 300"/>
                  <a:gd name="T6" fmla="*/ 33 w 288"/>
                  <a:gd name="T7" fmla="*/ 0 h 300"/>
                  <a:gd name="T8" fmla="*/ 0 w 288"/>
                  <a:gd name="T9" fmla="*/ 33 h 300"/>
                  <a:gd name="T10" fmla="*/ 0 w 288"/>
                  <a:gd name="T11" fmla="*/ 104 h 300"/>
                  <a:gd name="T12" fmla="*/ 48 w 288"/>
                  <a:gd name="T13" fmla="*/ 152 h 300"/>
                  <a:gd name="T14" fmla="*/ 133 w 288"/>
                  <a:gd name="T15" fmla="*/ 152 h 300"/>
                  <a:gd name="T16" fmla="*/ 133 w 288"/>
                  <a:gd name="T17" fmla="*/ 235 h 300"/>
                  <a:gd name="T18" fmla="*/ 200 w 288"/>
                  <a:gd name="T19" fmla="*/ 300 h 300"/>
                  <a:gd name="T20" fmla="*/ 214 w 288"/>
                  <a:gd name="T21" fmla="*/ 300 h 300"/>
                  <a:gd name="T22" fmla="*/ 214 w 288"/>
                  <a:gd name="T23" fmla="*/ 219 h 300"/>
                  <a:gd name="T24" fmla="*/ 248 w 288"/>
                  <a:gd name="T25" fmla="*/ 188 h 300"/>
                  <a:gd name="T26" fmla="*/ 248 w 288"/>
                  <a:gd name="T27" fmla="*/ 131 h 300"/>
                  <a:gd name="T28" fmla="*/ 264 w 288"/>
                  <a:gd name="T29" fmla="*/ 131 h 300"/>
                  <a:gd name="T30" fmla="*/ 288 w 288"/>
                  <a:gd name="T31" fmla="*/ 107 h 300"/>
                  <a:gd name="T32" fmla="*/ 279 w 288"/>
                  <a:gd name="T33" fmla="*/ 97 h 300"/>
                  <a:gd name="T34" fmla="*/ 245 w 288"/>
                  <a:gd name="T35" fmla="*/ 9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8" h="300">
                    <a:moveTo>
                      <a:pt x="245" y="97"/>
                    </a:moveTo>
                    <a:lnTo>
                      <a:pt x="145" y="0"/>
                    </a:lnTo>
                    <a:lnTo>
                      <a:pt x="145" y="0"/>
                    </a:lnTo>
                    <a:lnTo>
                      <a:pt x="33" y="0"/>
                    </a:lnTo>
                    <a:lnTo>
                      <a:pt x="0" y="33"/>
                    </a:lnTo>
                    <a:lnTo>
                      <a:pt x="0" y="104"/>
                    </a:lnTo>
                    <a:lnTo>
                      <a:pt x="48" y="152"/>
                    </a:lnTo>
                    <a:lnTo>
                      <a:pt x="133" y="152"/>
                    </a:lnTo>
                    <a:lnTo>
                      <a:pt x="133" y="235"/>
                    </a:lnTo>
                    <a:lnTo>
                      <a:pt x="200" y="300"/>
                    </a:lnTo>
                    <a:lnTo>
                      <a:pt x="214" y="300"/>
                    </a:lnTo>
                    <a:lnTo>
                      <a:pt x="214" y="219"/>
                    </a:lnTo>
                    <a:lnTo>
                      <a:pt x="248" y="188"/>
                    </a:lnTo>
                    <a:lnTo>
                      <a:pt x="248" y="131"/>
                    </a:lnTo>
                    <a:lnTo>
                      <a:pt x="264" y="131"/>
                    </a:lnTo>
                    <a:lnTo>
                      <a:pt x="288" y="107"/>
                    </a:lnTo>
                    <a:lnTo>
                      <a:pt x="279" y="97"/>
                    </a:lnTo>
                    <a:lnTo>
                      <a:pt x="245" y="97"/>
                    </a:lnTo>
                    <a:close/>
                  </a:path>
                </a:pathLst>
              </a:custGeom>
              <a:solidFill>
                <a:schemeClr val="accent1"/>
              </a:solidFill>
              <a:ln w="9525">
                <a:noFill/>
                <a:round/>
              </a:ln>
            </p:spPr>
            <p:txBody>
              <a:bodyPr vert="horz" wrap="square" lIns="96435" tIns="48218" rIns="96435" bIns="48218" numCol="1" anchor="t" anchorCtr="0" compatLnSpc="1"/>
              <a:lstStyle/>
              <a:p>
                <a:endParaRPr lang="zh-CN" altLang="en-US"/>
              </a:p>
            </p:txBody>
          </p:sp>
          <p:sp>
            <p:nvSpPr>
              <p:cNvPr id="20" name="Freeform 26"/>
              <p:cNvSpPr/>
              <p:nvPr/>
            </p:nvSpPr>
            <p:spPr bwMode="auto">
              <a:xfrm>
                <a:off x="5646738" y="1341438"/>
                <a:ext cx="44450" cy="101600"/>
              </a:xfrm>
              <a:custGeom>
                <a:avLst/>
                <a:gdLst>
                  <a:gd name="T0" fmla="*/ 0 w 28"/>
                  <a:gd name="T1" fmla="*/ 64 h 64"/>
                  <a:gd name="T2" fmla="*/ 28 w 28"/>
                  <a:gd name="T3" fmla="*/ 40 h 64"/>
                  <a:gd name="T4" fmla="*/ 28 w 28"/>
                  <a:gd name="T5" fmla="*/ 0 h 64"/>
                  <a:gd name="T6" fmla="*/ 0 w 28"/>
                  <a:gd name="T7" fmla="*/ 0 h 64"/>
                  <a:gd name="T8" fmla="*/ 0 w 28"/>
                  <a:gd name="T9" fmla="*/ 64 h 64"/>
                </a:gdLst>
                <a:ahLst/>
                <a:cxnLst>
                  <a:cxn ang="0">
                    <a:pos x="T0" y="T1"/>
                  </a:cxn>
                  <a:cxn ang="0">
                    <a:pos x="T2" y="T3"/>
                  </a:cxn>
                  <a:cxn ang="0">
                    <a:pos x="T4" y="T5"/>
                  </a:cxn>
                  <a:cxn ang="0">
                    <a:pos x="T6" y="T7"/>
                  </a:cxn>
                  <a:cxn ang="0">
                    <a:pos x="T8" y="T9"/>
                  </a:cxn>
                </a:cxnLst>
                <a:rect l="0" t="0" r="r" b="b"/>
                <a:pathLst>
                  <a:path w="28" h="64">
                    <a:moveTo>
                      <a:pt x="0" y="64"/>
                    </a:moveTo>
                    <a:lnTo>
                      <a:pt x="28" y="40"/>
                    </a:lnTo>
                    <a:lnTo>
                      <a:pt x="28" y="0"/>
                    </a:lnTo>
                    <a:lnTo>
                      <a:pt x="0" y="0"/>
                    </a:lnTo>
                    <a:lnTo>
                      <a:pt x="0" y="64"/>
                    </a:lnTo>
                    <a:close/>
                  </a:path>
                </a:pathLst>
              </a:custGeom>
              <a:solidFill>
                <a:schemeClr val="accent1"/>
              </a:solidFill>
              <a:ln w="9525">
                <a:noFill/>
                <a:round/>
              </a:ln>
            </p:spPr>
            <p:txBody>
              <a:bodyPr vert="horz" wrap="square" lIns="96435" tIns="48218" rIns="96435" bIns="48218" numCol="1" anchor="t" anchorCtr="0" compatLnSpc="1"/>
              <a:lstStyle/>
              <a:p>
                <a:endParaRPr lang="zh-CN" altLang="en-US"/>
              </a:p>
            </p:txBody>
          </p:sp>
        </p:grpSp>
      </p:grpSp>
      <p:grpSp>
        <p:nvGrpSpPr>
          <p:cNvPr id="5" name="组合 4"/>
          <p:cNvGrpSpPr/>
          <p:nvPr/>
        </p:nvGrpSpPr>
        <p:grpSpPr>
          <a:xfrm>
            <a:off x="1247978" y="4043579"/>
            <a:ext cx="1061322" cy="1061322"/>
            <a:chOff x="362669" y="5389779"/>
            <a:chExt cx="1061322" cy="1061322"/>
          </a:xfrm>
        </p:grpSpPr>
        <p:sp>
          <p:nvSpPr>
            <p:cNvPr id="15" name="椭圆 14"/>
            <p:cNvSpPr/>
            <p:nvPr/>
          </p:nvSpPr>
          <p:spPr>
            <a:xfrm>
              <a:off x="362669" y="5389779"/>
              <a:ext cx="1061322" cy="1061322"/>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60765" y="5583971"/>
              <a:ext cx="689373" cy="625287"/>
              <a:chOff x="3468688" y="460375"/>
              <a:chExt cx="631825" cy="573088"/>
            </a:xfrm>
            <a:solidFill>
              <a:srgbClr val="282828"/>
            </a:solidFill>
          </p:grpSpPr>
          <p:sp>
            <p:nvSpPr>
              <p:cNvPr id="31" name="Freeform 19"/>
              <p:cNvSpPr/>
              <p:nvPr/>
            </p:nvSpPr>
            <p:spPr bwMode="auto">
              <a:xfrm>
                <a:off x="3468688" y="460375"/>
                <a:ext cx="271463" cy="422275"/>
              </a:xfrm>
              <a:custGeom>
                <a:avLst/>
                <a:gdLst>
                  <a:gd name="T0" fmla="*/ 150 w 169"/>
                  <a:gd name="T1" fmla="*/ 150 h 263"/>
                  <a:gd name="T2" fmla="*/ 169 w 169"/>
                  <a:gd name="T3" fmla="*/ 0 h 263"/>
                  <a:gd name="T4" fmla="*/ 56 w 169"/>
                  <a:gd name="T5" fmla="*/ 103 h 263"/>
                  <a:gd name="T6" fmla="*/ 0 w 169"/>
                  <a:gd name="T7" fmla="*/ 263 h 263"/>
                  <a:gd name="T8" fmla="*/ 169 w 169"/>
                  <a:gd name="T9" fmla="*/ 263 h 263"/>
                  <a:gd name="T10" fmla="*/ 150 w 169"/>
                  <a:gd name="T11" fmla="*/ 150 h 263"/>
                </a:gdLst>
                <a:ahLst/>
                <a:cxnLst>
                  <a:cxn ang="0">
                    <a:pos x="T0" y="T1"/>
                  </a:cxn>
                  <a:cxn ang="0">
                    <a:pos x="T2" y="T3"/>
                  </a:cxn>
                  <a:cxn ang="0">
                    <a:pos x="T4" y="T5"/>
                  </a:cxn>
                  <a:cxn ang="0">
                    <a:pos x="T6" y="T7"/>
                  </a:cxn>
                  <a:cxn ang="0">
                    <a:pos x="T8" y="T9"/>
                  </a:cxn>
                  <a:cxn ang="0">
                    <a:pos x="T10" y="T11"/>
                  </a:cxn>
                </a:cxnLst>
                <a:rect l="0" t="0" r="r" b="b"/>
                <a:pathLst>
                  <a:path w="169" h="263">
                    <a:moveTo>
                      <a:pt x="150" y="150"/>
                    </a:moveTo>
                    <a:cubicBezTo>
                      <a:pt x="150" y="66"/>
                      <a:pt x="169" y="0"/>
                      <a:pt x="169" y="0"/>
                    </a:cubicBezTo>
                    <a:cubicBezTo>
                      <a:pt x="169" y="0"/>
                      <a:pt x="113" y="10"/>
                      <a:pt x="56" y="103"/>
                    </a:cubicBezTo>
                    <a:cubicBezTo>
                      <a:pt x="0" y="197"/>
                      <a:pt x="0" y="263"/>
                      <a:pt x="0" y="263"/>
                    </a:cubicBezTo>
                    <a:cubicBezTo>
                      <a:pt x="169" y="263"/>
                      <a:pt x="169" y="263"/>
                      <a:pt x="169" y="263"/>
                    </a:cubicBezTo>
                    <a:cubicBezTo>
                      <a:pt x="169" y="263"/>
                      <a:pt x="150" y="235"/>
                      <a:pt x="150" y="15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2" name="Freeform 20"/>
              <p:cNvSpPr/>
              <p:nvPr/>
            </p:nvSpPr>
            <p:spPr bwMode="auto">
              <a:xfrm>
                <a:off x="3829050" y="611188"/>
                <a:ext cx="271463" cy="271463"/>
              </a:xfrm>
              <a:custGeom>
                <a:avLst/>
                <a:gdLst>
                  <a:gd name="T0" fmla="*/ 0 w 171"/>
                  <a:gd name="T1" fmla="*/ 0 h 171"/>
                  <a:gd name="T2" fmla="*/ 0 w 171"/>
                  <a:gd name="T3" fmla="*/ 171 h 171"/>
                  <a:gd name="T4" fmla="*/ 171 w 171"/>
                  <a:gd name="T5" fmla="*/ 171 h 171"/>
                  <a:gd name="T6" fmla="*/ 0 w 171"/>
                  <a:gd name="T7" fmla="*/ 0 h 171"/>
                </a:gdLst>
                <a:ahLst/>
                <a:cxnLst>
                  <a:cxn ang="0">
                    <a:pos x="T0" y="T1"/>
                  </a:cxn>
                  <a:cxn ang="0">
                    <a:pos x="T2" y="T3"/>
                  </a:cxn>
                  <a:cxn ang="0">
                    <a:pos x="T4" y="T5"/>
                  </a:cxn>
                  <a:cxn ang="0">
                    <a:pos x="T6" y="T7"/>
                  </a:cxn>
                </a:cxnLst>
                <a:rect l="0" t="0" r="r" b="b"/>
                <a:pathLst>
                  <a:path w="171" h="171">
                    <a:moveTo>
                      <a:pt x="0" y="0"/>
                    </a:moveTo>
                    <a:lnTo>
                      <a:pt x="0" y="171"/>
                    </a:lnTo>
                    <a:lnTo>
                      <a:pt x="171" y="171"/>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3" name="Freeform 21"/>
              <p:cNvSpPr/>
              <p:nvPr/>
            </p:nvSpPr>
            <p:spPr bwMode="auto">
              <a:xfrm>
                <a:off x="3468688" y="460375"/>
                <a:ext cx="631825" cy="573088"/>
              </a:xfrm>
              <a:custGeom>
                <a:avLst/>
                <a:gdLst>
                  <a:gd name="T0" fmla="*/ 207 w 394"/>
                  <a:gd name="T1" fmla="*/ 282 h 357"/>
                  <a:gd name="T2" fmla="*/ 207 w 394"/>
                  <a:gd name="T3" fmla="*/ 0 h 357"/>
                  <a:gd name="T4" fmla="*/ 188 w 394"/>
                  <a:gd name="T5" fmla="*/ 0 h 357"/>
                  <a:gd name="T6" fmla="*/ 188 w 394"/>
                  <a:gd name="T7" fmla="*/ 282 h 357"/>
                  <a:gd name="T8" fmla="*/ 2 w 394"/>
                  <a:gd name="T9" fmla="*/ 282 h 357"/>
                  <a:gd name="T10" fmla="*/ 0 w 394"/>
                  <a:gd name="T11" fmla="*/ 282 h 357"/>
                  <a:gd name="T12" fmla="*/ 75 w 394"/>
                  <a:gd name="T13" fmla="*/ 357 h 357"/>
                  <a:gd name="T14" fmla="*/ 319 w 394"/>
                  <a:gd name="T15" fmla="*/ 357 h 357"/>
                  <a:gd name="T16" fmla="*/ 394 w 394"/>
                  <a:gd name="T17" fmla="*/ 282 h 357"/>
                  <a:gd name="T18" fmla="*/ 392 w 394"/>
                  <a:gd name="T19" fmla="*/ 282 h 357"/>
                  <a:gd name="T20" fmla="*/ 207 w 394"/>
                  <a:gd name="T21" fmla="*/ 282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4" h="357">
                    <a:moveTo>
                      <a:pt x="207" y="282"/>
                    </a:moveTo>
                    <a:cubicBezTo>
                      <a:pt x="207" y="0"/>
                      <a:pt x="207" y="0"/>
                      <a:pt x="207" y="0"/>
                    </a:cubicBezTo>
                    <a:cubicBezTo>
                      <a:pt x="188" y="0"/>
                      <a:pt x="188" y="0"/>
                      <a:pt x="188" y="0"/>
                    </a:cubicBezTo>
                    <a:cubicBezTo>
                      <a:pt x="188" y="282"/>
                      <a:pt x="188" y="282"/>
                      <a:pt x="188" y="282"/>
                    </a:cubicBezTo>
                    <a:cubicBezTo>
                      <a:pt x="2" y="282"/>
                      <a:pt x="2" y="282"/>
                      <a:pt x="2" y="282"/>
                    </a:cubicBezTo>
                    <a:cubicBezTo>
                      <a:pt x="0" y="282"/>
                      <a:pt x="0" y="282"/>
                      <a:pt x="0" y="282"/>
                    </a:cubicBezTo>
                    <a:cubicBezTo>
                      <a:pt x="0" y="323"/>
                      <a:pt x="34" y="357"/>
                      <a:pt x="75" y="357"/>
                    </a:cubicBezTo>
                    <a:cubicBezTo>
                      <a:pt x="319" y="357"/>
                      <a:pt x="319" y="357"/>
                      <a:pt x="319" y="357"/>
                    </a:cubicBezTo>
                    <a:cubicBezTo>
                      <a:pt x="361" y="357"/>
                      <a:pt x="394" y="323"/>
                      <a:pt x="394" y="282"/>
                    </a:cubicBezTo>
                    <a:cubicBezTo>
                      <a:pt x="392" y="282"/>
                      <a:pt x="392" y="282"/>
                      <a:pt x="392" y="282"/>
                    </a:cubicBezTo>
                    <a:lnTo>
                      <a:pt x="207" y="282"/>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grpSp>
      </p:grpSp>
      <p:sp>
        <p:nvSpPr>
          <p:cNvPr id="37" name="文本框 36"/>
          <p:cNvSpPr txBox="1"/>
          <p:nvPr/>
        </p:nvSpPr>
        <p:spPr>
          <a:xfrm>
            <a:off x="10364781" y="5093132"/>
            <a:ext cx="1884198" cy="319446"/>
          </a:xfrm>
          <a:prstGeom prst="rect">
            <a:avLst/>
          </a:prstGeom>
          <a:noFill/>
        </p:spPr>
        <p:txBody>
          <a:bodyPr wrap="square" rtlCol="0">
            <a:spAutoFit/>
          </a:bodyPr>
          <a:lstStyle/>
          <a:p>
            <a:pPr algn="ctr"/>
            <a:r>
              <a:rPr lang="en-US" altLang="zh-CN" sz="1475" b="1">
                <a:solidFill>
                  <a:schemeClr val="bg1"/>
                </a:solidFill>
                <a:latin typeface="AXIS Std M" panose="020B0600000000000000" pitchFamily="34" charset="-128"/>
                <a:ea typeface="AXIS Std M" panose="020B0600000000000000" pitchFamily="34" charset="-128"/>
                <a:cs typeface="Open Sans" panose="020B0606030504020204" pitchFamily="34" charset="0"/>
              </a:rPr>
              <a:t>SUBTITLE </a:t>
            </a:r>
            <a:endParaRPr lang="zh-CN" altLang="en-US" sz="1475" b="1">
              <a:solidFill>
                <a:schemeClr val="bg1"/>
              </a:solidFill>
              <a:latin typeface="AXIS Std M" panose="020B0600000000000000" pitchFamily="34" charset="-128"/>
              <a:ea typeface="AXIS Std M" panose="020B0600000000000000" pitchFamily="34" charset="-128"/>
              <a:cs typeface="Open Sans" panose="020B0606030504020204" pitchFamily="34" charset="0"/>
            </a:endParaRPr>
          </a:p>
        </p:txBody>
      </p:sp>
      <p:sp>
        <p:nvSpPr>
          <p:cNvPr id="27" name="矩形 259"/>
          <p:cNvSpPr>
            <a:spLocks noChangeArrowheads="1"/>
          </p:cNvSpPr>
          <p:nvPr/>
        </p:nvSpPr>
        <p:spPr bwMode="auto">
          <a:xfrm>
            <a:off x="871613" y="462355"/>
            <a:ext cx="339752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63930" fontAlgn="auto">
              <a:spcBef>
                <a:spcPts val="0"/>
              </a:spcBef>
              <a:spcAft>
                <a:spcPts val="0"/>
              </a:spcAft>
              <a:buNone/>
              <a:defRPr/>
            </a:pPr>
            <a:r>
              <a:rPr lang="en-US" altLang="zh-CN" sz="1600" dirty="0" smtClean="0">
                <a:solidFill>
                  <a:schemeClr val="bg1"/>
                </a:solidFill>
                <a:latin typeface="Arial" panose="020B0604020202020204" pitchFamily="34" charset="0"/>
                <a:sym typeface="Arial" panose="020B0604020202020204" pitchFamily="34" charset="0"/>
              </a:rPr>
              <a:t>Click On Add Related Title Words</a:t>
            </a:r>
            <a:endParaRPr lang="en-US" altLang="zh-CN" sz="1600" dirty="0" smtClean="0">
              <a:solidFill>
                <a:schemeClr val="bg1"/>
              </a:solidFill>
              <a:latin typeface="Arial" panose="020B0604020202020204" pitchFamily="34" charset="0"/>
              <a:sym typeface="Arial" panose="020B0604020202020204" pitchFamily="34" charset="0"/>
            </a:endParaRPr>
          </a:p>
          <a:p>
            <a:pPr defTabSz="963930" fontAlgn="auto">
              <a:spcBef>
                <a:spcPts val="0"/>
              </a:spcBef>
              <a:spcAft>
                <a:spcPts val="0"/>
              </a:spcAft>
              <a:buNone/>
              <a:defRPr/>
            </a:pPr>
            <a:r>
              <a:rPr lang="zh-CN" altLang="en-US" sz="2400" dirty="0" smtClean="0">
                <a:solidFill>
                  <a:schemeClr val="bg1"/>
                </a:solidFill>
                <a:latin typeface="Arial" panose="020B0604020202020204" pitchFamily="34" charset="0"/>
                <a:sym typeface="Arial" panose="020B0604020202020204" pitchFamily="34" charset="0"/>
              </a:rPr>
              <a:t>点击添加相关标题文字</a:t>
            </a:r>
            <a:endParaRPr lang="en-GB" altLang="zh-CN" sz="2400" dirty="0">
              <a:solidFill>
                <a:schemeClr val="bg1"/>
              </a:solidFill>
              <a:latin typeface="Arial" panose="020B0604020202020204" pitchFamily="34" charset="0"/>
              <a:sym typeface="Arial" panose="020B0604020202020204" pitchFamily="34" charset="0"/>
            </a:endParaRPr>
          </a:p>
        </p:txBody>
      </p:sp>
      <p:sp>
        <p:nvSpPr>
          <p:cNvPr id="28" name="TextBox 23"/>
          <p:cNvSpPr txBox="1"/>
          <p:nvPr/>
        </p:nvSpPr>
        <p:spPr>
          <a:xfrm>
            <a:off x="308610" y="43815"/>
            <a:ext cx="3240405" cy="645160"/>
          </a:xfrm>
          <a:prstGeom prst="rect">
            <a:avLst/>
          </a:prstGeom>
          <a:noFill/>
        </p:spPr>
        <p:txBody>
          <a:bodyPr wrap="square" rtlCol="0">
            <a:spAutoFit/>
          </a:bodyPr>
          <a:lstStyle/>
          <a:p>
            <a:pPr>
              <a:lnSpc>
                <a:spcPct val="150000"/>
              </a:lnSpc>
            </a:pPr>
            <a:r>
              <a:rPr lang="zh-CN" altLang="en-GB" sz="2400" dirty="0">
                <a:solidFill>
                  <a:schemeClr val="accent3"/>
                </a:solidFill>
                <a:latin typeface="Impact" panose="020B0806030902050204" pitchFamily="34" charset="0"/>
                <a:ea typeface="微软雅黑" panose="020B0503020204020204" pitchFamily="34" charset="-122"/>
                <a:cs typeface="+mn-ea"/>
                <a:sym typeface="+mn-lt"/>
              </a:rPr>
              <a:t>市场现状</a:t>
            </a:r>
            <a:endParaRPr lang="zh-CN" altLang="en-GB" sz="2400" dirty="0">
              <a:solidFill>
                <a:schemeClr val="accent3"/>
              </a:solidFill>
              <a:latin typeface="Impact" panose="020B0806030902050204" pitchFamily="34" charset="0"/>
              <a:ea typeface="微软雅黑" panose="020B0503020204020204" pitchFamily="34" charset="-122"/>
              <a:cs typeface="+mn-ea"/>
              <a:sym typeface="+mn-lt"/>
            </a:endParaRPr>
          </a:p>
        </p:txBody>
      </p:sp>
      <p:sp>
        <p:nvSpPr>
          <p:cNvPr id="3" name="文本框 2"/>
          <p:cNvSpPr txBox="1"/>
          <p:nvPr/>
        </p:nvSpPr>
        <p:spPr>
          <a:xfrm>
            <a:off x="2949575" y="1200785"/>
            <a:ext cx="8575040" cy="2245360"/>
          </a:xfrm>
          <a:prstGeom prst="rect">
            <a:avLst/>
          </a:prstGeom>
          <a:noFill/>
        </p:spPr>
        <p:txBody>
          <a:bodyPr wrap="square" rtlCol="0">
            <a:spAutoFit/>
          </a:bodyPr>
          <a:p>
            <a:pPr marL="285750" indent="-285750" eaLnBrk="1" latinLnBrk="0" hangingPunct="1">
              <a:lnSpc>
                <a:spcPct val="200000"/>
              </a:lnSpc>
              <a:buFont typeface="Wingdings" panose="05000000000000000000" charset="0"/>
              <a:buChar char="l"/>
            </a:pP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eaLnBrk="1" latinLnBrk="0" hangingPunct="1">
              <a:lnSpc>
                <a:spcPct val="200000"/>
              </a:lnSpc>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据《女性生活蓝皮书》统计，中国女性每年在护肤品上花费 3500 元，一线城市达到人均 1 万元；而 </a:t>
            </a:r>
            <a:r>
              <a:rPr lang="zh-CN" altLang="en-US" sz="1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80% 的消费者购买过不合适的护肤品，40% 的人对产品安全不放心</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。根据美国2015年的一项消费者调研，59%的消费者在购买日化产品前会先查看成分表，中国也有不少消费者开始关注护肤品的成分，以此判断产品是否安全，是否适合自己的肤质。</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2734945" y="3976370"/>
            <a:ext cx="7224395" cy="337185"/>
          </a:xfrm>
          <a:prstGeom prst="rect">
            <a:avLst/>
          </a:prstGeom>
          <a:noFill/>
        </p:spPr>
        <p:txBody>
          <a:bodyPr wrap="square" rtlCol="0">
            <a:spAutoFit/>
          </a:bodyPr>
          <a:p>
            <a:pPr marL="285750" indent="-285750">
              <a:buFont typeface="Wingdings" panose="05000000000000000000" charset="0"/>
              <a:buChar char="l"/>
            </a:pPr>
            <a:r>
              <a:rPr lang="zh-CN" altLang="en-US" sz="1600" b="1">
                <a:solidFill>
                  <a:srgbClr val="D5017F"/>
                </a:solidFill>
                <a:latin typeface="微软雅黑" panose="020B0503020204020204" pitchFamily="34" charset="-122"/>
                <a:ea typeface="微软雅黑" panose="020B0503020204020204" pitchFamily="34" charset="-122"/>
              </a:rPr>
              <a:t>科学护肤其实是一个大众需求</a:t>
            </a:r>
            <a:endParaRPr lang="zh-CN" altLang="en-US" sz="1600" b="1">
              <a:solidFill>
                <a:srgbClr val="D5017F"/>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713355" y="4310380"/>
            <a:ext cx="8940800" cy="1814830"/>
          </a:xfrm>
          <a:prstGeom prst="rect">
            <a:avLst/>
          </a:prstGeom>
          <a:noFill/>
        </p:spPr>
        <p:txBody>
          <a:bodyPr wrap="square" rtlCol="0">
            <a:spAutoFit/>
          </a:bodyPr>
          <a:p>
            <a:pPr eaLnBrk="1" latinLnBrk="0" hangingPunct="1">
              <a:lnSpc>
                <a:spcPct val="200000"/>
              </a:lnSpc>
            </a:pPr>
            <a:r>
              <a:rPr lang="en-US" altLang="zh-CN" sz="1400">
                <a:latin typeface="微软雅黑" panose="020B0503020204020204" pitchFamily="34" charset="-122"/>
                <a:ea typeface="微软雅黑" panose="020B0503020204020204" pitchFamily="34" charset="-122"/>
              </a:rPr>
              <a:t>1.</a:t>
            </a:r>
            <a:r>
              <a:rPr lang="zh-CN" altLang="en-US" sz="1400" b="1">
                <a:latin typeface="微软雅黑" panose="020B0503020204020204" pitchFamily="34" charset="-122"/>
                <a:ea typeface="微软雅黑" panose="020B0503020204020204" pitchFamily="34" charset="-122"/>
              </a:rPr>
              <a:t>大众对护肤品的消费决策没有很好被满足</a:t>
            </a:r>
            <a:r>
              <a:rPr lang="zh-CN" altLang="en-US" sz="1400">
                <a:latin typeface="微软雅黑" panose="020B0503020204020204" pitchFamily="34" charset="-122"/>
                <a:ea typeface="微软雅黑" panose="020B0503020204020204" pitchFamily="34" charset="-122"/>
              </a:rPr>
              <a:t>，互联网让价格透明，但不能让成分和功效透明。消费者认识到大品牌的过多成本来自广告营销，希望找到性价比更高、成分更安全的小众品牌。</a:t>
            </a:r>
            <a:endParaRPr lang="zh-CN" altLang="en-US" sz="1400">
              <a:latin typeface="微软雅黑" panose="020B0503020204020204" pitchFamily="34" charset="-122"/>
              <a:ea typeface="微软雅黑" panose="020B0503020204020204" pitchFamily="34" charset="-122"/>
            </a:endParaRPr>
          </a:p>
          <a:p>
            <a:pPr eaLnBrk="1" latinLnBrk="0" hangingPunct="1">
              <a:lnSpc>
                <a:spcPct val="200000"/>
              </a:lnSpc>
            </a:pPr>
            <a:r>
              <a:rPr lang="en-US" altLang="zh-CN" sz="1400">
                <a:latin typeface="微软雅黑" panose="020B0503020204020204" pitchFamily="34" charset="-122"/>
                <a:ea typeface="微软雅黑" panose="020B0503020204020204" pitchFamily="34" charset="-122"/>
              </a:rPr>
              <a:t>2.</a:t>
            </a:r>
            <a:r>
              <a:rPr lang="zh-CN" altLang="en-US" sz="1400" b="1">
                <a:latin typeface="微软雅黑" panose="020B0503020204020204" pitchFamily="34" charset="-122"/>
                <a:ea typeface="微软雅黑" panose="020B0503020204020204" pitchFamily="34" charset="-122"/>
              </a:rPr>
              <a:t>饮食和环境变化导致过敏人群增多</a:t>
            </a:r>
            <a:r>
              <a:rPr lang="zh-CN" altLang="en-US" sz="1400">
                <a:latin typeface="微软雅黑" panose="020B0503020204020204" pitchFamily="34" charset="-122"/>
                <a:ea typeface="微软雅黑" panose="020B0503020204020204" pitchFamily="34" charset="-122"/>
              </a:rPr>
              <a:t>，大众开始关注自然、无添加的护肤产品，药妆的受欢迎程度在增加；</a:t>
            </a:r>
            <a:endParaRPr lang="zh-CN" altLang="en-US" sz="1400">
              <a:latin typeface="微软雅黑" panose="020B0503020204020204" pitchFamily="34" charset="-122"/>
              <a:ea typeface="微软雅黑" panose="020B0503020204020204" pitchFamily="34" charset="-122"/>
            </a:endParaRPr>
          </a:p>
          <a:p>
            <a:pPr eaLnBrk="1" latinLnBrk="0" hangingPunct="1">
              <a:lnSpc>
                <a:spcPct val="200000"/>
              </a:lnSpc>
            </a:pPr>
            <a:r>
              <a:rPr lang="en-US" altLang="zh-CN" sz="1400">
                <a:latin typeface="微软雅黑" panose="020B0503020204020204" pitchFamily="34" charset="-122"/>
                <a:ea typeface="微软雅黑" panose="020B0503020204020204" pitchFamily="34" charset="-122"/>
              </a:rPr>
              <a:t>3.</a:t>
            </a:r>
            <a:r>
              <a:rPr lang="zh-CN" altLang="en-US" sz="1400">
                <a:latin typeface="微软雅黑" panose="020B0503020204020204" pitchFamily="34" charset="-122"/>
                <a:ea typeface="微软雅黑" panose="020B0503020204020204" pitchFamily="34" charset="-122"/>
              </a:rPr>
              <a:t>女性</a:t>
            </a:r>
            <a:r>
              <a:rPr lang="zh-CN" altLang="en-US" sz="1400" b="1">
                <a:latin typeface="微软雅黑" panose="020B0503020204020204" pitchFamily="34" charset="-122"/>
                <a:ea typeface="微软雅黑" panose="020B0503020204020204" pitchFamily="34" charset="-122"/>
              </a:rPr>
              <a:t>接触化妆品的年龄越来越小</a:t>
            </a:r>
            <a:r>
              <a:rPr lang="zh-CN" altLang="en-US" sz="1400">
                <a:latin typeface="微软雅黑" panose="020B0503020204020204" pitchFamily="34" charset="-122"/>
                <a:ea typeface="微软雅黑" panose="020B0503020204020204" pitchFamily="34" charset="-122"/>
              </a:rPr>
              <a:t>，需要正确、科学地选择产品。</a:t>
            </a:r>
            <a:endParaRPr lang="zh-CN" altLang="en-US" sz="1400">
              <a:latin typeface="微软雅黑" panose="020B0503020204020204" pitchFamily="34" charset="-122"/>
              <a:ea typeface="微软雅黑" panose="020B0503020204020204" pitchFamily="34" charset="-122"/>
            </a:endParaRPr>
          </a:p>
        </p:txBody>
      </p:sp>
      <p:sp>
        <p:nvSpPr>
          <p:cNvPr id="7" name="文本框 6"/>
          <p:cNvSpPr txBox="1"/>
          <p:nvPr/>
        </p:nvSpPr>
        <p:spPr>
          <a:xfrm>
            <a:off x="2713355" y="1377950"/>
            <a:ext cx="7224395" cy="337185"/>
          </a:xfrm>
          <a:prstGeom prst="rect">
            <a:avLst/>
          </a:prstGeom>
          <a:noFill/>
        </p:spPr>
        <p:txBody>
          <a:bodyPr wrap="square" rtlCol="0">
            <a:spAutoFit/>
          </a:bodyPr>
          <a:p>
            <a:pPr marL="285750" indent="-285750">
              <a:buFont typeface="Wingdings" panose="05000000000000000000" charset="0"/>
              <a:buChar char="l"/>
            </a:pPr>
            <a:r>
              <a:rPr lang="zh-CN" altLang="en-US" sz="1600" b="1">
                <a:solidFill>
                  <a:srgbClr val="D5017F"/>
                </a:solidFill>
                <a:latin typeface="微软雅黑" panose="020B0503020204020204" pitchFamily="34" charset="-122"/>
                <a:ea typeface="微软雅黑" panose="020B0503020204020204" pitchFamily="34" charset="-122"/>
              </a:rPr>
              <a:t>买不到适宜护肤产品，对产品不放心</a:t>
            </a:r>
            <a:endParaRPr lang="zh-CN" altLang="en-US" sz="1600" b="1">
              <a:solidFill>
                <a:srgbClr val="D5017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14:gallery dir="l"/>
      </p:transition>
    </mc:Choice>
    <mc:Fallback>
      <p:transition spd="slow" advTm="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624"/>
          <p:cNvSpPr/>
          <p:nvPr/>
        </p:nvSpPr>
        <p:spPr>
          <a:xfrm>
            <a:off x="3293220" y="3433141"/>
            <a:ext cx="6344304" cy="355282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730" y="16970"/>
                  <a:pt x="4055" y="13284"/>
                  <a:pt x="7055" y="10308"/>
                </a:cubicBezTo>
                <a:cubicBezTo>
                  <a:pt x="10098" y="7290"/>
                  <a:pt x="13901" y="4973"/>
                  <a:pt x="18380" y="2877"/>
                </a:cubicBezTo>
                <a:lnTo>
                  <a:pt x="18198" y="0"/>
                </a:lnTo>
                <a:lnTo>
                  <a:pt x="21600" y="4603"/>
                </a:lnTo>
                <a:lnTo>
                  <a:pt x="18924" y="11507"/>
                </a:lnTo>
                <a:lnTo>
                  <a:pt x="18743" y="8630"/>
                </a:lnTo>
                <a:cubicBezTo>
                  <a:pt x="14655" y="9764"/>
                  <a:pt x="11069" y="11155"/>
                  <a:pt x="8004" y="13185"/>
                </a:cubicBezTo>
                <a:cubicBezTo>
                  <a:pt x="4885" y="15251"/>
                  <a:pt x="2242" y="17999"/>
                  <a:pt x="0" y="21600"/>
                </a:cubicBezTo>
                <a:close/>
              </a:path>
            </a:pathLst>
          </a:custGeom>
          <a:solidFill>
            <a:schemeClr val="accent4"/>
          </a:solidFill>
          <a:ln w="12700">
            <a:miter lim="400000"/>
          </a:ln>
        </p:spPr>
        <p:txBody>
          <a:bodyPr lIns="0" tIns="0" rIns="0" bIns="0"/>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 name="Text Placeholder 3"/>
          <p:cNvSpPr txBox="1"/>
          <p:nvPr/>
        </p:nvSpPr>
        <p:spPr>
          <a:xfrm>
            <a:off x="1520825" y="4887278"/>
            <a:ext cx="1767840" cy="1033145"/>
          </a:xfrm>
          <a:prstGeom prst="rect">
            <a:avLst/>
          </a:prstGeom>
        </p:spPr>
        <p:txBody>
          <a:bodyPr wrap="square" lIns="0" tIns="0" rIns="0" bIns="0" anchor="ctr">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lnSpc>
                <a:spcPct val="120000"/>
              </a:lnSpc>
              <a:buNone/>
            </a:pPr>
            <a:r>
              <a:rPr lang="zh-CN" altLang="en-US" sz="14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2015年3月，易鸥成立了公司，开始做“美丽修行”。注册资本</a:t>
            </a:r>
            <a:r>
              <a:rPr lang="zh-CN" altLang="en-US" sz="1400" b="1"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100万</a:t>
            </a:r>
            <a:r>
              <a:rPr lang="zh-CN" altLang="en-US" sz="14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人民币元。</a:t>
            </a:r>
            <a:endParaRPr lang="zh-CN" altLang="en-US" sz="14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Shape 1626"/>
          <p:cNvSpPr/>
          <p:nvPr/>
        </p:nvSpPr>
        <p:spPr>
          <a:xfrm flipV="1">
            <a:off x="3761331" y="5208660"/>
            <a:ext cx="1" cy="1270050"/>
          </a:xfrm>
          <a:prstGeom prst="line">
            <a:avLst/>
          </a:prstGeom>
          <a:ln w="12700">
            <a:solidFill>
              <a:srgbClr val="A6AAA9"/>
            </a:solidFill>
            <a:miter lim="400000"/>
          </a:ln>
        </p:spPr>
        <p:txBody>
          <a:bodyPr lIns="23259" tIns="23259" rIns="23259" bIns="23259" anchor="ctr"/>
          <a:lstStyle/>
          <a:p>
            <a:pPr lvl="0"/>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Shape 1627"/>
          <p:cNvSpPr/>
          <p:nvPr/>
        </p:nvSpPr>
        <p:spPr>
          <a:xfrm flipV="1">
            <a:off x="4977631" y="3821680"/>
            <a:ext cx="1" cy="1803677"/>
          </a:xfrm>
          <a:prstGeom prst="line">
            <a:avLst/>
          </a:prstGeom>
          <a:ln w="12700">
            <a:solidFill>
              <a:srgbClr val="A6AAA9"/>
            </a:solidFill>
            <a:miter lim="400000"/>
          </a:ln>
        </p:spPr>
        <p:txBody>
          <a:bodyPr lIns="23259" tIns="23259" rIns="23259" bIns="23259" anchor="ctr"/>
          <a:lstStyle/>
          <a:p>
            <a:pPr lvl="0"/>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Shape 1628"/>
          <p:cNvSpPr/>
          <p:nvPr/>
        </p:nvSpPr>
        <p:spPr>
          <a:xfrm flipV="1">
            <a:off x="6149975" y="3300730"/>
            <a:ext cx="635" cy="1783080"/>
          </a:xfrm>
          <a:prstGeom prst="line">
            <a:avLst/>
          </a:prstGeom>
          <a:ln w="12700">
            <a:solidFill>
              <a:srgbClr val="A6AAA9"/>
            </a:solidFill>
            <a:miter lim="400000"/>
          </a:ln>
        </p:spPr>
        <p:txBody>
          <a:bodyPr lIns="23259" tIns="23259" rIns="23259" bIns="23259" anchor="ctr"/>
          <a:lstStyle/>
          <a:p>
            <a:pPr lvl="0"/>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Shape 1629"/>
          <p:cNvSpPr/>
          <p:nvPr/>
        </p:nvSpPr>
        <p:spPr>
          <a:xfrm flipV="1">
            <a:off x="7793314" y="4574370"/>
            <a:ext cx="1" cy="1246239"/>
          </a:xfrm>
          <a:prstGeom prst="line">
            <a:avLst/>
          </a:prstGeom>
          <a:ln w="12700">
            <a:solidFill>
              <a:srgbClr val="A6AAA9"/>
            </a:solidFill>
            <a:miter lim="400000"/>
          </a:ln>
        </p:spPr>
        <p:txBody>
          <a:bodyPr lIns="23259" tIns="23259" rIns="23259" bIns="23259" anchor="ctr"/>
          <a:lstStyle/>
          <a:p>
            <a:pPr lvl="0"/>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Shape 1630"/>
          <p:cNvSpPr/>
          <p:nvPr/>
        </p:nvSpPr>
        <p:spPr>
          <a:xfrm>
            <a:off x="3567775" y="5016720"/>
            <a:ext cx="387111" cy="38711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7445" tIns="17445" rIns="17445" bIns="17445" numCol="1" anchor="ctr">
            <a:noAutofit/>
          </a:bodyPr>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Shape 1636"/>
          <p:cNvSpPr/>
          <p:nvPr/>
        </p:nvSpPr>
        <p:spPr>
          <a:xfrm>
            <a:off x="4781011" y="3610339"/>
            <a:ext cx="387111" cy="38711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wrap="square" lIns="17445" tIns="17445" rIns="17445" bIns="17445" numCol="1" anchor="ctr">
            <a:noAutofit/>
          </a:bodyPr>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Shape 1642"/>
          <p:cNvSpPr/>
          <p:nvPr/>
        </p:nvSpPr>
        <p:spPr>
          <a:xfrm>
            <a:off x="5959323" y="2843259"/>
            <a:ext cx="387111" cy="38711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cap="flat">
            <a:noFill/>
            <a:miter lim="400000"/>
          </a:ln>
          <a:effectLst/>
        </p:spPr>
        <p:txBody>
          <a:bodyPr wrap="square" lIns="17445" tIns="17445" rIns="17445" bIns="17445" numCol="1" anchor="ctr">
            <a:noAutofit/>
          </a:bodyPr>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Shape 1648"/>
          <p:cNvSpPr/>
          <p:nvPr/>
        </p:nvSpPr>
        <p:spPr>
          <a:xfrm>
            <a:off x="7598129" y="5663986"/>
            <a:ext cx="387111" cy="38711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cap="flat">
            <a:noFill/>
            <a:miter lim="400000"/>
          </a:ln>
          <a:effectLst/>
        </p:spPr>
        <p:txBody>
          <a:bodyPr wrap="square" lIns="17445" tIns="17445" rIns="17445" bIns="17445" numCol="1" anchor="ctr">
            <a:noAutofit/>
          </a:bodyPr>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Shape 1653"/>
          <p:cNvSpPr/>
          <p:nvPr/>
        </p:nvSpPr>
        <p:spPr>
          <a:xfrm>
            <a:off x="3708424" y="6433335"/>
            <a:ext cx="105807" cy="10580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Shape 1654"/>
          <p:cNvSpPr/>
          <p:nvPr/>
        </p:nvSpPr>
        <p:spPr>
          <a:xfrm>
            <a:off x="4895320" y="5545298"/>
            <a:ext cx="164612" cy="1646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Shape 1655"/>
          <p:cNvSpPr/>
          <p:nvPr/>
        </p:nvSpPr>
        <p:spPr>
          <a:xfrm>
            <a:off x="6044493" y="4981423"/>
            <a:ext cx="211597" cy="21159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Shape 1656"/>
          <p:cNvSpPr/>
          <p:nvPr/>
        </p:nvSpPr>
        <p:spPr>
          <a:xfrm>
            <a:off x="7659626" y="4446130"/>
            <a:ext cx="261666" cy="26166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Text Placeholder 3"/>
          <p:cNvSpPr txBox="1"/>
          <p:nvPr/>
        </p:nvSpPr>
        <p:spPr>
          <a:xfrm>
            <a:off x="6537325" y="2522538"/>
            <a:ext cx="1991995" cy="1419860"/>
          </a:xfrm>
          <a:prstGeom prst="rect">
            <a:avLst/>
          </a:prstGeom>
        </p:spPr>
        <p:txBody>
          <a:bodyPr vert="horz" wrap="square" lIns="0" tIns="0" rIns="0" bIns="0" rtlCol="0" anchor="ctr">
            <a:sp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1400">
                <a:latin typeface="Arial" panose="020B0604020202020204" pitchFamily="34" charset="0"/>
                <a:ea typeface="微软雅黑" panose="020B0503020204020204" pitchFamily="34" charset="-122"/>
                <a:cs typeface="+mn-ea"/>
                <a:sym typeface="Arial" panose="020B0604020202020204" pitchFamily="34" charset="0"/>
              </a:rPr>
              <a:t>2016-06-22，美丽修行完成</a:t>
            </a:r>
            <a:r>
              <a:rPr lang="zh-CN" altLang="en-US" sz="1400" b="1">
                <a:latin typeface="Arial" panose="020B0604020202020204" pitchFamily="34" charset="0"/>
                <a:ea typeface="微软雅黑" panose="020B0503020204020204" pitchFamily="34" charset="-122"/>
                <a:cs typeface="+mn-ea"/>
                <a:sym typeface="Arial" panose="020B0604020202020204" pitchFamily="34" charset="0"/>
              </a:rPr>
              <a:t>天使轮融资</a:t>
            </a:r>
            <a:r>
              <a:rPr lang="zh-CN" altLang="en-US" sz="1400">
                <a:latin typeface="Arial" panose="020B0604020202020204" pitchFamily="34" charset="0"/>
                <a:ea typeface="微软雅黑" panose="020B0503020204020204" pitchFamily="34" charset="-122"/>
                <a:cs typeface="+mn-ea"/>
                <a:sym typeface="Arial" panose="020B0604020202020204" pitchFamily="34" charset="0"/>
              </a:rPr>
              <a:t>，金额数百万人民币，投资方华诺创投。</a:t>
            </a:r>
            <a:endParaRPr lang="zh-CN" altLang="en-US" sz="1400">
              <a:latin typeface="Arial" panose="020B0604020202020204" pitchFamily="34" charset="0"/>
              <a:ea typeface="微软雅黑" panose="020B0503020204020204" pitchFamily="34" charset="-122"/>
              <a:cs typeface="+mn-ea"/>
              <a:sym typeface="Arial" panose="020B0604020202020204" pitchFamily="34" charset="0"/>
            </a:endParaRPr>
          </a:p>
          <a:p>
            <a:pPr>
              <a:lnSpc>
                <a:spcPct val="120000"/>
              </a:lnSpc>
            </a:pPr>
            <a:endParaRPr lang="en-US" altLang="zh-CN" sz="140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Text Placeholder 3"/>
          <p:cNvSpPr txBox="1"/>
          <p:nvPr/>
        </p:nvSpPr>
        <p:spPr>
          <a:xfrm>
            <a:off x="8178165" y="5703888"/>
            <a:ext cx="1807210" cy="516255"/>
          </a:xfrm>
          <a:prstGeom prst="rect">
            <a:avLst/>
          </a:prstGeom>
        </p:spPr>
        <p:txBody>
          <a:bodyPr vert="horz" wrap="square" lIns="0" tIns="0" rIns="0" bIns="0" rtlCol="0" anchor="ctr">
            <a:sp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zh-CN" sz="1400">
                <a:latin typeface="Arial" panose="020B0604020202020204" pitchFamily="34" charset="0"/>
                <a:ea typeface="微软雅黑" panose="020B0503020204020204" pitchFamily="34" charset="-122"/>
                <a:cs typeface="+mn-ea"/>
                <a:sym typeface="Arial" panose="020B0604020202020204" pitchFamily="34" charset="0"/>
              </a:rPr>
              <a:t>至今，60万名粉丝关注使用，月活量高达70万。</a:t>
            </a:r>
            <a:endParaRPr lang="zh-CN" altLang="zh-CN"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Text Placeholder 4"/>
          <p:cNvSpPr txBox="1"/>
          <p:nvPr/>
        </p:nvSpPr>
        <p:spPr>
          <a:xfrm>
            <a:off x="3643595" y="5081663"/>
            <a:ext cx="235465" cy="283002"/>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id-ID" sz="1400" dirty="0">
                <a:solidFill>
                  <a:srgbClr val="FCFCFC"/>
                </a:solidFill>
                <a:latin typeface="Arial" panose="020B0604020202020204" pitchFamily="34" charset="0"/>
                <a:ea typeface="微软雅黑" panose="020B0503020204020204" pitchFamily="34" charset="-122"/>
                <a:cs typeface="+mn-ea"/>
                <a:sym typeface="Arial" panose="020B0604020202020204" pitchFamily="34" charset="0"/>
              </a:rPr>
              <a:t>01</a:t>
            </a:r>
            <a:endParaRPr lang="id-ID" sz="1400" dirty="0">
              <a:solidFill>
                <a:srgbClr val="FCFCFC"/>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Text Placeholder 4"/>
          <p:cNvSpPr txBox="1"/>
          <p:nvPr/>
        </p:nvSpPr>
        <p:spPr>
          <a:xfrm>
            <a:off x="4856837" y="3662390"/>
            <a:ext cx="235465" cy="283002"/>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id-ID" sz="1400" dirty="0">
                <a:solidFill>
                  <a:srgbClr val="FCFCFC"/>
                </a:solidFill>
                <a:latin typeface="Arial" panose="020B0604020202020204" pitchFamily="34" charset="0"/>
                <a:ea typeface="微软雅黑" panose="020B0503020204020204" pitchFamily="34" charset="-122"/>
                <a:cs typeface="+mn-ea"/>
                <a:sym typeface="Arial" panose="020B0604020202020204" pitchFamily="34" charset="0"/>
              </a:rPr>
              <a:t>02</a:t>
            </a:r>
            <a:endParaRPr lang="id-ID" sz="1400" dirty="0">
              <a:solidFill>
                <a:srgbClr val="FCFCFC"/>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Text Placeholder 4"/>
          <p:cNvSpPr txBox="1"/>
          <p:nvPr/>
        </p:nvSpPr>
        <p:spPr>
          <a:xfrm>
            <a:off x="6038611" y="2895315"/>
            <a:ext cx="235465" cy="283002"/>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id-ID" sz="1400" dirty="0">
                <a:solidFill>
                  <a:srgbClr val="FCFCFC"/>
                </a:solidFill>
                <a:latin typeface="Arial" panose="020B0604020202020204" pitchFamily="34" charset="0"/>
                <a:ea typeface="微软雅黑" panose="020B0503020204020204" pitchFamily="34" charset="-122"/>
                <a:cs typeface="+mn-ea"/>
                <a:sym typeface="Arial" panose="020B0604020202020204" pitchFamily="34" charset="0"/>
              </a:rPr>
              <a:t>03</a:t>
            </a:r>
            <a:endParaRPr lang="id-ID" sz="1400" dirty="0">
              <a:solidFill>
                <a:srgbClr val="FCFCFC"/>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Text Placeholder 4"/>
          <p:cNvSpPr txBox="1"/>
          <p:nvPr/>
        </p:nvSpPr>
        <p:spPr>
          <a:xfrm>
            <a:off x="7673952" y="5734941"/>
            <a:ext cx="235465" cy="283002"/>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id-ID" sz="1400" dirty="0">
                <a:solidFill>
                  <a:srgbClr val="FCFCFC"/>
                </a:solidFill>
                <a:latin typeface="Arial" panose="020B0604020202020204" pitchFamily="34" charset="0"/>
                <a:ea typeface="微软雅黑" panose="020B0503020204020204" pitchFamily="34" charset="-122"/>
                <a:cs typeface="+mn-ea"/>
                <a:sym typeface="Arial" panose="020B0604020202020204" pitchFamily="34" charset="0"/>
              </a:rPr>
              <a:t>04</a:t>
            </a:r>
            <a:endParaRPr lang="id-ID" sz="1400" dirty="0">
              <a:solidFill>
                <a:srgbClr val="FCFCFC"/>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Shape 1625"/>
          <p:cNvSpPr/>
          <p:nvPr/>
        </p:nvSpPr>
        <p:spPr>
          <a:xfrm>
            <a:off x="9731068" y="3367009"/>
            <a:ext cx="1270050" cy="127005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6"/>
          </a:solidFill>
          <a:ln w="12700">
            <a:miter lim="400000"/>
          </a:ln>
        </p:spPr>
        <p:txBody>
          <a:bodyPr lIns="0" tIns="0" rIns="0" bIns="0"/>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Shape 1657"/>
          <p:cNvSpPr/>
          <p:nvPr/>
        </p:nvSpPr>
        <p:spPr>
          <a:xfrm>
            <a:off x="10176870" y="3537972"/>
            <a:ext cx="378675" cy="387111"/>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a:miter lim="400000"/>
          </a:ln>
        </p:spPr>
        <p:txBody>
          <a:bodyPr lIns="0" tIns="0" rIns="0" bIns="0" anchor="ctr"/>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Text Placeholder 3"/>
          <p:cNvSpPr txBox="1"/>
          <p:nvPr/>
        </p:nvSpPr>
        <p:spPr>
          <a:xfrm>
            <a:off x="9891241" y="3977564"/>
            <a:ext cx="934041" cy="374293"/>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30000"/>
              </a:lnSpc>
            </a:pPr>
            <a:r>
              <a:rPr lang="zh-CN" altLang="id-ID" sz="18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美丽修行</a:t>
            </a:r>
            <a:endParaRPr lang="zh-CN" altLang="id-ID" sz="18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矩形 259"/>
          <p:cNvSpPr>
            <a:spLocks noChangeArrowheads="1"/>
          </p:cNvSpPr>
          <p:nvPr/>
        </p:nvSpPr>
        <p:spPr bwMode="auto">
          <a:xfrm>
            <a:off x="871613" y="462355"/>
            <a:ext cx="339752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63930" fontAlgn="auto">
              <a:spcBef>
                <a:spcPts val="0"/>
              </a:spcBef>
              <a:spcAft>
                <a:spcPts val="0"/>
              </a:spcAft>
              <a:buNone/>
              <a:defRPr/>
            </a:pPr>
            <a:r>
              <a:rPr lang="en-US" altLang="zh-CN" sz="1600" dirty="0" smtClean="0">
                <a:solidFill>
                  <a:schemeClr val="bg1"/>
                </a:solidFill>
                <a:latin typeface="Arial" panose="020B0604020202020204" pitchFamily="34" charset="0"/>
                <a:sym typeface="Arial" panose="020B0604020202020204" pitchFamily="34" charset="0"/>
              </a:rPr>
              <a:t>Click On Add Related Title Words</a:t>
            </a:r>
            <a:endParaRPr lang="en-US" altLang="zh-CN" sz="1600" dirty="0" smtClean="0">
              <a:solidFill>
                <a:schemeClr val="bg1"/>
              </a:solidFill>
              <a:latin typeface="Arial" panose="020B0604020202020204" pitchFamily="34" charset="0"/>
              <a:sym typeface="Arial" panose="020B0604020202020204" pitchFamily="34" charset="0"/>
            </a:endParaRPr>
          </a:p>
          <a:p>
            <a:pPr defTabSz="963930" fontAlgn="auto">
              <a:spcBef>
                <a:spcPts val="0"/>
              </a:spcBef>
              <a:spcAft>
                <a:spcPts val="0"/>
              </a:spcAft>
              <a:buNone/>
              <a:defRPr/>
            </a:pPr>
            <a:r>
              <a:rPr lang="zh-CN" altLang="en-US" sz="2400" dirty="0" smtClean="0">
                <a:solidFill>
                  <a:schemeClr val="bg1"/>
                </a:solidFill>
                <a:latin typeface="Arial" panose="020B0604020202020204" pitchFamily="34" charset="0"/>
                <a:sym typeface="Arial" panose="020B0604020202020204" pitchFamily="34" charset="0"/>
              </a:rPr>
              <a:t>点击添加相关标题文字</a:t>
            </a:r>
            <a:endParaRPr lang="en-GB" altLang="zh-CN" sz="2400" dirty="0">
              <a:solidFill>
                <a:schemeClr val="bg1"/>
              </a:solidFill>
              <a:latin typeface="Arial" panose="020B0604020202020204" pitchFamily="34" charset="0"/>
              <a:sym typeface="Arial" panose="020B0604020202020204" pitchFamily="34" charset="0"/>
            </a:endParaRPr>
          </a:p>
        </p:txBody>
      </p:sp>
      <p:sp>
        <p:nvSpPr>
          <p:cNvPr id="32" name="TextBox 23"/>
          <p:cNvSpPr txBox="1"/>
          <p:nvPr/>
        </p:nvSpPr>
        <p:spPr>
          <a:xfrm>
            <a:off x="309489" y="43967"/>
            <a:ext cx="3240360" cy="645160"/>
          </a:xfrm>
          <a:prstGeom prst="rect">
            <a:avLst/>
          </a:prstGeom>
          <a:noFill/>
        </p:spPr>
        <p:txBody>
          <a:bodyPr wrap="square" rtlCol="0">
            <a:spAutoFit/>
          </a:bodyPr>
          <a:lstStyle/>
          <a:p>
            <a:pPr>
              <a:lnSpc>
                <a:spcPct val="150000"/>
              </a:lnSpc>
            </a:pPr>
            <a:r>
              <a:rPr lang="zh-CN" altLang="en-GB" sz="2400" dirty="0">
                <a:solidFill>
                  <a:schemeClr val="accent3"/>
                </a:solidFill>
                <a:latin typeface="Impact" panose="020B0806030902050204" pitchFamily="34" charset="0"/>
                <a:ea typeface="微软雅黑" panose="020B0503020204020204" pitchFamily="34" charset="-122"/>
                <a:cs typeface="+mn-ea"/>
                <a:sym typeface="+mn-lt"/>
              </a:rPr>
              <a:t>发展历程</a:t>
            </a:r>
            <a:endParaRPr lang="zh-CN" altLang="en-GB" sz="2400" dirty="0">
              <a:solidFill>
                <a:schemeClr val="accent3"/>
              </a:solidFill>
              <a:latin typeface="Impact" panose="020B0806030902050204" pitchFamily="34" charset="0"/>
              <a:ea typeface="微软雅黑" panose="020B0503020204020204" pitchFamily="34" charset="-122"/>
              <a:cs typeface="+mn-ea"/>
              <a:sym typeface="+mn-lt"/>
            </a:endParaRPr>
          </a:p>
        </p:txBody>
      </p:sp>
      <p:sp>
        <p:nvSpPr>
          <p:cNvPr id="17" name="Text Placeholder 3"/>
          <p:cNvSpPr txBox="1"/>
          <p:nvPr/>
        </p:nvSpPr>
        <p:spPr>
          <a:xfrm>
            <a:off x="2675890" y="3223578"/>
            <a:ext cx="1813560" cy="1033145"/>
          </a:xfrm>
          <a:prstGeom prst="rect">
            <a:avLst/>
          </a:prstGeom>
        </p:spPr>
        <p:txBody>
          <a:bodyPr wrap="square" lIns="0" tIns="0" rIns="0" bIns="0" anchor="ctr">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lnSpc>
                <a:spcPct val="120000"/>
              </a:lnSpc>
              <a:buNone/>
            </a:pPr>
            <a:r>
              <a:rPr lang="zh-CN" altLang="en-US" sz="14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2015年10月，公众号上线。</a:t>
            </a:r>
            <a:r>
              <a:rPr lang="zh-CN" altLang="en-US" sz="1400">
                <a:latin typeface="Arial" panose="020B0604020202020204" pitchFamily="34" charset="0"/>
                <a:ea typeface="微软雅黑" panose="020B0503020204020204" pitchFamily="34" charset="-122"/>
                <a:cs typeface="+mn-ea"/>
                <a:sym typeface="Arial" panose="020B0604020202020204" pitchFamily="34" charset="0"/>
              </a:rPr>
              <a:t>11月，PC端开始运行。16年3月，美丽修行APP上线。</a:t>
            </a:r>
            <a:endPar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文本框 33"/>
          <p:cNvSpPr txBox="1"/>
          <p:nvPr/>
        </p:nvSpPr>
        <p:spPr>
          <a:xfrm>
            <a:off x="796925" y="739775"/>
            <a:ext cx="11120755" cy="1814830"/>
          </a:xfrm>
          <a:prstGeom prst="rect">
            <a:avLst/>
          </a:prstGeom>
          <a:noFill/>
        </p:spPr>
        <p:txBody>
          <a:bodyPr wrap="square" rtlCol="0">
            <a:spAutoFit/>
          </a:bodyPr>
          <a:p>
            <a:pPr eaLnBrk="1" latinLnBrk="0" hangingPunct="1">
              <a:lnSpc>
                <a:spcPct val="200000"/>
              </a:lnSpc>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“美丽修行”起源于易鸥本人的一场美丽修行。大学毕业后，在半导体行业工作，开始特别关注原料的</a:t>
            </a:r>
            <a:r>
              <a:rPr lang="zh-CN" altLang="en-US" sz="1400" b="1">
                <a:latin typeface="微软雅黑" panose="020B0503020204020204" pitchFamily="34" charset="-122"/>
                <a:ea typeface="微软雅黑" panose="020B0503020204020204" pitchFamily="34" charset="-122"/>
                <a:cs typeface="微软雅黑" panose="020B0503020204020204" pitchFamily="34" charset="-122"/>
              </a:rPr>
              <a:t>毒理</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和对</a:t>
            </a:r>
            <a:r>
              <a:rPr lang="zh-CN" altLang="en-US" sz="1400" b="1">
                <a:latin typeface="微软雅黑" panose="020B0503020204020204" pitchFamily="34" charset="-122"/>
                <a:ea typeface="微软雅黑" panose="020B0503020204020204" pitchFamily="34" charset="-122"/>
                <a:cs typeface="微软雅黑" panose="020B0503020204020204" pitchFamily="34" charset="-122"/>
              </a:rPr>
              <a:t>环境</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的影响。因为</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是敏感体质</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用一些大品牌护肤品也经常过敏，基于此，她开始通过国外网站调查了解化妆品中的各种原料对皮肤潜在的刺激性。后来易鸥在豆瓣等论坛分享自己的护肤心得，帖子热度越窜越高，请她帮忙推荐化妆品的呼声也越来越高。授人以鱼不如授人以渔，她决定做一款</a:t>
            </a:r>
            <a:r>
              <a:rPr lang="zh-CN" altLang="en-US" sz="1400" b="1">
                <a:latin typeface="微软雅黑" panose="020B0503020204020204" pitchFamily="34" charset="-122"/>
                <a:ea typeface="微软雅黑" panose="020B0503020204020204" pitchFamily="34" charset="-122"/>
                <a:cs typeface="微软雅黑" panose="020B0503020204020204" pitchFamily="34" charset="-122"/>
              </a:rPr>
              <a:t>能测肤质并根据肤质匹配合适化妆品</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的工具。</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14:gallery dir="l"/>
      </p:transition>
    </mc:Choice>
    <mc:Fallback>
      <p:transition spd="slow" advTm="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181957" y="1587112"/>
            <a:ext cx="10601085" cy="4639360"/>
            <a:chOff x="1100786" y="1551735"/>
            <a:chExt cx="10052640" cy="4399344"/>
          </a:xfrm>
        </p:grpSpPr>
        <p:sp>
          <p:nvSpPr>
            <p:cNvPr id="22" name="Freeform 21"/>
            <p:cNvSpPr/>
            <p:nvPr/>
          </p:nvSpPr>
          <p:spPr>
            <a:xfrm rot="19805282">
              <a:off x="1456384" y="1551735"/>
              <a:ext cx="9350488" cy="4399344"/>
            </a:xfrm>
            <a:custGeom>
              <a:avLst/>
              <a:gdLst>
                <a:gd name="connsiteX0" fmla="*/ 9210674 w 9350488"/>
                <a:gd name="connsiteY0" fmla="*/ 3819266 h 4399344"/>
                <a:gd name="connsiteX1" fmla="*/ 9350488 w 9350488"/>
                <a:gd name="connsiteY1" fmla="*/ 4082226 h 4399344"/>
                <a:gd name="connsiteX2" fmla="*/ 9033370 w 9350488"/>
                <a:gd name="connsiteY2" fmla="*/ 4399344 h 4399344"/>
                <a:gd name="connsiteX3" fmla="*/ 6852320 w 9350488"/>
                <a:gd name="connsiteY3" fmla="*/ 4399344 h 4399344"/>
                <a:gd name="connsiteX4" fmla="*/ 6844759 w 9350488"/>
                <a:gd name="connsiteY4" fmla="*/ 4398581 h 4399344"/>
                <a:gd name="connsiteX5" fmla="*/ 6831730 w 9350488"/>
                <a:gd name="connsiteY5" fmla="*/ 4398964 h 4399344"/>
                <a:gd name="connsiteX6" fmla="*/ 6805150 w 9350488"/>
                <a:gd name="connsiteY6" fmla="*/ 4394589 h 4399344"/>
                <a:gd name="connsiteX7" fmla="*/ 6788410 w 9350488"/>
                <a:gd name="connsiteY7" fmla="*/ 4392901 h 4399344"/>
                <a:gd name="connsiteX8" fmla="*/ 6781081 w 9350488"/>
                <a:gd name="connsiteY8" fmla="*/ 4390626 h 4399344"/>
                <a:gd name="connsiteX9" fmla="*/ 6771692 w 9350488"/>
                <a:gd name="connsiteY9" fmla="*/ 4389080 h 4399344"/>
                <a:gd name="connsiteX10" fmla="*/ 6748678 w 9350488"/>
                <a:gd name="connsiteY10" fmla="*/ 4380567 h 4399344"/>
                <a:gd name="connsiteX11" fmla="*/ 6728884 w 9350488"/>
                <a:gd name="connsiteY11" fmla="*/ 4374423 h 4399344"/>
                <a:gd name="connsiteX12" fmla="*/ 6722076 w 9350488"/>
                <a:gd name="connsiteY12" fmla="*/ 4370728 h 4399344"/>
                <a:gd name="connsiteX13" fmla="*/ 6714626 w 9350488"/>
                <a:gd name="connsiteY13" fmla="*/ 4367972 h 4399344"/>
                <a:gd name="connsiteX14" fmla="*/ 6695104 w 9350488"/>
                <a:gd name="connsiteY14" fmla="*/ 4356088 h 4399344"/>
                <a:gd name="connsiteX15" fmla="*/ 6675017 w 9350488"/>
                <a:gd name="connsiteY15" fmla="*/ 4345185 h 4399344"/>
                <a:gd name="connsiteX16" fmla="*/ 6668890 w 9350488"/>
                <a:gd name="connsiteY16" fmla="*/ 4340130 h 4399344"/>
                <a:gd name="connsiteX17" fmla="*/ 6662274 w 9350488"/>
                <a:gd name="connsiteY17" fmla="*/ 4336102 h 4399344"/>
                <a:gd name="connsiteX18" fmla="*/ 6647012 w 9350488"/>
                <a:gd name="connsiteY18" fmla="*/ 4322079 h 4399344"/>
                <a:gd name="connsiteX19" fmla="*/ 6628085 w 9350488"/>
                <a:gd name="connsiteY19" fmla="*/ 4306462 h 4399344"/>
                <a:gd name="connsiteX20" fmla="*/ 6622029 w 9350488"/>
                <a:gd name="connsiteY20" fmla="*/ 4299122 h 4399344"/>
                <a:gd name="connsiteX21" fmla="*/ 6616378 w 9350488"/>
                <a:gd name="connsiteY21" fmla="*/ 4293931 h 4399344"/>
                <a:gd name="connsiteX22" fmla="*/ 6606505 w 9350488"/>
                <a:gd name="connsiteY22" fmla="*/ 4280307 h 4399344"/>
                <a:gd name="connsiteX23" fmla="*/ 6589361 w 9350488"/>
                <a:gd name="connsiteY23" fmla="*/ 4259529 h 4399344"/>
                <a:gd name="connsiteX24" fmla="*/ 6583143 w 9350488"/>
                <a:gd name="connsiteY24" fmla="*/ 4248073 h 4399344"/>
                <a:gd name="connsiteX25" fmla="*/ 6578683 w 9350488"/>
                <a:gd name="connsiteY25" fmla="*/ 4241920 h 4399344"/>
                <a:gd name="connsiteX26" fmla="*/ 5577164 w 9350488"/>
                <a:gd name="connsiteY26" fmla="*/ 2519482 h 4399344"/>
                <a:gd name="connsiteX27" fmla="*/ 3584720 w 9350488"/>
                <a:gd name="connsiteY27" fmla="*/ 2519482 h 4399344"/>
                <a:gd name="connsiteX28" fmla="*/ 3577151 w 9350488"/>
                <a:gd name="connsiteY28" fmla="*/ 2518719 h 4399344"/>
                <a:gd name="connsiteX29" fmla="*/ 3564128 w 9350488"/>
                <a:gd name="connsiteY29" fmla="*/ 2519102 h 4399344"/>
                <a:gd name="connsiteX30" fmla="*/ 3537559 w 9350488"/>
                <a:gd name="connsiteY30" fmla="*/ 2514728 h 4399344"/>
                <a:gd name="connsiteX31" fmla="*/ 3520810 w 9350488"/>
                <a:gd name="connsiteY31" fmla="*/ 2513039 h 4399344"/>
                <a:gd name="connsiteX32" fmla="*/ 3513476 w 9350488"/>
                <a:gd name="connsiteY32" fmla="*/ 2510763 h 4399344"/>
                <a:gd name="connsiteX33" fmla="*/ 3504091 w 9350488"/>
                <a:gd name="connsiteY33" fmla="*/ 2509217 h 4399344"/>
                <a:gd name="connsiteX34" fmla="*/ 3481082 w 9350488"/>
                <a:gd name="connsiteY34" fmla="*/ 2500707 h 4399344"/>
                <a:gd name="connsiteX35" fmla="*/ 3461284 w 9350488"/>
                <a:gd name="connsiteY35" fmla="*/ 2494561 h 4399344"/>
                <a:gd name="connsiteX36" fmla="*/ 3454474 w 9350488"/>
                <a:gd name="connsiteY36" fmla="*/ 2490865 h 4399344"/>
                <a:gd name="connsiteX37" fmla="*/ 3447024 w 9350488"/>
                <a:gd name="connsiteY37" fmla="*/ 2488109 h 4399344"/>
                <a:gd name="connsiteX38" fmla="*/ 3427503 w 9350488"/>
                <a:gd name="connsiteY38" fmla="*/ 2476226 h 4399344"/>
                <a:gd name="connsiteX39" fmla="*/ 3407416 w 9350488"/>
                <a:gd name="connsiteY39" fmla="*/ 2465323 h 4399344"/>
                <a:gd name="connsiteX40" fmla="*/ 3401290 w 9350488"/>
                <a:gd name="connsiteY40" fmla="*/ 2460268 h 4399344"/>
                <a:gd name="connsiteX41" fmla="*/ 3394672 w 9350488"/>
                <a:gd name="connsiteY41" fmla="*/ 2456239 h 4399344"/>
                <a:gd name="connsiteX42" fmla="*/ 3379407 w 9350488"/>
                <a:gd name="connsiteY42" fmla="*/ 2442213 h 4399344"/>
                <a:gd name="connsiteX43" fmla="*/ 3360484 w 9350488"/>
                <a:gd name="connsiteY43" fmla="*/ 2426600 h 4399344"/>
                <a:gd name="connsiteX44" fmla="*/ 3354430 w 9350488"/>
                <a:gd name="connsiteY44" fmla="*/ 2419263 h 4399344"/>
                <a:gd name="connsiteX45" fmla="*/ 3348776 w 9350488"/>
                <a:gd name="connsiteY45" fmla="*/ 2414068 h 4399344"/>
                <a:gd name="connsiteX46" fmla="*/ 3338897 w 9350488"/>
                <a:gd name="connsiteY46" fmla="*/ 2400437 h 4399344"/>
                <a:gd name="connsiteX47" fmla="*/ 3321761 w 9350488"/>
                <a:gd name="connsiteY47" fmla="*/ 2379667 h 4399344"/>
                <a:gd name="connsiteX48" fmla="*/ 3315545 w 9350488"/>
                <a:gd name="connsiteY48" fmla="*/ 2368216 h 4399344"/>
                <a:gd name="connsiteX49" fmla="*/ 3311081 w 9350488"/>
                <a:gd name="connsiteY49" fmla="*/ 2362057 h 4399344"/>
                <a:gd name="connsiteX50" fmla="*/ 2309562 w 9350488"/>
                <a:gd name="connsiteY50" fmla="*/ 639619 h 4399344"/>
                <a:gd name="connsiteX51" fmla="*/ 317118 w 9350488"/>
                <a:gd name="connsiteY51" fmla="*/ 639619 h 4399344"/>
                <a:gd name="connsiteX52" fmla="*/ 1 w 9350488"/>
                <a:gd name="connsiteY52" fmla="*/ 322501 h 4399344"/>
                <a:gd name="connsiteX53" fmla="*/ 317119 w 9350488"/>
                <a:gd name="connsiteY53" fmla="*/ 5383 h 4399344"/>
                <a:gd name="connsiteX54" fmla="*/ 2436279 w 9350488"/>
                <a:gd name="connsiteY54" fmla="*/ 5383 h 4399344"/>
                <a:gd name="connsiteX55" fmla="*/ 2448735 w 9350488"/>
                <a:gd name="connsiteY55" fmla="*/ 2523 h 4399344"/>
                <a:gd name="connsiteX56" fmla="*/ 2627103 w 9350488"/>
                <a:gd name="connsiteY56" fmla="*/ 31715 h 4399344"/>
                <a:gd name="connsiteX57" fmla="*/ 2650943 w 9350488"/>
                <a:gd name="connsiteY57" fmla="*/ 46228 h 4399344"/>
                <a:gd name="connsiteX58" fmla="*/ 2675472 w 9350488"/>
                <a:gd name="connsiteY58" fmla="*/ 59542 h 4399344"/>
                <a:gd name="connsiteX59" fmla="*/ 2790366 w 9350488"/>
                <a:gd name="connsiteY59" fmla="*/ 199065 h 4399344"/>
                <a:gd name="connsiteX60" fmla="*/ 2794154 w 9350488"/>
                <a:gd name="connsiteY60" fmla="*/ 211270 h 4399344"/>
                <a:gd name="connsiteX61" fmla="*/ 3767495 w 9350488"/>
                <a:gd name="connsiteY61" fmla="*/ 1885246 h 4399344"/>
                <a:gd name="connsiteX62" fmla="*/ 5703881 w 9350488"/>
                <a:gd name="connsiteY62" fmla="*/ 1885246 h 4399344"/>
                <a:gd name="connsiteX63" fmla="*/ 5716337 w 9350488"/>
                <a:gd name="connsiteY63" fmla="*/ 1882386 h 4399344"/>
                <a:gd name="connsiteX64" fmla="*/ 5894704 w 9350488"/>
                <a:gd name="connsiteY64" fmla="*/ 1911577 h 4399344"/>
                <a:gd name="connsiteX65" fmla="*/ 5930433 w 9350488"/>
                <a:gd name="connsiteY65" fmla="*/ 1933328 h 4399344"/>
                <a:gd name="connsiteX66" fmla="*/ 5943074 w 9350488"/>
                <a:gd name="connsiteY66" fmla="*/ 1939405 h 4399344"/>
                <a:gd name="connsiteX67" fmla="*/ 6044613 w 9350488"/>
                <a:gd name="connsiteY67" fmla="*/ 2051207 h 4399344"/>
                <a:gd name="connsiteX68" fmla="*/ 6057322 w 9350488"/>
                <a:gd name="connsiteY68" fmla="*/ 2083506 h 4399344"/>
                <a:gd name="connsiteX69" fmla="*/ 7035096 w 9350488"/>
                <a:gd name="connsiteY69" fmla="*/ 3765107 h 4399344"/>
                <a:gd name="connsiteX70" fmla="*/ 9033370 w 9350488"/>
                <a:gd name="connsiteY70" fmla="*/ 3765107 h 4399344"/>
                <a:gd name="connsiteX71" fmla="*/ 9210674 w 9350488"/>
                <a:gd name="connsiteY71" fmla="*/ 3819266 h 4399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9350488" h="4399344">
                  <a:moveTo>
                    <a:pt x="9210674" y="3819266"/>
                  </a:moveTo>
                  <a:cubicBezTo>
                    <a:pt x="9295028" y="3876255"/>
                    <a:pt x="9350488" y="3972763"/>
                    <a:pt x="9350488" y="4082226"/>
                  </a:cubicBezTo>
                  <a:cubicBezTo>
                    <a:pt x="9350488" y="4257365"/>
                    <a:pt x="9208509" y="4399344"/>
                    <a:pt x="9033370" y="4399344"/>
                  </a:cubicBezTo>
                  <a:lnTo>
                    <a:pt x="6852320" y="4399344"/>
                  </a:lnTo>
                  <a:lnTo>
                    <a:pt x="6844759" y="4398581"/>
                  </a:lnTo>
                  <a:lnTo>
                    <a:pt x="6831730" y="4398964"/>
                  </a:lnTo>
                  <a:lnTo>
                    <a:pt x="6805150" y="4394589"/>
                  </a:lnTo>
                  <a:lnTo>
                    <a:pt x="6788410" y="4392901"/>
                  </a:lnTo>
                  <a:lnTo>
                    <a:pt x="6781081" y="4390626"/>
                  </a:lnTo>
                  <a:lnTo>
                    <a:pt x="6771692" y="4389080"/>
                  </a:lnTo>
                  <a:lnTo>
                    <a:pt x="6748678" y="4380567"/>
                  </a:lnTo>
                  <a:lnTo>
                    <a:pt x="6728884" y="4374423"/>
                  </a:lnTo>
                  <a:lnTo>
                    <a:pt x="6722076" y="4370728"/>
                  </a:lnTo>
                  <a:lnTo>
                    <a:pt x="6714626" y="4367972"/>
                  </a:lnTo>
                  <a:lnTo>
                    <a:pt x="6695104" y="4356088"/>
                  </a:lnTo>
                  <a:lnTo>
                    <a:pt x="6675017" y="4345185"/>
                  </a:lnTo>
                  <a:lnTo>
                    <a:pt x="6668890" y="4340130"/>
                  </a:lnTo>
                  <a:lnTo>
                    <a:pt x="6662274" y="4336102"/>
                  </a:lnTo>
                  <a:lnTo>
                    <a:pt x="6647012" y="4322079"/>
                  </a:lnTo>
                  <a:lnTo>
                    <a:pt x="6628085" y="4306462"/>
                  </a:lnTo>
                  <a:lnTo>
                    <a:pt x="6622029" y="4299122"/>
                  </a:lnTo>
                  <a:lnTo>
                    <a:pt x="6616378" y="4293931"/>
                  </a:lnTo>
                  <a:lnTo>
                    <a:pt x="6606505" y="4280307"/>
                  </a:lnTo>
                  <a:lnTo>
                    <a:pt x="6589361" y="4259529"/>
                  </a:lnTo>
                  <a:lnTo>
                    <a:pt x="6583143" y="4248073"/>
                  </a:lnTo>
                  <a:lnTo>
                    <a:pt x="6578683" y="4241920"/>
                  </a:lnTo>
                  <a:lnTo>
                    <a:pt x="5577164" y="2519482"/>
                  </a:lnTo>
                  <a:lnTo>
                    <a:pt x="3584720" y="2519482"/>
                  </a:lnTo>
                  <a:lnTo>
                    <a:pt x="3577151" y="2518719"/>
                  </a:lnTo>
                  <a:lnTo>
                    <a:pt x="3564128" y="2519102"/>
                  </a:lnTo>
                  <a:lnTo>
                    <a:pt x="3537559" y="2514728"/>
                  </a:lnTo>
                  <a:lnTo>
                    <a:pt x="3520810" y="2513039"/>
                  </a:lnTo>
                  <a:lnTo>
                    <a:pt x="3513476" y="2510763"/>
                  </a:lnTo>
                  <a:lnTo>
                    <a:pt x="3504091" y="2509217"/>
                  </a:lnTo>
                  <a:lnTo>
                    <a:pt x="3481082" y="2500707"/>
                  </a:lnTo>
                  <a:lnTo>
                    <a:pt x="3461284" y="2494561"/>
                  </a:lnTo>
                  <a:lnTo>
                    <a:pt x="3454474" y="2490865"/>
                  </a:lnTo>
                  <a:lnTo>
                    <a:pt x="3447024" y="2488109"/>
                  </a:lnTo>
                  <a:lnTo>
                    <a:pt x="3427503" y="2476226"/>
                  </a:lnTo>
                  <a:lnTo>
                    <a:pt x="3407416" y="2465323"/>
                  </a:lnTo>
                  <a:lnTo>
                    <a:pt x="3401290" y="2460268"/>
                  </a:lnTo>
                  <a:lnTo>
                    <a:pt x="3394672" y="2456239"/>
                  </a:lnTo>
                  <a:lnTo>
                    <a:pt x="3379407" y="2442213"/>
                  </a:lnTo>
                  <a:lnTo>
                    <a:pt x="3360484" y="2426600"/>
                  </a:lnTo>
                  <a:lnTo>
                    <a:pt x="3354430" y="2419263"/>
                  </a:lnTo>
                  <a:lnTo>
                    <a:pt x="3348776" y="2414068"/>
                  </a:lnTo>
                  <a:lnTo>
                    <a:pt x="3338897" y="2400437"/>
                  </a:lnTo>
                  <a:lnTo>
                    <a:pt x="3321761" y="2379667"/>
                  </a:lnTo>
                  <a:lnTo>
                    <a:pt x="3315545" y="2368216"/>
                  </a:lnTo>
                  <a:lnTo>
                    <a:pt x="3311081" y="2362057"/>
                  </a:lnTo>
                  <a:lnTo>
                    <a:pt x="2309562" y="639619"/>
                  </a:lnTo>
                  <a:lnTo>
                    <a:pt x="317118" y="639619"/>
                  </a:lnTo>
                  <a:cubicBezTo>
                    <a:pt x="141979" y="639619"/>
                    <a:pt x="0" y="497640"/>
                    <a:pt x="1" y="322501"/>
                  </a:cubicBezTo>
                  <a:cubicBezTo>
                    <a:pt x="0" y="147362"/>
                    <a:pt x="141979" y="5383"/>
                    <a:pt x="317119" y="5383"/>
                  </a:cubicBezTo>
                  <a:lnTo>
                    <a:pt x="2436279" y="5383"/>
                  </a:lnTo>
                  <a:lnTo>
                    <a:pt x="2448735" y="2523"/>
                  </a:lnTo>
                  <a:cubicBezTo>
                    <a:pt x="2510031" y="-5274"/>
                    <a:pt x="2572102" y="5149"/>
                    <a:pt x="2627103" y="31715"/>
                  </a:cubicBezTo>
                  <a:lnTo>
                    <a:pt x="2650943" y="46228"/>
                  </a:lnTo>
                  <a:lnTo>
                    <a:pt x="2675472" y="59542"/>
                  </a:lnTo>
                  <a:cubicBezTo>
                    <a:pt x="2726084" y="93735"/>
                    <a:pt x="2766295" y="142156"/>
                    <a:pt x="2790366" y="199065"/>
                  </a:cubicBezTo>
                  <a:lnTo>
                    <a:pt x="2794154" y="211270"/>
                  </a:lnTo>
                  <a:lnTo>
                    <a:pt x="3767495" y="1885246"/>
                  </a:lnTo>
                  <a:lnTo>
                    <a:pt x="5703881" y="1885246"/>
                  </a:lnTo>
                  <a:lnTo>
                    <a:pt x="5716337" y="1882386"/>
                  </a:lnTo>
                  <a:cubicBezTo>
                    <a:pt x="5777633" y="1874589"/>
                    <a:pt x="5839704" y="1885011"/>
                    <a:pt x="5894704" y="1911577"/>
                  </a:cubicBezTo>
                  <a:lnTo>
                    <a:pt x="5930433" y="1933328"/>
                  </a:lnTo>
                  <a:lnTo>
                    <a:pt x="5943074" y="1939405"/>
                  </a:lnTo>
                  <a:cubicBezTo>
                    <a:pt x="5985251" y="1967899"/>
                    <a:pt x="6020204" y="2006273"/>
                    <a:pt x="6044613" y="2051207"/>
                  </a:cubicBezTo>
                  <a:lnTo>
                    <a:pt x="6057322" y="2083506"/>
                  </a:lnTo>
                  <a:lnTo>
                    <a:pt x="7035096" y="3765107"/>
                  </a:lnTo>
                  <a:lnTo>
                    <a:pt x="9033370" y="3765107"/>
                  </a:lnTo>
                  <a:cubicBezTo>
                    <a:pt x="9099047" y="3765107"/>
                    <a:pt x="9160061" y="3785073"/>
                    <a:pt x="9210674" y="3819266"/>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5" name="Rounded Rectangle 4"/>
            <p:cNvSpPr/>
            <p:nvPr/>
          </p:nvSpPr>
          <p:spPr>
            <a:xfrm rot="19805282">
              <a:off x="1100786" y="3962064"/>
              <a:ext cx="634909" cy="63423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18" name="Rounded Rectangle 17"/>
            <p:cNvSpPr/>
            <p:nvPr/>
          </p:nvSpPr>
          <p:spPr>
            <a:xfrm rot="19805282">
              <a:off x="2976655" y="2907046"/>
              <a:ext cx="634909" cy="63423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19" name="Rounded Rectangle 18"/>
            <p:cNvSpPr/>
            <p:nvPr/>
          </p:nvSpPr>
          <p:spPr>
            <a:xfrm rot="19805282">
              <a:off x="4856481" y="3966200"/>
              <a:ext cx="634909" cy="634236"/>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20" name="Rounded Rectangle 19"/>
            <p:cNvSpPr/>
            <p:nvPr/>
          </p:nvSpPr>
          <p:spPr>
            <a:xfrm rot="19805282">
              <a:off x="6750373" y="2907049"/>
              <a:ext cx="634909" cy="634236"/>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21" name="Rounded Rectangle 20"/>
            <p:cNvSpPr/>
            <p:nvPr/>
          </p:nvSpPr>
          <p:spPr>
            <a:xfrm rot="19805282">
              <a:off x="10518517" y="2907047"/>
              <a:ext cx="634909" cy="63423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23" name="Rounded Rectangle 22"/>
            <p:cNvSpPr/>
            <p:nvPr/>
          </p:nvSpPr>
          <p:spPr>
            <a:xfrm rot="19805282">
              <a:off x="8614859" y="3962065"/>
              <a:ext cx="634909" cy="63423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cxnSp>
        <p:nvCxnSpPr>
          <p:cNvPr id="38" name="Straight Arrow Connector 37"/>
          <p:cNvCxnSpPr/>
          <p:nvPr/>
        </p:nvCxnSpPr>
        <p:spPr>
          <a:xfrm>
            <a:off x="3474619" y="3956323"/>
            <a:ext cx="0" cy="1013383"/>
          </a:xfrm>
          <a:prstGeom prst="straightConnector1">
            <a:avLst/>
          </a:prstGeom>
          <a:ln w="2540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7454221" y="3956323"/>
            <a:ext cx="0" cy="1013383"/>
          </a:xfrm>
          <a:prstGeom prst="straightConnector1">
            <a:avLst/>
          </a:prstGeom>
          <a:ln w="25400">
            <a:solidFill>
              <a:schemeClr val="accent4"/>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9440717" y="2943501"/>
            <a:ext cx="0" cy="1013383"/>
          </a:xfrm>
          <a:prstGeom prst="straightConnector1">
            <a:avLst/>
          </a:prstGeom>
          <a:ln w="254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5476584" y="2943501"/>
            <a:ext cx="0" cy="1013383"/>
          </a:xfrm>
          <a:prstGeom prst="straightConnector1">
            <a:avLst/>
          </a:prstGeom>
          <a:ln w="25400">
            <a:solidFill>
              <a:schemeClr val="accent3"/>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1" name="TextBox 170"/>
          <p:cNvSpPr txBox="1"/>
          <p:nvPr/>
        </p:nvSpPr>
        <p:spPr>
          <a:xfrm>
            <a:off x="2590341" y="4969471"/>
            <a:ext cx="2430227" cy="389890"/>
          </a:xfrm>
          <a:prstGeom prst="rect">
            <a:avLst/>
          </a:prstGeom>
          <a:noFill/>
        </p:spPr>
        <p:txBody>
          <a:bodyPr wrap="square" lIns="96431" tIns="48215" rIns="96431" bIns="48215" rtlCol="0">
            <a:spAutoFit/>
          </a:bodyPr>
          <a:lstStyle/>
          <a:p>
            <a:pPr>
              <a:lnSpc>
                <a:spcPct val="120000"/>
              </a:lnSpc>
            </a:pPr>
            <a:r>
              <a:rPr lang="zh-CN" altLang="en-US" sz="1600" b="1">
                <a:solidFill>
                  <a:srgbClr val="D5017F"/>
                </a:solidFill>
                <a:latin typeface="微软雅黑" panose="020B0503020204020204" pitchFamily="34" charset="-122"/>
                <a:ea typeface="微软雅黑" panose="020B0503020204020204" pitchFamily="34" charset="-122"/>
                <a:cs typeface="微软雅黑" panose="020B0503020204020204" pitchFamily="34" charset="-122"/>
                <a:sym typeface="+mn-ea"/>
              </a:rPr>
              <a:t>化妆品成分查询</a:t>
            </a:r>
            <a:endParaRPr lang="zh-CN" altLang="en-US" sz="1600" b="1" dirty="0">
              <a:solidFill>
                <a:srgbClr val="D5017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3" name="TextBox 170"/>
          <p:cNvSpPr txBox="1"/>
          <p:nvPr/>
        </p:nvSpPr>
        <p:spPr>
          <a:xfrm>
            <a:off x="4587098" y="1738498"/>
            <a:ext cx="2430227" cy="389890"/>
          </a:xfrm>
          <a:prstGeom prst="rect">
            <a:avLst/>
          </a:prstGeom>
          <a:noFill/>
        </p:spPr>
        <p:txBody>
          <a:bodyPr wrap="square" lIns="96431" tIns="48215" rIns="96431" bIns="48215" rtlCol="0">
            <a:spAutoFit/>
          </a:bodyPr>
          <a:lstStyle/>
          <a:p>
            <a:pPr>
              <a:lnSpc>
                <a:spcPct val="120000"/>
              </a:lnSpc>
            </a:pPr>
            <a:r>
              <a:rPr lang="zh-CN" altLang="en-US" sz="1600" b="1">
                <a:solidFill>
                  <a:srgbClr val="D5017F"/>
                </a:solidFill>
                <a:latin typeface="微软雅黑" panose="020B0503020204020204" pitchFamily="34" charset="-122"/>
                <a:ea typeface="微软雅黑" panose="020B0503020204020204" pitchFamily="34" charset="-122"/>
                <a:cs typeface="微软雅黑" panose="020B0503020204020204" pitchFamily="34" charset="-122"/>
                <a:sym typeface="+mn-ea"/>
              </a:rPr>
              <a:t>彩妆美妆心得</a:t>
            </a:r>
            <a:endParaRPr lang="zh-CN" altLang="en-US" sz="1600" b="1">
              <a:solidFill>
                <a:srgbClr val="D5017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4" name="TextBox 41"/>
          <p:cNvSpPr txBox="1"/>
          <p:nvPr/>
        </p:nvSpPr>
        <p:spPr>
          <a:xfrm>
            <a:off x="6332220" y="5594985"/>
            <a:ext cx="3566160" cy="1008380"/>
          </a:xfrm>
          <a:prstGeom prst="rect">
            <a:avLst/>
          </a:prstGeom>
          <a:noFill/>
        </p:spPr>
        <p:txBody>
          <a:bodyPr wrap="square" lIns="85667" tIns="42834" rIns="85667" bIns="42834" rtlCol="0">
            <a:spAutoFit/>
          </a:bodyPr>
          <a:lstStyle/>
          <a:p>
            <a:pPr>
              <a:lnSpc>
                <a:spcPct val="150000"/>
              </a:lnSpc>
            </a:pPr>
            <a:r>
              <a:rPr lang="zh-CN" altLang="en-US" sz="1000" dirty="0">
                <a:solidFill>
                  <a:schemeClr val="tx1"/>
                </a:solidFill>
                <a:latin typeface="微软雅黑" panose="020B0503020204020204" pitchFamily="34" charset="-122"/>
                <a:ea typeface="微软雅黑" panose="020B0503020204020204" pitchFamily="34" charset="-122"/>
                <a:cs typeface="+mn-ea"/>
                <a:sym typeface="+mn-lt"/>
              </a:rPr>
              <a:t>肤质分类采用美国著名皮肤科医生褒曼所著的《The Skin Type Solution》。得到全球皮肤科医生的广泛推荐和认可。得到测试结果后会有相关的肤质解读和护肤指南，同肤质最爱单品和肤质专题。</a:t>
            </a:r>
            <a:endParaRPr lang="zh-CN" altLang="en-US" sz="1000" dirty="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35" name="TextBox 170"/>
          <p:cNvSpPr txBox="1"/>
          <p:nvPr/>
        </p:nvSpPr>
        <p:spPr>
          <a:xfrm>
            <a:off x="6828013" y="5087581"/>
            <a:ext cx="2430227" cy="389890"/>
          </a:xfrm>
          <a:prstGeom prst="rect">
            <a:avLst/>
          </a:prstGeom>
          <a:noFill/>
        </p:spPr>
        <p:txBody>
          <a:bodyPr wrap="square" lIns="96431" tIns="48215" rIns="96431" bIns="48215" rtlCol="0">
            <a:spAutoFit/>
          </a:bodyPr>
          <a:lstStyle/>
          <a:p>
            <a:pPr>
              <a:lnSpc>
                <a:spcPct val="120000"/>
              </a:lnSpc>
            </a:pPr>
            <a:r>
              <a:rPr lang="zh-CN" altLang="en-US" sz="1600" b="1">
                <a:solidFill>
                  <a:srgbClr val="D5017F"/>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肤质测试</a:t>
            </a:r>
            <a:endParaRPr lang="zh-CN" altLang="en-US" sz="1600" b="1">
              <a:solidFill>
                <a:srgbClr val="D5017F"/>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36" name="TextBox 41"/>
          <p:cNvSpPr txBox="1"/>
          <p:nvPr/>
        </p:nvSpPr>
        <p:spPr>
          <a:xfrm>
            <a:off x="8246110" y="2122805"/>
            <a:ext cx="3147060" cy="777240"/>
          </a:xfrm>
          <a:prstGeom prst="rect">
            <a:avLst/>
          </a:prstGeom>
          <a:noFill/>
        </p:spPr>
        <p:txBody>
          <a:bodyPr wrap="square" lIns="85667" tIns="42834" rIns="85667" bIns="42834" rtlCol="0">
            <a:spAutoFit/>
          </a:bodyPr>
          <a:lstStyle/>
          <a:p>
            <a:pPr>
              <a:lnSpc>
                <a:spcPct val="150000"/>
              </a:lnSpc>
            </a:pPr>
            <a:r>
              <a:rPr lang="zh-CN" altLang="en-US" sz="1000" dirty="0">
                <a:solidFill>
                  <a:schemeClr val="tx1"/>
                </a:solidFill>
                <a:latin typeface="微软雅黑" panose="020B0503020204020204" pitchFamily="34" charset="-122"/>
                <a:ea typeface="微软雅黑" panose="020B0503020204020204" pitchFamily="34" charset="-122"/>
                <a:cs typeface="+mn-ea"/>
                <a:sym typeface="+mn-lt"/>
              </a:rPr>
              <a:t>个人管理版块包括</a:t>
            </a:r>
            <a:r>
              <a:rPr lang="zh-CN" altLang="en-US" sz="1000" b="1" dirty="0">
                <a:solidFill>
                  <a:schemeClr val="tx1"/>
                </a:solidFill>
                <a:latin typeface="微软雅黑" panose="020B0503020204020204" pitchFamily="34" charset="-122"/>
                <a:ea typeface="微软雅黑" panose="020B0503020204020204" pitchFamily="34" charset="-122"/>
                <a:cs typeface="+mn-ea"/>
                <a:sym typeface="+mn-lt"/>
              </a:rPr>
              <a:t>点评获赞、积分、收藏的产品、评论、消息、意见反馈等</a:t>
            </a:r>
            <a:r>
              <a:rPr lang="zh-CN" altLang="en-US" sz="1000" dirty="0">
                <a:solidFill>
                  <a:schemeClr val="tx1"/>
                </a:solidFill>
                <a:latin typeface="微软雅黑" panose="020B0503020204020204" pitchFamily="34" charset="-122"/>
                <a:ea typeface="微软雅黑" panose="020B0503020204020204" pitchFamily="34" charset="-122"/>
                <a:cs typeface="+mn-ea"/>
                <a:sym typeface="+mn-lt"/>
              </a:rPr>
              <a:t>。更多的个性化功能也在开发中。</a:t>
            </a:r>
            <a:endParaRPr lang="zh-CN" altLang="en-US" sz="1000" dirty="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37" name="TextBox 170"/>
          <p:cNvSpPr txBox="1"/>
          <p:nvPr/>
        </p:nvSpPr>
        <p:spPr>
          <a:xfrm>
            <a:off x="8776193" y="1738498"/>
            <a:ext cx="2430227" cy="389890"/>
          </a:xfrm>
          <a:prstGeom prst="rect">
            <a:avLst/>
          </a:prstGeom>
          <a:noFill/>
        </p:spPr>
        <p:txBody>
          <a:bodyPr wrap="square" lIns="96431" tIns="48215" rIns="96431" bIns="48215" rtlCol="0">
            <a:spAutoFit/>
          </a:bodyPr>
          <a:lstStyle/>
          <a:p>
            <a:pPr>
              <a:lnSpc>
                <a:spcPct val="120000"/>
              </a:lnSpc>
            </a:pPr>
            <a:r>
              <a:rPr lang="zh-CN" altLang="en-US" sz="1600" b="1">
                <a:solidFill>
                  <a:srgbClr val="D5017F"/>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个人管理</a:t>
            </a:r>
            <a:endParaRPr lang="zh-CN" altLang="en-US" sz="1600" b="1">
              <a:solidFill>
                <a:srgbClr val="D5017F"/>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28" name="矩形 259"/>
          <p:cNvSpPr>
            <a:spLocks noChangeArrowheads="1"/>
          </p:cNvSpPr>
          <p:nvPr/>
        </p:nvSpPr>
        <p:spPr bwMode="auto">
          <a:xfrm>
            <a:off x="871613" y="462355"/>
            <a:ext cx="339752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63930" fontAlgn="auto">
              <a:spcBef>
                <a:spcPts val="0"/>
              </a:spcBef>
              <a:spcAft>
                <a:spcPts val="0"/>
              </a:spcAft>
              <a:buNone/>
              <a:defRPr/>
            </a:pPr>
            <a:r>
              <a:rPr lang="en-US" altLang="zh-CN" sz="1600" dirty="0" smtClean="0">
                <a:solidFill>
                  <a:schemeClr val="bg1"/>
                </a:solidFill>
                <a:latin typeface="Arial" panose="020B0604020202020204" pitchFamily="34" charset="0"/>
                <a:sym typeface="Arial" panose="020B0604020202020204" pitchFamily="34" charset="0"/>
              </a:rPr>
              <a:t>Click On Add Related Title Words</a:t>
            </a:r>
            <a:endParaRPr lang="en-US" altLang="zh-CN" sz="1600" dirty="0" smtClean="0">
              <a:solidFill>
                <a:schemeClr val="bg1"/>
              </a:solidFill>
              <a:latin typeface="Arial" panose="020B0604020202020204" pitchFamily="34" charset="0"/>
              <a:sym typeface="Arial" panose="020B0604020202020204" pitchFamily="34" charset="0"/>
            </a:endParaRPr>
          </a:p>
          <a:p>
            <a:pPr defTabSz="963930" fontAlgn="auto">
              <a:spcBef>
                <a:spcPts val="0"/>
              </a:spcBef>
              <a:spcAft>
                <a:spcPts val="0"/>
              </a:spcAft>
              <a:buNone/>
              <a:defRPr/>
            </a:pPr>
            <a:r>
              <a:rPr lang="zh-CN" altLang="en-US" sz="2400" dirty="0" smtClean="0">
                <a:solidFill>
                  <a:schemeClr val="bg1"/>
                </a:solidFill>
                <a:latin typeface="Arial" panose="020B0604020202020204" pitchFamily="34" charset="0"/>
                <a:sym typeface="Arial" panose="020B0604020202020204" pitchFamily="34" charset="0"/>
              </a:rPr>
              <a:t>点击添加相关标题文字</a:t>
            </a:r>
            <a:endParaRPr lang="en-GB" altLang="zh-CN" sz="2400" dirty="0">
              <a:solidFill>
                <a:schemeClr val="bg1"/>
              </a:solidFill>
              <a:latin typeface="Arial" panose="020B0604020202020204" pitchFamily="34" charset="0"/>
              <a:sym typeface="Arial" panose="020B0604020202020204" pitchFamily="34" charset="0"/>
            </a:endParaRPr>
          </a:p>
        </p:txBody>
      </p:sp>
      <p:sp>
        <p:nvSpPr>
          <p:cNvPr id="29" name="TextBox 23"/>
          <p:cNvSpPr txBox="1"/>
          <p:nvPr/>
        </p:nvSpPr>
        <p:spPr>
          <a:xfrm>
            <a:off x="309489" y="43967"/>
            <a:ext cx="3240360" cy="645160"/>
          </a:xfrm>
          <a:prstGeom prst="rect">
            <a:avLst/>
          </a:prstGeom>
          <a:noFill/>
        </p:spPr>
        <p:txBody>
          <a:bodyPr wrap="square" rtlCol="0">
            <a:spAutoFit/>
          </a:bodyPr>
          <a:lstStyle/>
          <a:p>
            <a:pPr>
              <a:lnSpc>
                <a:spcPct val="150000"/>
              </a:lnSpc>
            </a:pPr>
            <a:r>
              <a:rPr lang="zh-CN" altLang="en-GB" sz="2400" dirty="0">
                <a:solidFill>
                  <a:schemeClr val="accent3"/>
                </a:solidFill>
                <a:latin typeface="Impact" panose="020B0806030902050204" pitchFamily="34" charset="0"/>
                <a:ea typeface="微软雅黑" panose="020B0503020204020204" pitchFamily="34" charset="-122"/>
                <a:cs typeface="+mn-ea"/>
                <a:sym typeface="+mn-lt"/>
              </a:rPr>
              <a:t>产品主要功能</a:t>
            </a:r>
            <a:endParaRPr lang="zh-CN" altLang="en-GB" sz="2400" dirty="0">
              <a:solidFill>
                <a:schemeClr val="accent3"/>
              </a:solidFill>
              <a:latin typeface="Impact" panose="020B0806030902050204" pitchFamily="34" charset="0"/>
              <a:ea typeface="微软雅黑" panose="020B0503020204020204" pitchFamily="34" charset="-122"/>
              <a:cs typeface="+mn-ea"/>
              <a:sym typeface="+mn-lt"/>
            </a:endParaRPr>
          </a:p>
        </p:txBody>
      </p:sp>
      <p:sp>
        <p:nvSpPr>
          <p:cNvPr id="2" name="文本框 1"/>
          <p:cNvSpPr txBox="1"/>
          <p:nvPr/>
        </p:nvSpPr>
        <p:spPr>
          <a:xfrm>
            <a:off x="1388745" y="949960"/>
            <a:ext cx="9508490" cy="64516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提供化妆品安全星级和成分查询的APP。精准匹配16种肤质。汇集全球30万化妆品数据库。同步药监局备案数据，避免三无产品。</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TextBox 41"/>
          <p:cNvSpPr txBox="1"/>
          <p:nvPr/>
        </p:nvSpPr>
        <p:spPr>
          <a:xfrm>
            <a:off x="1694180" y="5594985"/>
            <a:ext cx="4018280" cy="1008380"/>
          </a:xfrm>
          <a:prstGeom prst="rect">
            <a:avLst/>
          </a:prstGeom>
          <a:noFill/>
        </p:spPr>
        <p:txBody>
          <a:bodyPr wrap="square" lIns="85667" tIns="42834" rIns="85667" bIns="42834" rtlCol="0">
            <a:spAutoFit/>
          </a:bodyPr>
          <a:p>
            <a:pPr>
              <a:lnSpc>
                <a:spcPct val="150000"/>
              </a:lnSpc>
            </a:pPr>
            <a:r>
              <a:rPr lang="zh-CN" altLang="en-US" sz="1000" dirty="0">
                <a:solidFill>
                  <a:schemeClr val="tx1"/>
                </a:solidFill>
                <a:latin typeface="微软雅黑" panose="020B0503020204020204" pitchFamily="34" charset="-122"/>
                <a:ea typeface="微软雅黑" panose="020B0503020204020204" pitchFamily="34" charset="-122"/>
                <a:cs typeface="+mn-ea"/>
                <a:sym typeface="+mn-lt"/>
              </a:rPr>
              <a:t>输入化妆品名称可以查看备案信息、成分说（安全评级和功效解读）、全成分表，口碑点评等信息，点击全成分表可以查看配方备案所有成分，点击单个成分可以查看该</a:t>
            </a:r>
            <a:r>
              <a:rPr lang="zh-CN" altLang="en-US" sz="1000" b="1" dirty="0">
                <a:solidFill>
                  <a:schemeClr val="tx1"/>
                </a:solidFill>
                <a:latin typeface="微软雅黑" panose="020B0503020204020204" pitchFamily="34" charset="-122"/>
                <a:ea typeface="微软雅黑" panose="020B0503020204020204" pitchFamily="34" charset="-122"/>
                <a:cs typeface="+mn-ea"/>
                <a:sym typeface="+mn-lt"/>
              </a:rPr>
              <a:t>成分使用目的、肤质匹配度、安全风险、致痘风险、成分说明、成分点评以及其它含有该成分的产品。</a:t>
            </a:r>
            <a:endParaRPr lang="zh-CN" altLang="en-US" sz="1000" b="1" dirty="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6" name="文本框 5"/>
          <p:cNvSpPr txBox="1"/>
          <p:nvPr/>
        </p:nvSpPr>
        <p:spPr>
          <a:xfrm>
            <a:off x="4037965" y="2092960"/>
            <a:ext cx="3335020" cy="706755"/>
          </a:xfrm>
          <a:prstGeom prst="rect">
            <a:avLst/>
          </a:prstGeom>
          <a:noFill/>
        </p:spPr>
        <p:txBody>
          <a:bodyPr wrap="square" rtlCol="0">
            <a:spAutoFit/>
          </a:bodyPr>
          <a:p>
            <a:r>
              <a:rPr lang="zh-CN" altLang="en-US" sz="1000">
                <a:latin typeface="微软雅黑" panose="020B0503020204020204" pitchFamily="34" charset="-122"/>
                <a:ea typeface="微软雅黑" panose="020B0503020204020204" pitchFamily="34" charset="-122"/>
              </a:rPr>
              <a:t>美妆达人、配方师、化妆品研发人员等专栏作家的</a:t>
            </a:r>
            <a:r>
              <a:rPr lang="zh-CN" altLang="en-US" sz="1000" b="1">
                <a:latin typeface="微软雅黑" panose="020B0503020204020204" pitchFamily="34" charset="-122"/>
                <a:ea typeface="微软雅黑" panose="020B0503020204020204" pitchFamily="34" charset="-122"/>
              </a:rPr>
              <a:t>精品文章推荐</a:t>
            </a:r>
            <a:r>
              <a:rPr lang="zh-CN" altLang="en-US" sz="1000">
                <a:latin typeface="微软雅黑" panose="020B0503020204020204" pitchFamily="34" charset="-122"/>
                <a:ea typeface="微软雅黑" panose="020B0503020204020204" pitchFamily="34" charset="-122"/>
              </a:rPr>
              <a:t>和</a:t>
            </a:r>
            <a:r>
              <a:rPr lang="zh-CN" altLang="en-US" sz="1000" b="1">
                <a:latin typeface="微软雅黑" panose="020B0503020204020204" pitchFamily="34" charset="-122"/>
                <a:ea typeface="微软雅黑" panose="020B0503020204020204" pitchFamily="34" charset="-122"/>
              </a:rPr>
              <a:t>化妆品的点评</a:t>
            </a:r>
            <a:r>
              <a:rPr lang="zh-CN" altLang="en-US" sz="1000">
                <a:latin typeface="微软雅黑" panose="020B0503020204020204" pitchFamily="34" charset="-122"/>
                <a:ea typeface="微软雅黑" panose="020B0503020204020204" pitchFamily="34" charset="-122"/>
              </a:rPr>
              <a:t>（修行说）不仅能了解化妆知识，更对产品功效和特点有科学的认识，结合口碑点评等就可以有更全面的主观判断能力。</a:t>
            </a:r>
            <a:endParaRPr lang="zh-CN" altLang="en-US" sz="10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14:gallery dir="l"/>
      </p:transition>
    </mc:Choice>
    <mc:Fallback>
      <p:transition spd="slow" advTm="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259"/>
          <p:cNvSpPr>
            <a:spLocks noChangeArrowheads="1"/>
          </p:cNvSpPr>
          <p:nvPr/>
        </p:nvSpPr>
        <p:spPr bwMode="auto">
          <a:xfrm>
            <a:off x="871613" y="462355"/>
            <a:ext cx="339752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63930" fontAlgn="auto">
              <a:spcBef>
                <a:spcPts val="0"/>
              </a:spcBef>
              <a:spcAft>
                <a:spcPts val="0"/>
              </a:spcAft>
              <a:buNone/>
              <a:defRPr/>
            </a:pPr>
            <a:r>
              <a:rPr lang="en-US" altLang="zh-CN" sz="1600" dirty="0" smtClean="0">
                <a:solidFill>
                  <a:schemeClr val="bg1"/>
                </a:solidFill>
                <a:latin typeface="Arial" panose="020B0604020202020204" pitchFamily="34" charset="0"/>
                <a:sym typeface="Arial" panose="020B0604020202020204" pitchFamily="34" charset="0"/>
              </a:rPr>
              <a:t>Click On Add Related Title Words</a:t>
            </a:r>
            <a:endParaRPr lang="en-US" altLang="zh-CN" sz="1600" dirty="0" smtClean="0">
              <a:solidFill>
                <a:schemeClr val="bg1"/>
              </a:solidFill>
              <a:latin typeface="Arial" panose="020B0604020202020204" pitchFamily="34" charset="0"/>
              <a:sym typeface="Arial" panose="020B0604020202020204" pitchFamily="34" charset="0"/>
            </a:endParaRPr>
          </a:p>
          <a:p>
            <a:pPr defTabSz="963930" fontAlgn="auto">
              <a:spcBef>
                <a:spcPts val="0"/>
              </a:spcBef>
              <a:spcAft>
                <a:spcPts val="0"/>
              </a:spcAft>
              <a:buNone/>
              <a:defRPr/>
            </a:pPr>
            <a:r>
              <a:rPr lang="zh-CN" altLang="en-US" sz="2400" dirty="0" smtClean="0">
                <a:solidFill>
                  <a:schemeClr val="bg1"/>
                </a:solidFill>
                <a:latin typeface="Arial" panose="020B0604020202020204" pitchFamily="34" charset="0"/>
                <a:sym typeface="Arial" panose="020B0604020202020204" pitchFamily="34" charset="0"/>
              </a:rPr>
              <a:t>点击添加相关标题文字</a:t>
            </a:r>
            <a:endParaRPr lang="en-GB" altLang="zh-CN" sz="2400" dirty="0">
              <a:solidFill>
                <a:schemeClr val="bg1"/>
              </a:solidFill>
              <a:latin typeface="Arial" panose="020B0604020202020204" pitchFamily="34" charset="0"/>
              <a:sym typeface="Arial" panose="020B0604020202020204" pitchFamily="34" charset="0"/>
            </a:endParaRPr>
          </a:p>
        </p:txBody>
      </p:sp>
      <p:sp>
        <p:nvSpPr>
          <p:cNvPr id="17" name="TextBox 23"/>
          <p:cNvSpPr txBox="1"/>
          <p:nvPr/>
        </p:nvSpPr>
        <p:spPr>
          <a:xfrm>
            <a:off x="309489" y="43967"/>
            <a:ext cx="3240360" cy="645160"/>
          </a:xfrm>
          <a:prstGeom prst="rect">
            <a:avLst/>
          </a:prstGeom>
          <a:noFill/>
        </p:spPr>
        <p:txBody>
          <a:bodyPr wrap="square" rtlCol="0">
            <a:spAutoFit/>
          </a:bodyPr>
          <a:lstStyle/>
          <a:p>
            <a:pPr>
              <a:lnSpc>
                <a:spcPct val="150000"/>
              </a:lnSpc>
            </a:pPr>
            <a:r>
              <a:rPr lang="zh-CN" altLang="en-GB" sz="2400" dirty="0">
                <a:solidFill>
                  <a:schemeClr val="accent3"/>
                </a:solidFill>
                <a:latin typeface="Impact" panose="020B0806030902050204" pitchFamily="34" charset="0"/>
                <a:ea typeface="微软雅黑" panose="020B0503020204020204" pitchFamily="34" charset="-122"/>
                <a:cs typeface="+mn-ea"/>
                <a:sym typeface="+mn-lt"/>
              </a:rPr>
              <a:t>产品核心功能体验</a:t>
            </a:r>
            <a:endParaRPr lang="zh-CN" altLang="en-US" sz="2400" dirty="0">
              <a:solidFill>
                <a:schemeClr val="accent3"/>
              </a:solidFill>
              <a:latin typeface="Impact" panose="020B0806030902050204" pitchFamily="34" charset="0"/>
              <a:ea typeface="微软雅黑" panose="020B0503020204020204" pitchFamily="34" charset="-122"/>
              <a:cs typeface="+mn-ea"/>
              <a:sym typeface="+mn-lt"/>
            </a:endParaRPr>
          </a:p>
        </p:txBody>
      </p:sp>
      <p:pic>
        <p:nvPicPr>
          <p:cNvPr id="2" name="图片 1"/>
          <p:cNvPicPr>
            <a:picLocks noChangeAspect="1"/>
          </p:cNvPicPr>
          <p:nvPr/>
        </p:nvPicPr>
        <p:blipFill>
          <a:blip r:embed="rId1"/>
          <a:stretch>
            <a:fillRect/>
          </a:stretch>
        </p:blipFill>
        <p:spPr>
          <a:xfrm>
            <a:off x="3682365" y="1116330"/>
            <a:ext cx="2736215" cy="4763135"/>
          </a:xfrm>
          <a:prstGeom prst="rect">
            <a:avLst/>
          </a:prstGeom>
        </p:spPr>
      </p:pic>
      <p:pic>
        <p:nvPicPr>
          <p:cNvPr id="3" name="图片 2"/>
          <p:cNvPicPr>
            <a:picLocks noChangeAspect="1"/>
          </p:cNvPicPr>
          <p:nvPr/>
        </p:nvPicPr>
        <p:blipFill>
          <a:blip r:embed="rId2"/>
          <a:stretch>
            <a:fillRect/>
          </a:stretch>
        </p:blipFill>
        <p:spPr>
          <a:xfrm>
            <a:off x="6497955" y="1116330"/>
            <a:ext cx="2697480" cy="4761865"/>
          </a:xfrm>
          <a:prstGeom prst="rect">
            <a:avLst/>
          </a:prstGeom>
        </p:spPr>
      </p:pic>
      <p:pic>
        <p:nvPicPr>
          <p:cNvPr id="5" name="图片 4"/>
          <p:cNvPicPr>
            <a:picLocks noChangeAspect="1"/>
          </p:cNvPicPr>
          <p:nvPr/>
        </p:nvPicPr>
        <p:blipFill>
          <a:blip r:embed="rId3"/>
          <a:stretch>
            <a:fillRect/>
          </a:stretch>
        </p:blipFill>
        <p:spPr>
          <a:xfrm>
            <a:off x="9344660" y="1116330"/>
            <a:ext cx="2720340" cy="4763135"/>
          </a:xfrm>
          <a:prstGeom prst="rect">
            <a:avLst/>
          </a:prstGeom>
        </p:spPr>
      </p:pic>
      <p:pic>
        <p:nvPicPr>
          <p:cNvPr id="4" name="图片 3"/>
          <p:cNvPicPr>
            <a:picLocks noChangeAspect="1"/>
          </p:cNvPicPr>
          <p:nvPr/>
        </p:nvPicPr>
        <p:blipFill>
          <a:blip r:embed="rId4"/>
          <a:stretch>
            <a:fillRect/>
          </a:stretch>
        </p:blipFill>
        <p:spPr>
          <a:xfrm>
            <a:off x="819150" y="1044575"/>
            <a:ext cx="2683510" cy="47942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14:gallery dir="l"/>
      </p:transition>
    </mc:Choice>
    <mc:Fallback>
      <p:transition spd="slow" advTm="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560705" y="97155"/>
            <a:ext cx="10735310" cy="71278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4718050" y="779780"/>
            <a:ext cx="3108960" cy="5456555"/>
          </a:xfrm>
          <a:prstGeom prst="rect">
            <a:avLst/>
          </a:prstGeom>
        </p:spPr>
      </p:pic>
      <p:pic>
        <p:nvPicPr>
          <p:cNvPr id="3" name="图片 2"/>
          <p:cNvPicPr>
            <a:picLocks noChangeAspect="1"/>
          </p:cNvPicPr>
          <p:nvPr/>
        </p:nvPicPr>
        <p:blipFill>
          <a:blip r:embed="rId2"/>
          <a:stretch>
            <a:fillRect/>
          </a:stretch>
        </p:blipFill>
        <p:spPr>
          <a:xfrm>
            <a:off x="8037195" y="779780"/>
            <a:ext cx="3066415" cy="5457190"/>
          </a:xfrm>
          <a:prstGeom prst="rect">
            <a:avLst/>
          </a:prstGeom>
        </p:spPr>
      </p:pic>
      <p:pic>
        <p:nvPicPr>
          <p:cNvPr id="4" name="图片 3"/>
          <p:cNvPicPr>
            <a:picLocks noChangeAspect="1"/>
          </p:cNvPicPr>
          <p:nvPr/>
        </p:nvPicPr>
        <p:blipFill>
          <a:blip r:embed="rId3"/>
          <a:stretch>
            <a:fillRect/>
          </a:stretch>
        </p:blipFill>
        <p:spPr>
          <a:xfrm>
            <a:off x="1602740" y="779780"/>
            <a:ext cx="2933700" cy="54641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259"/>
          <p:cNvSpPr>
            <a:spLocks noChangeArrowheads="1"/>
          </p:cNvSpPr>
          <p:nvPr/>
        </p:nvSpPr>
        <p:spPr bwMode="auto">
          <a:xfrm>
            <a:off x="871613" y="462355"/>
            <a:ext cx="339752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63930" fontAlgn="auto">
              <a:spcBef>
                <a:spcPts val="0"/>
              </a:spcBef>
              <a:spcAft>
                <a:spcPts val="0"/>
              </a:spcAft>
              <a:buNone/>
              <a:defRPr/>
            </a:pPr>
            <a:r>
              <a:rPr lang="en-US" altLang="zh-CN" sz="1600" dirty="0" smtClean="0">
                <a:solidFill>
                  <a:schemeClr val="bg1"/>
                </a:solidFill>
                <a:latin typeface="Arial" panose="020B0604020202020204" pitchFamily="34" charset="0"/>
                <a:sym typeface="Arial" panose="020B0604020202020204" pitchFamily="34" charset="0"/>
              </a:rPr>
              <a:t>Click On Add Related Title Words</a:t>
            </a:r>
            <a:endParaRPr lang="en-US" altLang="zh-CN" sz="1600" dirty="0" smtClean="0">
              <a:solidFill>
                <a:schemeClr val="bg1"/>
              </a:solidFill>
              <a:latin typeface="Arial" panose="020B0604020202020204" pitchFamily="34" charset="0"/>
              <a:sym typeface="Arial" panose="020B0604020202020204" pitchFamily="34" charset="0"/>
            </a:endParaRPr>
          </a:p>
          <a:p>
            <a:pPr defTabSz="963930" fontAlgn="auto">
              <a:spcBef>
                <a:spcPts val="0"/>
              </a:spcBef>
              <a:spcAft>
                <a:spcPts val="0"/>
              </a:spcAft>
              <a:buNone/>
              <a:defRPr/>
            </a:pPr>
            <a:r>
              <a:rPr lang="zh-CN" altLang="en-US" sz="2400" dirty="0" smtClean="0">
                <a:solidFill>
                  <a:schemeClr val="bg1"/>
                </a:solidFill>
                <a:latin typeface="Arial" panose="020B0604020202020204" pitchFamily="34" charset="0"/>
                <a:sym typeface="Arial" panose="020B0604020202020204" pitchFamily="34" charset="0"/>
              </a:rPr>
              <a:t>点击添加相关标题文字</a:t>
            </a:r>
            <a:endParaRPr lang="en-GB" altLang="zh-CN" sz="2400" dirty="0">
              <a:solidFill>
                <a:schemeClr val="bg1"/>
              </a:solidFill>
              <a:latin typeface="Arial" panose="020B0604020202020204" pitchFamily="34" charset="0"/>
              <a:sym typeface="Arial" panose="020B0604020202020204" pitchFamily="34" charset="0"/>
            </a:endParaRPr>
          </a:p>
        </p:txBody>
      </p:sp>
      <p:sp>
        <p:nvSpPr>
          <p:cNvPr id="33" name="TextBox 23"/>
          <p:cNvSpPr txBox="1"/>
          <p:nvPr/>
        </p:nvSpPr>
        <p:spPr>
          <a:xfrm>
            <a:off x="309489" y="43967"/>
            <a:ext cx="3240360" cy="645160"/>
          </a:xfrm>
          <a:prstGeom prst="rect">
            <a:avLst/>
          </a:prstGeom>
          <a:noFill/>
        </p:spPr>
        <p:txBody>
          <a:bodyPr wrap="square" rtlCol="0">
            <a:spAutoFit/>
          </a:bodyPr>
          <a:lstStyle/>
          <a:p>
            <a:pPr>
              <a:lnSpc>
                <a:spcPct val="150000"/>
              </a:lnSpc>
            </a:pPr>
            <a:r>
              <a:rPr lang="zh-CN" altLang="en-GB" sz="2400" dirty="0">
                <a:solidFill>
                  <a:schemeClr val="accent3"/>
                </a:solidFill>
                <a:latin typeface="Impact" panose="020B0806030902050204" pitchFamily="34" charset="0"/>
                <a:ea typeface="微软雅黑" panose="020B0503020204020204" pitchFamily="34" charset="-122"/>
                <a:cs typeface="+mn-ea"/>
                <a:sym typeface="+mn-lt"/>
              </a:rPr>
              <a:t>特色功能体验</a:t>
            </a:r>
            <a:endParaRPr lang="en-US" altLang="zh-CN" sz="2400" dirty="0">
              <a:solidFill>
                <a:schemeClr val="accent3"/>
              </a:solidFill>
              <a:latin typeface="Impact" panose="020B0806030902050204" pitchFamily="34" charset="0"/>
              <a:ea typeface="微软雅黑" panose="020B0503020204020204" pitchFamily="34" charset="-122"/>
              <a:cs typeface="+mn-ea"/>
              <a:sym typeface="+mn-lt"/>
            </a:endParaRPr>
          </a:p>
        </p:txBody>
      </p:sp>
      <p:pic>
        <p:nvPicPr>
          <p:cNvPr id="7" name="图片 6"/>
          <p:cNvPicPr>
            <a:picLocks noChangeAspect="1"/>
          </p:cNvPicPr>
          <p:nvPr/>
        </p:nvPicPr>
        <p:blipFill>
          <a:blip r:embed="rId1"/>
          <a:stretch>
            <a:fillRect/>
          </a:stretch>
        </p:blipFill>
        <p:spPr>
          <a:xfrm>
            <a:off x="3314700" y="1074420"/>
            <a:ext cx="2985770" cy="5205095"/>
          </a:xfrm>
          <a:prstGeom prst="rect">
            <a:avLst/>
          </a:prstGeom>
        </p:spPr>
      </p:pic>
      <p:pic>
        <p:nvPicPr>
          <p:cNvPr id="8" name="图片 7"/>
          <p:cNvPicPr>
            <a:picLocks noChangeAspect="1"/>
          </p:cNvPicPr>
          <p:nvPr/>
        </p:nvPicPr>
        <p:blipFill>
          <a:blip r:embed="rId2"/>
          <a:stretch>
            <a:fillRect/>
          </a:stretch>
        </p:blipFill>
        <p:spPr>
          <a:xfrm>
            <a:off x="234315" y="1074420"/>
            <a:ext cx="3004185" cy="5205095"/>
          </a:xfrm>
          <a:prstGeom prst="rect">
            <a:avLst/>
          </a:prstGeom>
        </p:spPr>
      </p:pic>
      <p:pic>
        <p:nvPicPr>
          <p:cNvPr id="3" name="图片 2"/>
          <p:cNvPicPr>
            <a:picLocks noChangeAspect="1"/>
          </p:cNvPicPr>
          <p:nvPr/>
        </p:nvPicPr>
        <p:blipFill>
          <a:blip r:embed="rId3"/>
          <a:stretch>
            <a:fillRect/>
          </a:stretch>
        </p:blipFill>
        <p:spPr>
          <a:xfrm>
            <a:off x="6438265" y="1065530"/>
            <a:ext cx="3066415" cy="5213350"/>
          </a:xfrm>
          <a:prstGeom prst="rect">
            <a:avLst/>
          </a:prstGeom>
        </p:spPr>
      </p:pic>
      <p:pic>
        <p:nvPicPr>
          <p:cNvPr id="4" name="图片 3"/>
          <p:cNvPicPr>
            <a:picLocks noChangeAspect="1"/>
          </p:cNvPicPr>
          <p:nvPr/>
        </p:nvPicPr>
        <p:blipFill>
          <a:blip r:embed="rId4"/>
          <a:stretch>
            <a:fillRect/>
          </a:stretch>
        </p:blipFill>
        <p:spPr>
          <a:xfrm>
            <a:off x="9631045" y="1074420"/>
            <a:ext cx="2938780" cy="52558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14:gallery dir="l"/>
      </p:transition>
    </mc:Choice>
    <mc:Fallback>
      <p:transition spd="slow" advTm="0">
        <p:fade/>
      </p:transition>
    </mc:Fallback>
  </mc:AlternateContent>
  <p:timing>
    <p:tnLst>
      <p:par>
        <p:cTn id="1" dur="indefinite" restart="never" nodeType="tmRoot"/>
      </p:par>
    </p:tnLst>
  </p:timing>
</p:sld>
</file>

<file path=ppt/theme/theme1.xml><?xml version="1.0" encoding="utf-8"?>
<a:theme xmlns:a="http://schemas.openxmlformats.org/drawingml/2006/main" name="第一PPT，www.1ppt.com">
  <a:themeElements>
    <a:clrScheme name="自定义 401">
      <a:dk1>
        <a:sysClr val="windowText" lastClr="000000"/>
      </a:dk1>
      <a:lt1>
        <a:sysClr val="window" lastClr="FFFFFF"/>
      </a:lt1>
      <a:dk2>
        <a:srgbClr val="44546A"/>
      </a:dk2>
      <a:lt2>
        <a:srgbClr val="E7E6E6"/>
      </a:lt2>
      <a:accent1>
        <a:srgbClr val="FE406F"/>
      </a:accent1>
      <a:accent2>
        <a:srgbClr val="FBB8DC"/>
      </a:accent2>
      <a:accent3>
        <a:srgbClr val="FE406F"/>
      </a:accent3>
      <a:accent4>
        <a:srgbClr val="FBB8DC"/>
      </a:accent4>
      <a:accent5>
        <a:srgbClr val="FE406F"/>
      </a:accent5>
      <a:accent6>
        <a:srgbClr val="FBB8DC"/>
      </a:accent6>
      <a:hlink>
        <a:srgbClr val="FE406F"/>
      </a:hlink>
      <a:folHlink>
        <a:srgbClr val="FBB8DC"/>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2362</Words>
  <Application>WPS 演示</Application>
  <PresentationFormat>自定义</PresentationFormat>
  <Paragraphs>146</Paragraphs>
  <Slides>11</Slides>
  <Notes>17</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11</vt:i4>
      </vt:variant>
    </vt:vector>
  </HeadingPairs>
  <TitlesOfParts>
    <vt:vector size="27" baseType="lpstr">
      <vt:lpstr>Arial</vt:lpstr>
      <vt:lpstr>宋体</vt:lpstr>
      <vt:lpstr>Wingdings</vt:lpstr>
      <vt:lpstr>Calibri</vt:lpstr>
      <vt:lpstr>方正正准黑简体</vt:lpstr>
      <vt:lpstr>微软雅黑</vt:lpstr>
      <vt:lpstr>Impact</vt:lpstr>
      <vt:lpstr>Wingdings</vt:lpstr>
      <vt:lpstr>AXIS Std M</vt:lpstr>
      <vt:lpstr>Open Sans</vt:lpstr>
      <vt:lpstr>Open Sans</vt:lpstr>
      <vt:lpstr>Franklin Gothic Medium</vt:lpstr>
      <vt:lpstr>黑体</vt:lpstr>
      <vt:lpstr>Arial Unicode MS</vt:lpstr>
      <vt:lpstr>MS UI Gothic</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粉色鲜花</dc:title>
  <dc:creator/>
  <cp:keywords>第一PPT模板网-WWW.1PPT.COM</cp:keywords>
  <cp:lastModifiedBy>Administrator</cp:lastModifiedBy>
  <cp:revision>25</cp:revision>
  <dcterms:created xsi:type="dcterms:W3CDTF">2016-10-17T14:00:00Z</dcterms:created>
  <dcterms:modified xsi:type="dcterms:W3CDTF">2018-06-23T00:35:42Z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