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Josefin Sans"/>
      <p:bold r:id="rId35"/>
      <p:boldItalic r:id="rId36"/>
    </p:embeddedFont>
    <p:embeddedFont>
      <p:font typeface="Open Sa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08BC6A-C914-4C0F-81E6-CE7464EF1E5F}">
  <a:tblStyle styleId="{A408BC6A-C914-4C0F-81E6-CE7464EF1E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9358B1-01A9-4E3F-95B4-2234FF9BE0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JosefinSans-bold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OpenSansLight-regular.fntdata"/><Relationship Id="rId14" Type="http://schemas.openxmlformats.org/officeDocument/2006/relationships/slide" Target="slides/slide7.xml"/><Relationship Id="rId36" Type="http://schemas.openxmlformats.org/officeDocument/2006/relationships/font" Target="fonts/JosefinSans-boldItalic.fntdata"/><Relationship Id="rId17" Type="http://schemas.openxmlformats.org/officeDocument/2006/relationships/slide" Target="slides/slide10.xml"/><Relationship Id="rId39" Type="http://schemas.openxmlformats.org/officeDocument/2006/relationships/font" Target="fonts/OpenSansLight-italic.fntdata"/><Relationship Id="rId16" Type="http://schemas.openxmlformats.org/officeDocument/2006/relationships/slide" Target="slides/slide9.xml"/><Relationship Id="rId38" Type="http://schemas.openxmlformats.org/officeDocument/2006/relationships/font" Target="fonts/OpenSansLight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550ba6a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4550ba6a8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4550ba6a8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4550ba6a8_1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4550ba6a8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4550ba6a8_1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4550ba6a8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04550ba6a8_1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4550ba6a8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04550ba6a8_1_1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4550ba6a8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04550ba6a8_1_2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4550ba6a8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04550ba6a8_1_2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4550ba6a8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4550ba6a8_1_2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4550ba6a8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4550ba6a8_1_2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4550ba6a8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04550ba6a8_1_2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4550ba6a8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04550ba6a8_1_2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550ba6a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4550ba6a8_1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4550ba6a8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04550ba6a8_1_2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4550ba6a8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04550ba6a8_1_2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550ba6a8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04550ba6a8_1_2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4550ba6a8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04550ba6a8_1_2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4550ba6a8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04550ba6a8_1_2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4553d32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04553d327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4550ba6a8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04550ba6a8_1_2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4550ba6a8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04550ba6a8_1_2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550ba6a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04550ba6a8_1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550ba6a8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04550ba6a8_1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550ba6a8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04550ba6a8_1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550ba6a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04550ba6a8_1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4550ba6a8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4550ba6a8_1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550ba6a8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04550ba6a8_1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4550ba6a8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04550ba6a8_1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34.png"/><Relationship Id="rId8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39.png"/><Relationship Id="rId8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41.png"/><Relationship Id="rId6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42.png"/><Relationship Id="rId5" Type="http://schemas.openxmlformats.org/officeDocument/2006/relationships/image" Target="../media/image49.png"/><Relationship Id="rId6" Type="http://schemas.openxmlformats.org/officeDocument/2006/relationships/image" Target="../media/image52.png"/><Relationship Id="rId7" Type="http://schemas.openxmlformats.org/officeDocument/2006/relationships/image" Target="../media/image50.png"/><Relationship Id="rId8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Relationship Id="rId4" Type="http://schemas.openxmlformats.org/officeDocument/2006/relationships/image" Target="../media/image59.png"/><Relationship Id="rId5" Type="http://schemas.openxmlformats.org/officeDocument/2006/relationships/image" Target="../media/image58.png"/><Relationship Id="rId6" Type="http://schemas.openxmlformats.org/officeDocument/2006/relationships/image" Target="../media/image6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5" Type="http://schemas.openxmlformats.org/officeDocument/2006/relationships/image" Target="../media/image6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0.png"/><Relationship Id="rId4" Type="http://schemas.openxmlformats.org/officeDocument/2006/relationships/image" Target="../media/image53.png"/><Relationship Id="rId5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4451223" y="947505"/>
            <a:ext cx="4108542" cy="2995845"/>
            <a:chOff x="0" y="-66675"/>
            <a:chExt cx="10956112" cy="7988918"/>
          </a:xfrm>
        </p:grpSpPr>
        <p:sp>
          <p:nvSpPr>
            <p:cNvPr id="130" name="Google Shape;130;p25"/>
            <p:cNvSpPr txBox="1"/>
            <p:nvPr/>
          </p:nvSpPr>
          <p:spPr>
            <a:xfrm>
              <a:off x="0" y="1763500"/>
              <a:ext cx="10956112" cy="280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1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4000" u="none" cap="none" strike="noStrike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Heart Failure Prediction</a:t>
              </a:r>
              <a:endParaRPr b="1" i="0" sz="4000" u="none" cap="none" strike="noStrike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0" y="-66675"/>
              <a:ext cx="10956112" cy="55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MACHINE LEARNING</a:t>
              </a:r>
              <a:endParaRPr b="0" i="0" sz="12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0" y="5460032"/>
              <a:ext cx="10956112" cy="2462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700" u="none" cap="none" strike="noStrik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Memprediksi Penyakit Jantung Menggunakan Algoritma Regresi pada Machine Learning</a:t>
              </a:r>
              <a:endParaRPr b="0" i="0" sz="17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417" y="-960872"/>
            <a:ext cx="337782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1917" y="895355"/>
            <a:ext cx="597164" cy="12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047595" y="1010577"/>
            <a:ext cx="2678877" cy="279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73574" y="632213"/>
            <a:ext cx="1572019" cy="122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2436" y="2502900"/>
            <a:ext cx="947147" cy="21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05902" y="3806368"/>
            <a:ext cx="1743179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81706"/>
            <a:ext cx="2298719" cy="142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275918" y="195298"/>
            <a:ext cx="1038334" cy="63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9341" y="-1223998"/>
            <a:ext cx="191899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7123" y="-1879602"/>
            <a:ext cx="2678877" cy="27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685800" y="1201725"/>
            <a:ext cx="4407664" cy="4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Standart Scaler </a:t>
            </a:r>
            <a:endParaRPr b="1" sz="36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descr="https://lh4.googleusercontent.com/jGi-sk550q_lQM8cPEGTK9ZiJOFpr55VAaxcIikJV7GtqhTw8r8tyeyVJ4rJoATv-GzX00JkR76kJL0dnrP9wuHX9LFWTu6C7K0T0MVc9xfPdhnwZIOXRKf3nvD8AseBZPbvJaHae2s" id="230" name="Google Shape;230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62100" y="3295650"/>
            <a:ext cx="5797826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peARpgV5EoOOpzuOxtyurVkwLh2RGzC0Ic7KrmogUR1FL1SeGsQXQyZ5t9yi_dwtuGnLVjnLQHbeymO4HA4Zw9p67vcI-Xy0YhMV647MoqpbGLlAGnPoK1Z0yes2A-ESQQtZw4y6sR4" id="231" name="Google Shape;231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81300" y="2120171"/>
            <a:ext cx="3200116" cy="820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81706"/>
            <a:ext cx="2298719" cy="142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275918" y="195298"/>
            <a:ext cx="1038334" cy="63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9341" y="-1223998"/>
            <a:ext cx="191899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7123" y="-1879602"/>
            <a:ext cx="2678877" cy="27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285750" y="1239825"/>
            <a:ext cx="4407664" cy="4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Normalizer</a:t>
            </a:r>
            <a:endParaRPr b="1" sz="36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descr="https://lh6.googleusercontent.com/ygY3DCFLp78FFwENooI1Mwlfrp4hH_Sc2XSkGaPZ23jKDKdbBeXQVRxgc1AE132qih5l3SIqDBsPLnOolELYXUBn110WaRtMmEQywPS-ANP5G0WpPk6cRtoKtVGy9G7-dx51gHXzqwE" id="241" name="Google Shape;24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9700" y="3448050"/>
            <a:ext cx="5920335" cy="1376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j7Kj761LPNNvQ90WQYR2vzD4FDOVKrylKKeXP2hAhmohnixafEQNEHu78AA-wAhVsmEGNn_3DNZoHW7sNv8Xh5GYbGkJKk_3dz3OzOxUPcY71gmhs6uJ-uE1cpnVZA3rqVmapwz_NtE" id="242" name="Google Shape;242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98719" y="2152650"/>
            <a:ext cx="3939702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1432343" y="2495550"/>
            <a:ext cx="4244557" cy="69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Training</a:t>
            </a:r>
            <a:endParaRPr b="1" sz="6900">
              <a:solidFill>
                <a:srgbClr val="F7B4A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700" y="1276350"/>
            <a:ext cx="1831313" cy="28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7"/>
          <p:cNvGrpSpPr/>
          <p:nvPr/>
        </p:nvGrpSpPr>
        <p:grpSpPr>
          <a:xfrm>
            <a:off x="5308925" y="1793802"/>
            <a:ext cx="3227624" cy="2858742"/>
            <a:chOff x="8825007" y="1695696"/>
            <a:chExt cx="7748980" cy="6863356"/>
          </a:xfrm>
        </p:grpSpPr>
        <p:grpSp>
          <p:nvGrpSpPr>
            <p:cNvPr id="254" name="Google Shape;254;p37"/>
            <p:cNvGrpSpPr/>
            <p:nvPr/>
          </p:nvGrpSpPr>
          <p:grpSpPr>
            <a:xfrm>
              <a:off x="8825007" y="1695696"/>
              <a:ext cx="7748980" cy="6436033"/>
              <a:chOff x="-425323" y="181985"/>
              <a:chExt cx="10331973" cy="8581377"/>
            </a:xfrm>
          </p:grpSpPr>
          <p:sp>
            <p:nvSpPr>
              <p:cNvPr id="255" name="Google Shape;255;p37"/>
              <p:cNvSpPr txBox="1"/>
              <p:nvPr/>
            </p:nvSpPr>
            <p:spPr>
              <a:xfrm>
                <a:off x="8184306" y="754452"/>
                <a:ext cx="1722344" cy="923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4007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Testing 30%</a:t>
                </a:r>
                <a:endParaRPr sz="10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256" name="Google Shape;256;p37"/>
              <p:cNvSpPr txBox="1"/>
              <p:nvPr/>
            </p:nvSpPr>
            <p:spPr>
              <a:xfrm>
                <a:off x="-425323" y="6791952"/>
                <a:ext cx="1893934" cy="1108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4007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Training 70%</a:t>
                </a:r>
                <a:endParaRPr sz="10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grpSp>
            <p:nvGrpSpPr>
              <p:cNvPr id="257" name="Google Shape;257;p37"/>
              <p:cNvGrpSpPr/>
              <p:nvPr/>
            </p:nvGrpSpPr>
            <p:grpSpPr>
              <a:xfrm>
                <a:off x="521644" y="181985"/>
                <a:ext cx="9042290" cy="8581377"/>
                <a:chOff x="-121047" y="0"/>
                <a:chExt cx="2776171" cy="2634661"/>
              </a:xfrm>
            </p:grpSpPr>
            <p:sp>
              <p:nvSpPr>
                <p:cNvPr id="258" name="Google Shape;258;p37"/>
                <p:cNvSpPr/>
                <p:nvPr/>
              </p:nvSpPr>
              <p:spPr>
                <a:xfrm>
                  <a:off x="1270000" y="0"/>
                  <a:ext cx="1225947" cy="1104203"/>
                </a:xfrm>
                <a:custGeom>
                  <a:rect b="b" l="l" r="r" t="t"/>
                  <a:pathLst>
                    <a:path extrusionOk="0" h="1104203" w="1225947">
                      <a:moveTo>
                        <a:pt x="0" y="0"/>
                      </a:moveTo>
                      <a:cubicBezTo>
                        <a:pt x="573695" y="0"/>
                        <a:pt x="1076156" y="384611"/>
                        <a:pt x="1225947" y="938406"/>
                      </a:cubicBezTo>
                      <a:lnTo>
                        <a:pt x="612973" y="1104203"/>
                      </a:lnTo>
                      <a:cubicBezTo>
                        <a:pt x="538078" y="827305"/>
                        <a:pt x="286848" y="635000"/>
                        <a:pt x="0" y="635000"/>
                      </a:cubicBezTo>
                      <a:close/>
                    </a:path>
                  </a:pathLst>
                </a:custGeom>
                <a:solidFill>
                  <a:srgbClr val="FBD4B4"/>
                </a:solidFill>
                <a:ln>
                  <a:noFill/>
                </a:ln>
              </p:spPr>
              <p:txBody>
                <a:bodyPr anchorCtr="0" anchor="ctr" bIns="45725" lIns="45725" spcFirstLastPara="1" rIns="45725" wrap="square" tIns="457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37"/>
                <p:cNvSpPr/>
                <p:nvPr/>
              </p:nvSpPr>
              <p:spPr>
                <a:xfrm>
                  <a:off x="1617102" y="877548"/>
                  <a:ext cx="1038022" cy="1455928"/>
                </a:xfrm>
                <a:custGeom>
                  <a:rect b="b" l="l" r="r" t="t"/>
                  <a:pathLst>
                    <a:path extrusionOk="0" h="1455928" w="1038022">
                      <a:moveTo>
                        <a:pt x="860740" y="0"/>
                      </a:moveTo>
                      <a:cubicBezTo>
                        <a:pt x="1038021" y="545617"/>
                        <a:pt x="827504" y="1142337"/>
                        <a:pt x="347101" y="1455928"/>
                      </a:cubicBezTo>
                      <a:lnTo>
                        <a:pt x="0" y="924190"/>
                      </a:lnTo>
                      <a:cubicBezTo>
                        <a:pt x="240201" y="767394"/>
                        <a:pt x="345460" y="469035"/>
                        <a:pt x="256819" y="196226"/>
                      </a:cubicBezTo>
                      <a:close/>
                    </a:path>
                  </a:pathLst>
                </a:custGeom>
                <a:solidFill>
                  <a:srgbClr val="FBD4B4"/>
                </a:solidFill>
                <a:ln>
                  <a:noFill/>
                </a:ln>
              </p:spPr>
              <p:txBody>
                <a:bodyPr anchorCtr="0" anchor="ctr" bIns="45725" lIns="45725" spcFirstLastPara="1" rIns="45725" wrap="square" tIns="457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473094" y="1764429"/>
                  <a:ext cx="1543393" cy="870232"/>
                </a:xfrm>
                <a:custGeom>
                  <a:rect b="b" l="l" r="r" t="t"/>
                  <a:pathLst>
                    <a:path extrusionOk="0" h="870232" w="1543393">
                      <a:moveTo>
                        <a:pt x="1543393" y="533023"/>
                      </a:moveTo>
                      <a:cubicBezTo>
                        <a:pt x="1079264" y="870232"/>
                        <a:pt x="446696" y="854415"/>
                        <a:pt x="0" y="494430"/>
                      </a:cubicBezTo>
                      <a:lnTo>
                        <a:pt x="398453" y="0"/>
                      </a:lnTo>
                      <a:cubicBezTo>
                        <a:pt x="621801" y="179993"/>
                        <a:pt x="938085" y="187902"/>
                        <a:pt x="1170150" y="19297"/>
                      </a:cubicBezTo>
                      <a:close/>
                    </a:path>
                  </a:pathLst>
                </a:custGeom>
                <a:solidFill>
                  <a:srgbClr val="8CB3E3"/>
                </a:solidFill>
                <a:ln>
                  <a:noFill/>
                </a:ln>
              </p:spPr>
              <p:txBody>
                <a:bodyPr anchorCtr="0" anchor="ctr" bIns="45725" lIns="45725" spcFirstLastPara="1" rIns="45725" wrap="square" tIns="457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-121047" y="817672"/>
                  <a:ext cx="1017804" cy="1479780"/>
                </a:xfrm>
                <a:custGeom>
                  <a:rect b="b" l="l" r="r" t="t"/>
                  <a:pathLst>
                    <a:path extrusionOk="0" h="1479780" w="1017804">
                      <a:moveTo>
                        <a:pt x="644560" y="1479780"/>
                      </a:moveTo>
                      <a:cubicBezTo>
                        <a:pt x="180430" y="1142570"/>
                        <a:pt x="0" y="536074"/>
                        <a:pt x="204329" y="0"/>
                      </a:cubicBezTo>
                      <a:lnTo>
                        <a:pt x="797688" y="226164"/>
                      </a:lnTo>
                      <a:cubicBezTo>
                        <a:pt x="695523" y="494201"/>
                        <a:pt x="785739" y="797449"/>
                        <a:pt x="1017803" y="966054"/>
                      </a:cubicBezTo>
                      <a:close/>
                    </a:path>
                  </a:pathLst>
                </a:custGeom>
                <a:solidFill>
                  <a:srgbClr val="8CB3E3"/>
                </a:solidFill>
                <a:ln>
                  <a:noFill/>
                </a:ln>
              </p:spPr>
              <p:txBody>
                <a:bodyPr anchorCtr="0" anchor="ctr" bIns="45725" lIns="45725" spcFirstLastPara="1" rIns="45725" wrap="square" tIns="457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62158" y="0"/>
                  <a:ext cx="1207778" cy="1073774"/>
                </a:xfrm>
                <a:custGeom>
                  <a:rect b="b" l="l" r="r" t="t"/>
                  <a:pathLst>
                    <a:path extrusionOk="0" h="1073774" w="1207778">
                      <a:moveTo>
                        <a:pt x="0" y="877548"/>
                      </a:moveTo>
                      <a:cubicBezTo>
                        <a:pt x="170006" y="354324"/>
                        <a:pt x="657564" y="55"/>
                        <a:pt x="1207715" y="0"/>
                      </a:cubicBezTo>
                      <a:lnTo>
                        <a:pt x="1207779" y="635000"/>
                      </a:lnTo>
                      <a:cubicBezTo>
                        <a:pt x="932703" y="635027"/>
                        <a:pt x="688924" y="812162"/>
                        <a:pt x="603921" y="1073774"/>
                      </a:cubicBezTo>
                      <a:close/>
                    </a:path>
                  </a:pathLst>
                </a:custGeom>
                <a:solidFill>
                  <a:srgbClr val="8CB3E3"/>
                </a:solidFill>
                <a:ln>
                  <a:noFill/>
                </a:ln>
              </p:spPr>
              <p:txBody>
                <a:bodyPr anchorCtr="0" anchor="ctr" bIns="45725" lIns="45725" spcFirstLastPara="1" rIns="45725" wrap="square" tIns="457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1270000" y="0"/>
                  <a:ext cx="127" cy="635000"/>
                </a:xfrm>
                <a:custGeom>
                  <a:rect b="b" l="l" r="r" t="t"/>
                  <a:pathLst>
                    <a:path extrusionOk="0" h="635000" w="127">
                      <a:moveTo>
                        <a:pt x="0" y="0"/>
                      </a:moveTo>
                      <a:cubicBezTo>
                        <a:pt x="42" y="0"/>
                        <a:pt x="85" y="0"/>
                        <a:pt x="127" y="0"/>
                      </a:cubicBezTo>
                      <a:lnTo>
                        <a:pt x="63" y="635000"/>
                      </a:lnTo>
                      <a:cubicBezTo>
                        <a:pt x="42" y="635000"/>
                        <a:pt x="21" y="635000"/>
                        <a:pt x="0" y="635000"/>
                      </a:cubicBezTo>
                      <a:close/>
                    </a:path>
                  </a:pathLst>
                </a:custGeom>
                <a:solidFill>
                  <a:srgbClr val="8D95D5"/>
                </a:solidFill>
                <a:ln>
                  <a:noFill/>
                </a:ln>
              </p:spPr>
              <p:txBody>
                <a:bodyPr anchorCtr="0" anchor="ctr" bIns="45725" lIns="45725" spcFirstLastPara="1" rIns="45725" wrap="square" tIns="457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64" name="Google Shape;264;p37"/>
            <p:cNvSpPr/>
            <p:nvPr/>
          </p:nvSpPr>
          <p:spPr>
            <a:xfrm rot="-2546261">
              <a:off x="12545591" y="5439633"/>
              <a:ext cx="3770249" cy="2125831"/>
            </a:xfrm>
            <a:custGeom>
              <a:rect b="b" l="l" r="r" t="t"/>
              <a:pathLst>
                <a:path extrusionOk="0" h="870232" w="1543393">
                  <a:moveTo>
                    <a:pt x="1543393" y="533023"/>
                  </a:moveTo>
                  <a:cubicBezTo>
                    <a:pt x="1079264" y="870232"/>
                    <a:pt x="446696" y="854415"/>
                    <a:pt x="0" y="494430"/>
                  </a:cubicBezTo>
                  <a:lnTo>
                    <a:pt x="398453" y="0"/>
                  </a:lnTo>
                  <a:cubicBezTo>
                    <a:pt x="621801" y="179993"/>
                    <a:pt x="938085" y="187902"/>
                    <a:pt x="1170150" y="19297"/>
                  </a:cubicBezTo>
                  <a:close/>
                </a:path>
              </a:pathLst>
            </a:custGeom>
            <a:solidFill>
              <a:srgbClr val="8CB3E3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https://lh6.googleusercontent.com/d0ciZWeB0VtwJ7Ik6DVtnxaNpeoDDqWoIjy4mTGCCdyib0w4D5q7gKI0m476TFAdXkfYPWypHavBwionA1N-js6BBgJpONwubhOysRSVylHjjXysWDRmIMK8SfpSKnr1Bd6hzvjFLo0" id="265" name="Google Shape;2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52450"/>
            <a:ext cx="5585173" cy="1359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00" y="2497406"/>
            <a:ext cx="2297287" cy="2314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171" y="975614"/>
            <a:ext cx="3169056" cy="3192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807978" y="1590675"/>
            <a:ext cx="424455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Linear Regression</a:t>
            </a:r>
            <a:endParaRPr b="1" sz="4300">
              <a:solidFill>
                <a:srgbClr val="F7B4A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tGW8oqj1ojxqOOIq7yc0m_G2TCHvOrIAvV_CLmOX0E9gasfX6XWXb4Vm38CdnfmxS-l3FyVjfKTYWBbbrEKZxWva87PmQs6Ya1M3rDLWjSw7-DPOD9-v4NZHh_-qvRL-HraiDypT2Cw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3550" y="1314450"/>
            <a:ext cx="3276600" cy="611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0HlqUAQPtjeGy0eC_0RLx8byo4NqfiQL1_W0YTfcveFyy9Zt-BaIJuhDowMWVa0MU0WBtzHwW7VsteWYaXAfabyTugSSkGxnfD21aJMhA0HpyVdvoJRxomgPKYKasLfTCvbsW954Ru0" id="278" name="Google Shape;2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3550" y="2305050"/>
            <a:ext cx="3295854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jpf9gYokA55jkGkCU6LqNmGyurcJgMLF2oOLkmZe6W90C2jADBNH1reBwLhAmZXYiREmP0MxwAbwsOHXvJsZ5xrQZ6gU7aXL2GwBCeUFaOzEK9gy8RqjEzKQHNkyttOpySbcTGQjePo" id="279" name="Google Shape;27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6511" y="2763372"/>
            <a:ext cx="3429000" cy="1794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7UPHbCV1UEuBuwwmPJla7wC_r7bn6MQCayz_VoFYklxfYxdNxjdxZKgdohZP1tcVqBv9b2nYfCeIkT16bMqNLCrnC_4oDlyjbBrg_OBeVchNdMJJpu_NOjX_Kw_d2jAHKfZF4f7IUtY" id="280" name="Google Shape;28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273" y="1081530"/>
            <a:ext cx="5029477" cy="145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171" y="975614"/>
            <a:ext cx="3169056" cy="319227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807978" y="1590675"/>
            <a:ext cx="424455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Polynomial Regression</a:t>
            </a:r>
            <a:endParaRPr b="1" sz="4300">
              <a:solidFill>
                <a:srgbClr val="F7B4A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8a4PqjgNNcev6EmlFOfv1JuztAqwL7m-JgsYuPIZHfXZJ-zr4oTB3QLCXE3LfXR1qQ9z3jE3L33cnOauscE4TYrXKPPit_JR6bX5k_RgnIkAxQ1o_Gah5s6vnSakQGXKXHoSemzBDRE" id="291" name="Google Shape;2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047750"/>
            <a:ext cx="3052141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mn-BjKlZZPRPO7XjBEZPdMWNcTqdL52_VUVby5LrE-Nts5KrnW-l5mlR7BQb3UzAqfqTr3vHkFc1LeA6Iv0tmDu7mF9O1YN7L-i1B6ighu6pHqF8PSGVIg6apmvYdyXVYwDQ14-zY_U" id="292" name="Google Shape;2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4900" y="1962150"/>
            <a:ext cx="3425990" cy="2411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yp4_1_GEjDnBrA9REduJKYHDn85XU-f9az0uLjOUT6k97DUKQYTs0X89gQZFxHNqDi7u2NM6Qh0vDLw8hAAgIOSi-ArYv1MvKk7JDFaNb41LioIXBYnGlfNZ9n6-pBJjkoEsHQVVnwg" id="293" name="Google Shape;29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1335050"/>
            <a:ext cx="3276600" cy="3038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171" y="975614"/>
            <a:ext cx="3169056" cy="319227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/>
        </p:nvSpPr>
        <p:spPr>
          <a:xfrm>
            <a:off x="807978" y="1590675"/>
            <a:ext cx="4244557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Logistic Regression</a:t>
            </a:r>
            <a:endParaRPr b="1" sz="4300">
              <a:solidFill>
                <a:srgbClr val="F7B4A7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U1ulBB0QsbxKPNFUQfyBcoflsuaNtAStgA1S6f3QeCneVc-wIOvJXqtqJfg6wFLwNxd4bPPrH12RbEkzR4WgDFR_ZCfIUE0Bq2ZpbYBFhQzqf29f-7OnFx9lSXf9mAux3VXlsBh2OZc" id="304" name="Google Shape;30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769964"/>
            <a:ext cx="3390900" cy="3904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8Hy8f37pGfIwLHC-AJT6qzLkK3AA2Wzcoz4r5FXRKtFNjsWtSyzNdQhOCyoABbuaLw_x99AT5XEQ1N4ELc02CfMkycbYZNU380WYr4Y5xVoqZ8eC0gfHwZWTXTnxfjcZvHSPQk8R55o" id="305" name="Google Shape;30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962150"/>
            <a:ext cx="3115506" cy="127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2355722" y="2191346"/>
            <a:ext cx="48451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Given Jeremia				160419118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Salsabilla Aryaning Putri	160419135</a:t>
            </a:r>
            <a:endParaRPr sz="7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Safira Arinta Azzahra		160419158</a:t>
            </a:r>
            <a:endParaRPr sz="700"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417" y="-960872"/>
            <a:ext cx="337782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2900" y="2006474"/>
            <a:ext cx="597164" cy="12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9355" y="133350"/>
            <a:ext cx="1572019" cy="122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436" y="2502900"/>
            <a:ext cx="947147" cy="21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86046" y="3566025"/>
            <a:ext cx="1743179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B4A7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/>
        </p:nvSpPr>
        <p:spPr>
          <a:xfrm>
            <a:off x="511770" y="1276350"/>
            <a:ext cx="4784708" cy="4500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4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Model Evaluation</a:t>
            </a:r>
            <a:endParaRPr b="1" sz="40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11" name="Google Shape;3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1544" y="-547608"/>
            <a:ext cx="3207370" cy="33158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312;p44"/>
          <p:cNvGraphicFramePr/>
          <p:nvPr/>
        </p:nvGraphicFramePr>
        <p:xfrm>
          <a:off x="12954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{A408BC6A-C914-4C0F-81E6-CE7464EF1E5F}</a:tableStyleId>
              </a:tblPr>
              <a:tblGrid>
                <a:gridCol w="2040700"/>
                <a:gridCol w="1270775"/>
                <a:gridCol w="1106300"/>
              </a:tblGrid>
              <a:tr h="365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Metode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MSE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R^2 / Accuracy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Linear Regression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0.11752794160467865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53.9292 %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Polynomial Regression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0.11158588020889848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54.8077 %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8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Logistic Regression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0.13333333333333333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chemeClr val="dk2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86.67 %</a:t>
                      </a:r>
                      <a:endParaRPr b="1" sz="1800" u="none" cap="none" strike="noStrike">
                        <a:solidFill>
                          <a:schemeClr val="dk2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44"/>
          <p:cNvSpPr/>
          <p:nvPr/>
        </p:nvSpPr>
        <p:spPr>
          <a:xfrm>
            <a:off x="878682" y="1367632"/>
            <a:ext cx="914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/>
        </p:nvSpPr>
        <p:spPr>
          <a:xfrm>
            <a:off x="4121084" y="2426711"/>
            <a:ext cx="4659560" cy="53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900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Aplikasi</a:t>
            </a:r>
            <a:endParaRPr b="1" sz="6900">
              <a:solidFill>
                <a:srgbClr val="94DDD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387" y="720756"/>
            <a:ext cx="1322865" cy="81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39657" y="2658283"/>
            <a:ext cx="287931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70156" y="-894188"/>
            <a:ext cx="745811" cy="161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1084" y="-768410"/>
            <a:ext cx="1874172" cy="153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283322" y="-1220544"/>
            <a:ext cx="2158936" cy="294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871437" y="1533717"/>
            <a:ext cx="2298719" cy="14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881" y="553752"/>
            <a:ext cx="1744875" cy="1430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veAultW57ixAMTAVayfsjSdXRUSmJhzA_nKu4lDQ6PqfZioghfNJczb2fIBQ8T5UqRHZ7DUJyt9pS7w5ZPqJnBtxzsD7Qs-VjKGF8G0RlmsjV97RSp6wq7zVB95s-lark8NgtrgDYp0I" id="330" name="Google Shape;33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305050"/>
            <a:ext cx="6608172" cy="201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85750"/>
            <a:ext cx="1744875" cy="1430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nk3MntBKkjYeojUGwprDnHcxBQCnauxSOPy_hKBv20K_E204WHET8pCR047qHenNvMNM3TePtHAvcCYuxR_22gWFHMtBXx5JsNGv1hyohZhI_juTENIAahU40fnwtwCAKlApXtbyoZrp" id="336" name="Google Shape;3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865" y="1962150"/>
            <a:ext cx="5372100" cy="248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85750"/>
            <a:ext cx="1744875" cy="1430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JXlPAfDG7q781Pg9w-6gZAhFwooM73BfPDHm_kfMKKcbKd6qGYoFz03VyyBDPsHYhBuFOONND4eTl1vUu-MNL9eO8NUIgf0gI2b4d78Xy96ellDDmGAu4qcT8rLrSPqj6Jx9UUQ0HwnH" id="342" name="Google Shape;34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133349"/>
            <a:ext cx="2324100" cy="4809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YK1O9cEd6VERf36yU3C8dmLQDkF_ZldhG0B2T2pfFX2URpkkRMt3IuUHLHiTwGbvRYTeyMLoi1KtDKY7sfdqIjTDb9Dv5pmslhAS7V4Qt6ApZTr99FzE8AzCwcMrpQZ8SQGJ7onR1kJm" id="343" name="Google Shape;343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767" y="133350"/>
            <a:ext cx="2286000" cy="482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89973" y="2171238"/>
            <a:ext cx="2309326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49"/>
          <p:cNvGraphicFramePr/>
          <p:nvPr/>
        </p:nvGraphicFramePr>
        <p:xfrm>
          <a:off x="1227475" y="2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{479358B1-01A9-4E3F-95B4-2234FF9BE0B2}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Pasien Pertama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Pasien Kedua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Umur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Jenis Kelamin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Perempuan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Laki-laki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Jenis Nyeri Dada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Tekanan Darah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Nilai Kolesterol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Gula Puasa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Tidak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Tidak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Hasil Elektrokardiografi Pada Saat Istirahat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Detak Jantung Maksimal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Exercise Angina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Tidak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Tidak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Old Peak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 Slope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V0851gUDmaQO1wcDFNpPRukAS6G5_5a3OtbLNVZcfb1sY0j9N3OSHIqWt0vgWUJJRKlGaQ_NVUyq81ChRtceGi84Jom4-2Fa31PYCdhnQxkxYIw4qgGMXIp7MKvUTsF64cO639BFGmtJ" id="354" name="Google Shape;3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729" y="437152"/>
            <a:ext cx="3595692" cy="114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575" y="1876613"/>
            <a:ext cx="32575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050" y="1857563"/>
            <a:ext cx="34290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/>
        </p:nvSpPr>
        <p:spPr>
          <a:xfrm>
            <a:off x="782579" y="2057175"/>
            <a:ext cx="3656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Thank You!</a:t>
            </a:r>
            <a:endParaRPr b="1" sz="46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62" name="Google Shape;3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7068" y="1509136"/>
            <a:ext cx="3705662" cy="231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2550" y="4306818"/>
            <a:ext cx="2169360" cy="135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8007" y="3741748"/>
            <a:ext cx="1644724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0174" y="356085"/>
            <a:ext cx="1644724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7"/>
          <p:cNvGrpSpPr/>
          <p:nvPr/>
        </p:nvGrpSpPr>
        <p:grpSpPr>
          <a:xfrm>
            <a:off x="4651132" y="838611"/>
            <a:ext cx="4296237" cy="3285488"/>
            <a:chOff x="0" y="-9525"/>
            <a:chExt cx="11456630" cy="8761306"/>
          </a:xfrm>
        </p:grpSpPr>
        <p:sp>
          <p:nvSpPr>
            <p:cNvPr id="154" name="Google Shape;154;p27"/>
            <p:cNvSpPr txBox="1"/>
            <p:nvPr/>
          </p:nvSpPr>
          <p:spPr>
            <a:xfrm>
              <a:off x="481673" y="-9525"/>
              <a:ext cx="6723775" cy="164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4000" u="none" cap="none" strike="noStrike">
                  <a:solidFill>
                    <a:srgbClr val="F7B4A7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Agenda</a:t>
              </a:r>
              <a:endParaRPr sz="700"/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481673" y="2289294"/>
              <a:ext cx="7537706" cy="1512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5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TOPIK UTAMA DALAM PRESENTASI INI</a:t>
              </a:r>
              <a:endParaRPr sz="700"/>
            </a:p>
          </p:txBody>
        </p:sp>
        <p:sp>
          <p:nvSpPr>
            <p:cNvPr id="156" name="Google Shape;156;p27"/>
            <p:cNvSpPr txBox="1"/>
            <p:nvPr/>
          </p:nvSpPr>
          <p:spPr>
            <a:xfrm>
              <a:off x="0" y="4545499"/>
              <a:ext cx="11456630" cy="42062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58750" lvl="1" marL="3175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DDDE"/>
                </a:buClr>
                <a:buSzPts val="1500"/>
                <a:buFont typeface="Arial"/>
                <a:buChar char="•"/>
              </a:pPr>
              <a:r>
                <a:rPr b="0" i="0" lang="en" sz="1500" u="none" cap="none" strike="noStrik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Dataset</a:t>
              </a:r>
              <a:endParaRPr sz="700"/>
            </a:p>
            <a:p>
              <a:pPr indent="-158750" lvl="1" marL="3175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DDDE"/>
                </a:buClr>
                <a:buSzPts val="1500"/>
                <a:buFont typeface="Arial"/>
                <a:buChar char="•"/>
              </a:pPr>
              <a:r>
                <a:rPr b="0" i="0" lang="en" sz="1500" u="none" cap="none" strike="noStrik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Preprocessing</a:t>
              </a:r>
              <a:endParaRPr sz="700"/>
            </a:p>
            <a:p>
              <a:pPr indent="-158750" lvl="1" marL="3175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DDDE"/>
                </a:buClr>
                <a:buSzPts val="1500"/>
                <a:buFont typeface="Arial"/>
                <a:buChar char="•"/>
              </a:pPr>
              <a:r>
                <a:rPr b="0" i="0" lang="en" sz="1500" u="none" cap="none" strike="noStrik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Training</a:t>
              </a:r>
              <a:endParaRPr sz="700"/>
            </a:p>
            <a:p>
              <a:pPr indent="-158750" lvl="1" marL="3175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DDDE"/>
                </a:buClr>
                <a:buSzPts val="1500"/>
                <a:buFont typeface="Arial"/>
                <a:buChar char="•"/>
              </a:pPr>
              <a:r>
                <a:rPr b="0" i="0" lang="en" sz="1500" u="none" cap="none" strike="noStrik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Metode</a:t>
              </a:r>
              <a:endParaRPr b="0" i="0" sz="15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  <a:p>
              <a:pPr indent="-158750" lvl="1" marL="3175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DDDE"/>
                </a:buClr>
                <a:buSzPts val="1500"/>
                <a:buFont typeface="Arial"/>
                <a:buChar char="•"/>
              </a:pPr>
              <a:r>
                <a:rPr b="0" i="0" lang="en" sz="1500" u="none" cap="none" strike="noStrik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Model Evaluation</a:t>
              </a:r>
              <a:endParaRPr sz="700"/>
            </a:p>
            <a:p>
              <a:pPr indent="-158750" lvl="1" marL="317500" marR="0" rtl="0" algn="just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4DDDE"/>
                </a:buClr>
                <a:buSzPts val="1500"/>
                <a:buFont typeface="Arial"/>
                <a:buChar char="•"/>
              </a:pPr>
              <a:r>
                <a:rPr b="0" i="0" lang="en" sz="1500" u="none" cap="none" strike="noStrike">
                  <a:solidFill>
                    <a:srgbClr val="94DDD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Aplikasi</a:t>
              </a:r>
              <a:endParaRPr b="0" i="0" sz="15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879" y="842183"/>
            <a:ext cx="1937272" cy="256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488" y="1237547"/>
            <a:ext cx="1937272" cy="256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7866" y="1607159"/>
            <a:ext cx="1937272" cy="2561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8"/>
          <p:cNvGrpSpPr/>
          <p:nvPr/>
        </p:nvGrpSpPr>
        <p:grpSpPr>
          <a:xfrm>
            <a:off x="514350" y="1000156"/>
            <a:ext cx="4884115" cy="941924"/>
            <a:chOff x="0" y="-19049"/>
            <a:chExt cx="13024306" cy="2511798"/>
          </a:xfrm>
        </p:grpSpPr>
        <p:sp>
          <p:nvSpPr>
            <p:cNvPr id="165" name="Google Shape;165;p28"/>
            <p:cNvSpPr txBox="1"/>
            <p:nvPr/>
          </p:nvSpPr>
          <p:spPr>
            <a:xfrm>
              <a:off x="0" y="-19049"/>
              <a:ext cx="13024306" cy="1315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31356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Dataset</a:t>
              </a:r>
              <a:endParaRPr b="1" i="0" sz="3200" u="none" cap="none" strike="noStrike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66" name="Google Shape;166;p28"/>
            <p:cNvSpPr txBox="1"/>
            <p:nvPr/>
          </p:nvSpPr>
          <p:spPr>
            <a:xfrm>
              <a:off x="0" y="1296696"/>
              <a:ext cx="12478550" cy="1196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5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Menggunakan dataset Heart Failure Prediction yang diperoleh dari Kaggle</a:t>
              </a:r>
              <a:endParaRPr b="0" i="0" sz="1500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875" y="1710689"/>
            <a:ext cx="2460975" cy="1910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7RsMvGBEC8fZHYGOtiPaJnEThvrETaajmgwl7hXCE0g8fxV4rhxqlEZjUH8yd7q398c-EdAqdo6g-iZI5PgooJRweclQHfVANFpFYaO3hmPQrGHZPcY6eB-b75HDoJzkzuYHZS3lywo" id="168" name="Google Shape;1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058" y="2266950"/>
            <a:ext cx="4838700" cy="10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1032358" y="3413552"/>
            <a:ext cx="3848100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Dataset : https://www.kaggle.com/fedesoriano/heart-failure-prediction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533400" y="3990975"/>
            <a:ext cx="5895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Feature : Age , Sex , Chest Pain Type , Resting Blood Pressure , Cholesterol . Fasting Blood Sugar , Max Heart Rate , Exercise Angina ,  ST_Slope </a:t>
            </a:r>
            <a:endParaRPr b="1" sz="12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Target : Heart Disease</a:t>
            </a:r>
            <a:endParaRPr b="1" sz="1200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6.googleusercontent.com/-TMiy8O1SQmLlhYkxJ1JE4KKpDEl-oj1-umKrjHvrSqz7pyJz6eOto9efr8ccXXtMTgaVjZO1mN7MG_I7U60R9Awy-9CB3N5iziAeIWns_TR4_ITenpuXAAaeGAaBk8MAhtGkMJWuMk"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38250"/>
            <a:ext cx="3124200" cy="29761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29"/>
          <p:cNvGraphicFramePr/>
          <p:nvPr/>
        </p:nvGraphicFramePr>
        <p:xfrm>
          <a:off x="4876800" y="77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{A408BC6A-C914-4C0F-81E6-CE7464EF1E5F}</a:tableStyleId>
              </a:tblPr>
              <a:tblGrid>
                <a:gridCol w="1752600"/>
                <a:gridCol w="1752600"/>
              </a:tblGrid>
              <a:tr h="21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Feature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Description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Age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Umur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Sex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Jenis Kelamin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Chest Paint Type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Jenis Nyeri Dada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Resting BP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Tekanan Darah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Cholesterol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Nilai Kolestrol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Fasting BS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Gula Puasa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RestingECG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hasil elektrokardiografi saat istirahat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Max HR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Detak Jantung Maximal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Exercise Angina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Exercise Induced  Angina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Old Peak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Depresi ST yang diakibatkan oleh latihan relative terhadap saat istirahat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ST_Slope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000" u="none" cap="none" strike="noStrike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Kemiringan segmen latihan puncak ST</a:t>
                      </a:r>
                      <a:endParaRPr b="1" sz="1800" u="none" cap="none" strike="noStrike"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33575" marB="33575" marR="33575" marL="33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29"/>
          <p:cNvSpPr/>
          <p:nvPr/>
        </p:nvSpPr>
        <p:spPr>
          <a:xfrm>
            <a:off x="1560513" y="754856"/>
            <a:ext cx="914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514350" y="622454"/>
            <a:ext cx="4884115" cy="493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Dataset (2)</a:t>
            </a:r>
            <a:endParaRPr b="1" sz="3200">
              <a:solidFill>
                <a:srgbClr val="31356E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1295400" y="2609850"/>
            <a:ext cx="6781800" cy="510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Preprocessing Data</a:t>
            </a:r>
            <a:endParaRPr b="1" sz="48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81706"/>
            <a:ext cx="2298719" cy="142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275918" y="195298"/>
            <a:ext cx="1038334" cy="63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9341" y="-1223998"/>
            <a:ext cx="191899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7123" y="-1879602"/>
            <a:ext cx="2678877" cy="279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81706"/>
            <a:ext cx="2298719" cy="142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275918" y="195298"/>
            <a:ext cx="1038334" cy="63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9341" y="-1223998"/>
            <a:ext cx="191899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7123" y="-1879602"/>
            <a:ext cx="2678877" cy="2795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X0tCYdpPn0LyF_7c3Ood5AfJpVqP0ixjiKm_3XuTBWgraWURZwRJ1DGLrvkmqMNqSNoz6xcc0IYBg5PVXBGhLQ8841ljHTDm8PED05OWzOEvk60HP4qVHNmQc0ZKjLahaTV7Jkj5v4I" id="196" name="Google Shape;196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5350" y="2675129"/>
            <a:ext cx="3422650" cy="1678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6MusHkpjXZtORF3BU6DL4UEvJiPA73FgWaOpVk5MtpxoZOXBO_wcf-VPcUAw3ECIr-NZjaiMhrMs7HaJ905QfZtw9ddvqRxiqMRVBlCh-8_VJwbUnXr-CTcdu03ADlb2jWwGIKJgJ7Y" id="197" name="Google Shape;197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56950" y="1340643"/>
            <a:ext cx="2590800" cy="3013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768335" y="1657350"/>
            <a:ext cx="3457575" cy="4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Encoding Data</a:t>
            </a:r>
            <a:endParaRPr b="1" sz="36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81706"/>
            <a:ext cx="2298719" cy="142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275918" y="195298"/>
            <a:ext cx="1038334" cy="63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9341" y="-1223998"/>
            <a:ext cx="191899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7123" y="-1879602"/>
            <a:ext cx="2678877" cy="27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685800" y="1201725"/>
            <a:ext cx="4407664" cy="4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Encoding Data (2)</a:t>
            </a:r>
            <a:endParaRPr b="1" sz="36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descr="https://lh6.googleusercontent.com/ekG2tziYXBcGlqgliXWYBqW_fhCqknN7sfeTmcVFEYWQn8zV92SNgu7V1yhlJWTZXtMq7fVlouZ75I4XKc_dtOTrGtwNK0UTpe1_OL54qorEsygygBp3VO2E8gpe4_kmUKHDsFm9yh0" id="208" name="Google Shape;208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87482" y="3409950"/>
            <a:ext cx="6221126" cy="1243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E9nUXCcRNAipqxS5FkONT1uiu5eenKbHnSgBVauONHLvRJ09EqxHNuG-KSeFhWNPqLItZFVvO4NLyAfD63aTbuN0KVCcdp2QPZKgzTSloCcU1yueBioe_M4hgVpck0hVW_hI4LHIUg0" id="209" name="Google Shape;209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3329" y="1924050"/>
            <a:ext cx="2987589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81706"/>
            <a:ext cx="2298719" cy="142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275918" y="195298"/>
            <a:ext cx="1038334" cy="63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9341" y="-1223998"/>
            <a:ext cx="191899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7123" y="-1879602"/>
            <a:ext cx="2678877" cy="27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3"/>
          <p:cNvSpPr txBox="1"/>
          <p:nvPr/>
        </p:nvSpPr>
        <p:spPr>
          <a:xfrm>
            <a:off x="685800" y="1201725"/>
            <a:ext cx="4407664" cy="4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Detection Outlier</a:t>
            </a:r>
            <a:endParaRPr b="1" sz="3600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descr="https://lh6.googleusercontent.com/f-akG8OppPx36uZwSVysWDE7WNGQ8z2t6Co4lcSb4zrBn01WJ02T1ow_o8Vjd8iEBRodeQoY_p8pvtFKbWsgAXxLdhbZr6A3lujbxswlm8dOaaOn2_fxYSUrwk1ZQOYb51o1fVGcjOA" id="219" name="Google Shape;21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98719" y="3257550"/>
            <a:ext cx="6375117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aPJRlrcjVNq9yWzBBUczs_FwNnKF6wKDjCZuld8eC4FBXNS7sTF1RF8euDTsquWgpFKLa458bCoMkfn0Q2ZV3Gj_Ao7eVr6qzl7Gyiat9CKdSQB1UNbRwMJkxUbCWwp_Xw0wEcrli7o" id="220" name="Google Shape;220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9359" y="1914525"/>
            <a:ext cx="3086100" cy="116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