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59" r:id="rId8"/>
    <p:sldId id="266" r:id="rId9"/>
    <p:sldId id="261" r:id="rId10"/>
    <p:sldId id="263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259A-B563-44E6-A720-42813236C395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55AD-FD6C-4F9E-9349-79695BC45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7733.pdf" TargetMode="External"/><Relationship Id="rId2" Type="http://schemas.openxmlformats.org/officeDocument/2006/relationships/hyperlink" Target="https://arxiv.org/pdf/2004.11362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pdf/1904.05862.pdf" TargetMode="External"/><Relationship Id="rId4" Type="http://schemas.openxmlformats.org/officeDocument/2006/relationships/hyperlink" Target="https://arxiv.org/pdf/1911.0572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pdf/2007.13916.p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3888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Practice 1</a:t>
            </a:r>
            <a:br>
              <a:rPr lang="en-US" dirty="0" smtClean="0"/>
            </a:br>
            <a:r>
              <a:rPr lang="en-US" dirty="0" err="1" smtClean="0"/>
              <a:t>SimCLR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62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September 14, 2020</a:t>
            </a:r>
          </a:p>
          <a:p>
            <a:r>
              <a:rPr lang="en-US" dirty="0" err="1" smtClean="0"/>
              <a:t>Euntae</a:t>
            </a:r>
            <a:r>
              <a:rPr lang="en-US" dirty="0" smtClean="0"/>
              <a:t> Choi</a:t>
            </a:r>
          </a:p>
          <a:p>
            <a:r>
              <a:rPr lang="en-US" dirty="0" smtClean="0"/>
              <a:t>euntae.choi175@gmail.com</a:t>
            </a:r>
          </a:p>
          <a:p>
            <a:endParaRPr lang="en-US" dirty="0"/>
          </a:p>
          <a:p>
            <a:r>
              <a:rPr lang="en-US" dirty="0" smtClean="0"/>
              <a:t>Computing Memory Architecture Lab.</a:t>
            </a:r>
          </a:p>
          <a:p>
            <a:r>
              <a:rPr lang="en-US" dirty="0" smtClean="0"/>
              <a:t>CSE, SNU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7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(1) - 4pts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Complete the codes for pre-training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000" dirty="0" smtClean="0"/>
              <a:t>Follow all the implementation instructions in the notebook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Modify your code so that loss values can be accessed after training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Run pre-training step (</a:t>
            </a:r>
            <a:r>
              <a:rPr lang="en-US" sz="2000" b="1" dirty="0" smtClean="0"/>
              <a:t>DO NOT CHANGE ANY HYPERPARAMETER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Report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Training loss curve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You can use any library for plotting</a:t>
            </a:r>
          </a:p>
        </p:txBody>
      </p:sp>
    </p:spTree>
    <p:extLst>
      <p:ext uri="{BB962C8B-B14F-4D97-AF65-F5344CB8AC3E}">
        <p14:creationId xmlns:p14="http://schemas.microsoft.com/office/powerpoint/2010/main" val="110513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(2) - 3pts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400" b="1" dirty="0" smtClean="0"/>
              <a:t>Implement linear evaluation protocol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000" b="1" dirty="0" smtClean="0"/>
              <a:t>Load the model trained in the pre-training step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Freeze the feature extractor </a:t>
            </a:r>
            <a:r>
              <a:rPr lang="en-US" sz="2000" i="1" dirty="0" smtClean="0"/>
              <a:t>f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Train </a:t>
            </a:r>
            <a:r>
              <a:rPr lang="en-US" sz="2000" b="1" dirty="0" smtClean="0"/>
              <a:t>only the linear classifier </a:t>
            </a:r>
            <a:r>
              <a:rPr lang="en-US" sz="2000" b="1" i="1" dirty="0" smtClean="0"/>
              <a:t>h</a:t>
            </a:r>
            <a:r>
              <a:rPr lang="en-US" sz="2000" b="1" dirty="0" smtClean="0"/>
              <a:t> </a:t>
            </a:r>
            <a:r>
              <a:rPr lang="en-US" sz="2000" dirty="0" smtClean="0"/>
              <a:t>with CE loss &amp; the labels from training data</a:t>
            </a:r>
          </a:p>
          <a:p>
            <a:pPr marL="914400" lvl="1" indent="-457200">
              <a:buAutoNum type="arabicPeriod"/>
            </a:pPr>
            <a:r>
              <a:rPr lang="en-US" sz="1600" dirty="0" smtClean="0"/>
              <a:t>You can use any </a:t>
            </a:r>
            <a:r>
              <a:rPr lang="en-US" sz="1600" dirty="0" err="1" smtClean="0"/>
              <a:t>hyperparameter</a:t>
            </a:r>
            <a:r>
              <a:rPr lang="en-US" sz="1600" dirty="0" smtClean="0"/>
              <a:t>/optimizer/scheduler</a:t>
            </a:r>
          </a:p>
          <a:p>
            <a:pPr marL="914400" lvl="1" indent="-457200">
              <a:buAutoNum type="arabicPeriod"/>
            </a:pPr>
            <a:r>
              <a:rPr lang="en-US" sz="1600" dirty="0" smtClean="0"/>
              <a:t>Adam w/ </a:t>
            </a:r>
            <a:r>
              <a:rPr lang="en-US" sz="1600" dirty="0" err="1" smtClean="0"/>
              <a:t>lr</a:t>
            </a:r>
            <a:r>
              <a:rPr lang="en-US" sz="1600" dirty="0" smtClean="0"/>
              <a:t>=1e-3 or 1e-4 is recommended as your first trial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Test the final model (</a:t>
            </a:r>
            <a:r>
              <a:rPr lang="en-US" sz="2000" i="1" dirty="0" smtClean="0"/>
              <a:t>f</a:t>
            </a:r>
            <a:r>
              <a:rPr lang="en-US" sz="2000" dirty="0" smtClean="0"/>
              <a:t> &amp; </a:t>
            </a:r>
            <a:r>
              <a:rPr lang="en-US" sz="2000" i="1" dirty="0" smtClean="0"/>
              <a:t>h</a:t>
            </a:r>
            <a:r>
              <a:rPr lang="en-US" sz="2000" dirty="0" smtClean="0"/>
              <a:t>) on the test set of CIFAR-10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Report the following: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training setting you used in this step</a:t>
            </a:r>
          </a:p>
          <a:p>
            <a:pPr marL="914400" lvl="1" indent="-457200">
              <a:buAutoNum type="arabicPeriod"/>
            </a:pPr>
            <a:r>
              <a:rPr lang="en-US" sz="1600" dirty="0" smtClean="0"/>
              <a:t>Briefly explain </a:t>
            </a:r>
            <a:r>
              <a:rPr lang="en-US" sz="1600" dirty="0" err="1" smtClean="0"/>
              <a:t>hyperparameters</a:t>
            </a:r>
            <a:r>
              <a:rPr lang="en-US" sz="1600" dirty="0" smtClean="0"/>
              <a:t> of your choice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 final test accuracy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! The accuracy value must be larger than 60% (if not, the score will be zero)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541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Homework (3) - 3pts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400" b="1" dirty="0"/>
              <a:t>Do ablation </a:t>
            </a:r>
            <a:r>
              <a:rPr lang="en-US" sz="2400" b="1" dirty="0" smtClean="0"/>
              <a:t>studies on pre-training step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000" b="1" dirty="0" smtClean="0"/>
              <a:t>! YOU MUST FIX ALL SETTINGS FOR LINEAR EVALUATION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Sweep the batch size (temperature=0.07): [64, 128, 256, 512, ...] (until the VRAM allows)</a:t>
            </a:r>
          </a:p>
          <a:p>
            <a:pPr marL="457200" indent="-457200">
              <a:buAutoNum type="arabicPeriod"/>
            </a:pPr>
            <a:r>
              <a:rPr lang="en-US" sz="2000" dirty="0"/>
              <a:t>Sweep the temperature (batch size=256): [0.01, 0.05, 0.1, 0.5, 1.0]</a:t>
            </a:r>
          </a:p>
          <a:p>
            <a:pPr marL="457200" indent="-457200">
              <a:buAutoNum type="arabicPeriod"/>
            </a:pPr>
            <a:r>
              <a:rPr lang="en-US" sz="2000" dirty="0"/>
              <a:t>Sweep the number of pre-training epochs (temp=0.07, batch=256): [100, 200, 300, 400]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b="1" dirty="0" smtClean="0"/>
              <a:t>For each case, report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(accuracy vs sweeping value) curve for 3 cases (batch size, temperature, pre-training epochs)</a:t>
            </a:r>
          </a:p>
        </p:txBody>
      </p:sp>
    </p:spTree>
    <p:extLst>
      <p:ext uri="{BB962C8B-B14F-4D97-AF65-F5344CB8AC3E}">
        <p14:creationId xmlns:p14="http://schemas.microsoft.com/office/powerpoint/2010/main" val="252373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Term project examples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Implement two or more SSL methods &amp; Make comparison with </a:t>
            </a:r>
            <a:r>
              <a:rPr lang="en-US" sz="2400" b="1" dirty="0" err="1" smtClean="0"/>
              <a:t>SimCLR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SCL: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arxiv.org/pdf/2004.11362.pdf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BYOL: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arxiv.org/pdf/2006.07733.pdf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MoCo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https://arxiv.org/pdf/1911.05722.pdf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 capacity vs.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# of training epochs  vs.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...</a:t>
            </a:r>
          </a:p>
          <a:p>
            <a:endParaRPr lang="en-US" sz="2400" dirty="0" smtClean="0"/>
          </a:p>
          <a:p>
            <a:pPr marL="514350" indent="-514350">
              <a:buFont typeface="+mj-lt"/>
              <a:buAutoNum type="romanUcPeriod" startAt="2"/>
            </a:pPr>
            <a:r>
              <a:rPr lang="en-US" sz="2400" b="1" dirty="0" smtClean="0"/>
              <a:t>Reproduce SSL method (wav2vec) for ASR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arxiv.org/pdf/1904.05862.pdf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can work on existing ASR frameworks (</a:t>
            </a:r>
            <a:r>
              <a:rPr lang="en-US" sz="2400" dirty="0" err="1" smtClean="0"/>
              <a:t>kaldi</a:t>
            </a:r>
            <a:r>
              <a:rPr lang="en-US" sz="2400" dirty="0" smtClean="0"/>
              <a:t> or </a:t>
            </a:r>
            <a:r>
              <a:rPr lang="en-US" sz="2400" dirty="0" err="1" smtClean="0"/>
              <a:t>fairseq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Only the model &amp; loss function need to be implemented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80h of </a:t>
            </a:r>
            <a:r>
              <a:rPr lang="en-US" sz="2400" dirty="0" err="1" smtClean="0"/>
              <a:t>Librispeech</a:t>
            </a:r>
            <a:r>
              <a:rPr lang="en-US" sz="2400" dirty="0" smtClean="0"/>
              <a:t> for training / 10h of TEDLIUM v1 for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(Details will be fixed soon)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8FAB-1348-A44A-B78C-D2E361B9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A Simple Framework for Contrastive Learning of Visual Representations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BFB79-C009-AD40-B709-A4FE123C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A combination of simple data augmentations, </a:t>
            </a:r>
            <a:r>
              <a:rPr kumimoji="1" lang="en-US" altLang="ko-KR" dirty="0" err="1"/>
              <a:t>crop&amp;resize</a:t>
            </a:r>
            <a:r>
              <a:rPr kumimoji="1" lang="en-US" altLang="ko-KR" dirty="0"/>
              <a:t>, color </a:t>
            </a:r>
            <a:r>
              <a:rPr kumimoji="1" lang="en-US" altLang="ko-KR" dirty="0" err="1"/>
              <a:t>distortion&amp;blur</a:t>
            </a:r>
            <a:endParaRPr kumimoji="1" lang="en-US" altLang="ko-KR" dirty="0"/>
          </a:p>
          <a:p>
            <a:r>
              <a:rPr kumimoji="1" lang="en-US" altLang="ko-KR" dirty="0"/>
              <a:t>Stronger augmentation is useful in SSL</a:t>
            </a:r>
          </a:p>
          <a:p>
            <a:r>
              <a:rPr kumimoji="1" lang="en-US" altLang="ko-KR" dirty="0"/>
              <a:t>Representation </a:t>
            </a:r>
            <a:r>
              <a:rPr kumimoji="1"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R" dirty="0"/>
              <a:t>, before non-linear transformation to contrastive loss, is later used for downstream tasks</a:t>
            </a:r>
          </a:p>
          <a:p>
            <a:r>
              <a:rPr kumimoji="1" lang="en-US" altLang="ko-KR" dirty="0"/>
              <a:t>Within-batch negative sampling and, thus, large batch is favored to increase # negative samples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EDD53-8047-3E46-A03E-A6CEEEBD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75" y="3101009"/>
            <a:ext cx="4563192" cy="34933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CE9A3-4102-D145-9624-36D8790B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93" y="2036464"/>
            <a:ext cx="4270556" cy="64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655CA-99CB-B84E-9336-94373F280E75}"/>
              </a:ext>
            </a:extLst>
          </p:cNvPr>
          <p:cNvSpPr txBox="1"/>
          <p:nvPr/>
        </p:nvSpPr>
        <p:spPr>
          <a:xfrm>
            <a:off x="7702826" y="3631962"/>
            <a:ext cx="129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2-layer MLP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28484-C7EC-F34E-A39E-FC01A9586891}"/>
              </a:ext>
            </a:extLst>
          </p:cNvPr>
          <p:cNvSpPr txBox="1"/>
          <p:nvPr/>
        </p:nvSpPr>
        <p:spPr>
          <a:xfrm>
            <a:off x="7702826" y="4743852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ResNet-50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9F77D-764B-8240-BA0B-539BC224E98B}"/>
              </a:ext>
            </a:extLst>
          </p:cNvPr>
          <p:cNvSpPr txBox="1"/>
          <p:nvPr/>
        </p:nvSpPr>
        <p:spPr>
          <a:xfrm>
            <a:off x="5856643" y="6147390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Crop&amp;resize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color&amp;blur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5B7A2-C2DB-3445-8DFD-AE4F32DA633F}"/>
              </a:ext>
            </a:extLst>
          </p:cNvPr>
          <p:cNvSpPr txBox="1"/>
          <p:nvPr/>
        </p:nvSpPr>
        <p:spPr>
          <a:xfrm>
            <a:off x="10761737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[Chen, 2020]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Colab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325563"/>
            <a:ext cx="8478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Go </a:t>
            </a:r>
            <a:r>
              <a:rPr lang="en-US" sz="2000" dirty="0"/>
              <a:t>to </a:t>
            </a:r>
            <a:r>
              <a:rPr lang="en-US" sz="2000" dirty="0">
                <a:hlinkClick r:id="rId2"/>
              </a:rPr>
              <a:t>https://colab.research.google.com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Select ‘</a:t>
            </a:r>
            <a:r>
              <a:rPr lang="ko-KR" altLang="en-US" sz="2000" dirty="0" smtClean="0"/>
              <a:t>업로드</a:t>
            </a:r>
            <a:r>
              <a:rPr lang="en-US" altLang="ko-KR" sz="20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Upload the notebook file downloaded from </a:t>
            </a:r>
            <a:r>
              <a:rPr lang="en-US" sz="2000" dirty="0" err="1" smtClean="0"/>
              <a:t>eTL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you can see the contents as below, loading is done!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‘</a:t>
            </a:r>
            <a:r>
              <a:rPr lang="ko-KR" altLang="en-US" sz="2000" b="1" dirty="0" smtClean="0"/>
              <a:t>런타임</a:t>
            </a:r>
            <a:r>
              <a:rPr lang="en-US" altLang="ko-KR" sz="2000" b="1" dirty="0" smtClean="0"/>
              <a:t>’ tab-&gt;’</a:t>
            </a:r>
            <a:r>
              <a:rPr lang="ko-KR" altLang="en-US" sz="2000" b="1" dirty="0" smtClean="0"/>
              <a:t>런타임 유형 변경</a:t>
            </a:r>
            <a:r>
              <a:rPr lang="en-US" altLang="ko-KR" sz="2000" b="1" dirty="0" smtClean="0"/>
              <a:t>‘-&gt;</a:t>
            </a:r>
            <a:r>
              <a:rPr lang="ko-KR" altLang="en-US" sz="2000" b="1" dirty="0" smtClean="0"/>
              <a:t>하드웨어 가속기 </a:t>
            </a:r>
            <a:r>
              <a:rPr lang="en-US" altLang="ko-KR" sz="2000" b="1" dirty="0" smtClean="0"/>
              <a:t>‘GPU’</a:t>
            </a:r>
            <a:r>
              <a:rPr lang="ko-KR" altLang="en-US" sz="2000" b="1" dirty="0" smtClean="0"/>
              <a:t>로 변경</a:t>
            </a:r>
            <a:r>
              <a:rPr lang="en-US" altLang="ko-KR" sz="2000" b="1" dirty="0" smtClean="0"/>
              <a:t>-&gt;’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’</a:t>
            </a:r>
            <a:endParaRPr 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6779"/>
            <a:ext cx="6521698" cy="29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44798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Construct a CNN model</a:t>
            </a:r>
          </a:p>
          <a:p>
            <a:endParaRPr lang="en-US" dirty="0"/>
          </a:p>
          <a:p>
            <a:r>
              <a:rPr lang="en-US" dirty="0" smtClean="0"/>
              <a:t>f: the convolutional trunk of standard </a:t>
            </a:r>
            <a:r>
              <a:rPr lang="en-US" dirty="0" err="1" smtClean="0"/>
              <a:t>ResNet</a:t>
            </a:r>
            <a:endParaRPr lang="en-US" dirty="0" smtClean="0"/>
          </a:p>
          <a:p>
            <a:r>
              <a:rPr lang="en-US" dirty="0" smtClean="0"/>
              <a:t>g: a 2-layer MLP as projection head</a:t>
            </a:r>
          </a:p>
          <a:p>
            <a:r>
              <a:rPr lang="en-US" dirty="0" smtClean="0"/>
              <a:t>h: a single linear layer as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3998" y="1323956"/>
            <a:ext cx="465980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Prepare datasets &amp; data augmentations</a:t>
            </a:r>
          </a:p>
          <a:p>
            <a:endParaRPr lang="en-US" dirty="0" smtClean="0"/>
          </a:p>
          <a:p>
            <a:r>
              <a:rPr lang="en-US" dirty="0" smtClean="0"/>
              <a:t>We’ll use </a:t>
            </a:r>
            <a:r>
              <a:rPr lang="en-US" b="1" dirty="0" smtClean="0"/>
              <a:t>CIFAR-10 train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Augmentations: mainly from </a:t>
            </a:r>
            <a:r>
              <a:rPr lang="en-US" dirty="0" err="1" smtClean="0"/>
              <a:t>torchvision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5178"/>
            <a:ext cx="58557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 Implement </a:t>
            </a:r>
            <a:r>
              <a:rPr lang="en-US" sz="2000" b="1" dirty="0" err="1" smtClean="0"/>
              <a:t>NTXent</a:t>
            </a:r>
            <a:r>
              <a:rPr lang="en-US" sz="2000" b="1" dirty="0" smtClean="0"/>
              <a:t> loss (if time allows)</a:t>
            </a:r>
          </a:p>
          <a:p>
            <a:endParaRPr lang="en-US" dirty="0"/>
          </a:p>
          <a:p>
            <a:r>
              <a:rPr lang="en-US" dirty="0" smtClean="0"/>
              <a:t>Skeleton code &amp; a simple guide are provided</a:t>
            </a:r>
          </a:p>
          <a:p>
            <a:r>
              <a:rPr lang="en-US" dirty="0" smtClean="0"/>
              <a:t>(so that you can implement it on your own after this session)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3999" y="3405178"/>
            <a:ext cx="46598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 Run pre-training step</a:t>
            </a:r>
          </a:p>
          <a:p>
            <a:endParaRPr lang="en-US" dirty="0"/>
          </a:p>
          <a:p>
            <a:r>
              <a:rPr lang="en-US" dirty="0" smtClean="0"/>
              <a:t>Instantiate your model</a:t>
            </a:r>
          </a:p>
          <a:p>
            <a:r>
              <a:rPr lang="en-US" b="1" dirty="0" smtClean="0"/>
              <a:t>Implement a basic training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4913283"/>
            <a:ext cx="46598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Run linear evaluation step (homework)</a:t>
            </a:r>
          </a:p>
          <a:p>
            <a:endParaRPr lang="en-US" dirty="0" smtClean="0"/>
          </a:p>
          <a:p>
            <a:r>
              <a:rPr lang="en-US" dirty="0" smtClean="0"/>
              <a:t>Extract features from frozen </a:t>
            </a:r>
            <a:r>
              <a:rPr lang="en-US" i="1" dirty="0" smtClean="0"/>
              <a:t>f</a:t>
            </a:r>
            <a:endParaRPr lang="en-US" i="1" dirty="0"/>
          </a:p>
          <a:p>
            <a:r>
              <a:rPr lang="en-US" b="1" dirty="0" smtClean="0"/>
              <a:t>Then fine-tune only the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87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1. Construct a CNN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We’ll use a CIFAR-version of </a:t>
            </a:r>
            <a:r>
              <a:rPr lang="en-US" sz="2000" b="1" dirty="0" err="1" smtClean="0"/>
              <a:t>ResNet</a:t>
            </a:r>
            <a:r>
              <a:rPr lang="en-US" sz="2000" b="1" dirty="0" smtClean="0"/>
              <a:t> as convolutional feature extractor </a:t>
            </a:r>
            <a:r>
              <a:rPr lang="en-US" sz="2000" b="1" i="1" dirty="0" smtClean="0"/>
              <a:t>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 </a:t>
            </a:r>
            <a:r>
              <a:rPr lang="en-US" sz="2000" dirty="0" err="1" smtClean="0"/>
              <a:t>conv</a:t>
            </a:r>
            <a:r>
              <a:rPr lang="en-US" sz="2000" dirty="0" smtClean="0"/>
              <a:t> stem + 3 Res blocks + </a:t>
            </a:r>
            <a:r>
              <a:rPr lang="en-US" sz="2000" dirty="0" err="1" smtClean="0"/>
              <a:t>bn</a:t>
            </a:r>
            <a:r>
              <a:rPr lang="en-US" sz="2000" dirty="0" smtClean="0"/>
              <a:t> + </a:t>
            </a:r>
            <a:r>
              <a:rPr lang="en-US" sz="2000" dirty="0" err="1" smtClean="0"/>
              <a:t>relu</a:t>
            </a:r>
            <a:r>
              <a:rPr lang="en-US" sz="2000" dirty="0" smtClean="0"/>
              <a:t> + </a:t>
            </a:r>
            <a:r>
              <a:rPr lang="en-US" sz="2000" dirty="0" err="1" smtClean="0"/>
              <a:t>avgpool</a:t>
            </a:r>
            <a:r>
              <a:rPr lang="en-US" sz="2000" dirty="0" smtClean="0"/>
              <a:t> (total depth=26)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final feature dimension is 64</a:t>
            </a:r>
          </a:p>
          <a:p>
            <a:endParaRPr lang="en-US" sz="2000" dirty="0" smtClean="0"/>
          </a:p>
          <a:p>
            <a:r>
              <a:rPr lang="en-US" sz="2000" b="1" dirty="0" smtClean="0"/>
              <a:t>Add a 2-layer MLP projection head </a:t>
            </a:r>
            <a:r>
              <a:rPr lang="en-US" sz="2000" b="1" i="1" dirty="0" smtClean="0"/>
              <a:t>g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(64) -&gt; Linear -&gt; (64) -&gt; </a:t>
            </a:r>
            <a:r>
              <a:rPr lang="en-US" sz="2000" dirty="0" err="1" smtClean="0"/>
              <a:t>ReLU</a:t>
            </a:r>
            <a:r>
              <a:rPr lang="en-US" sz="2000" dirty="0" smtClean="0"/>
              <a:t> -&gt; Linear -&gt; (</a:t>
            </a:r>
            <a:r>
              <a:rPr lang="en-US" sz="2000" dirty="0" err="1" smtClean="0"/>
              <a:t>emb_dim</a:t>
            </a:r>
            <a:r>
              <a:rPr lang="en-US" sz="2000" dirty="0" smtClean="0"/>
              <a:t>) -&gt; L2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Embedding dimension is 32</a:t>
            </a:r>
          </a:p>
          <a:p>
            <a:endParaRPr lang="en-US" sz="2000" dirty="0" smtClean="0"/>
          </a:p>
          <a:p>
            <a:r>
              <a:rPr lang="en-US" sz="2000" b="1" dirty="0" smtClean="0"/>
              <a:t>Add a linear classifier </a:t>
            </a:r>
            <a:r>
              <a:rPr lang="en-US" sz="2000" b="1" i="1" dirty="0" smtClean="0"/>
              <a:t>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(64) -&gt; Linear -&gt; (10)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51482" y="4449625"/>
            <a:ext cx="19050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f</a:t>
            </a:r>
            <a:endParaRPr lang="en-US" sz="2400" b="1" i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848600" y="3992425"/>
            <a:ext cx="91440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848600" y="4906825"/>
            <a:ext cx="4572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h</a:t>
            </a:r>
            <a:endParaRPr lang="en-US" sz="2400" b="1" i="1" dirty="0"/>
          </a:p>
        </p:txBody>
      </p:sp>
      <p:cxnSp>
        <p:nvCxnSpPr>
          <p:cNvPr id="8" name="꺾인 연결선 7"/>
          <p:cNvCxnSpPr>
            <a:stCxn id="4" idx="3"/>
            <a:endCxn id="5" idx="1"/>
          </p:cNvCxnSpPr>
          <p:nvPr/>
        </p:nvCxnSpPr>
        <p:spPr>
          <a:xfrm flipV="1">
            <a:off x="6756482" y="4449625"/>
            <a:ext cx="1092118" cy="457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>
          <a:xfrm>
            <a:off x="6756482" y="4906825"/>
            <a:ext cx="1092118" cy="457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56482" y="4906825"/>
            <a:ext cx="5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3000" y="42649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63000" y="51793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2. Prepare dataset &amp; data augmentations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We’ll use CIFAR-10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CIFAR10 dataset class (already implemented in </a:t>
            </a:r>
            <a:r>
              <a:rPr lang="en-US" sz="2000" dirty="0" err="1" smtClean="0"/>
              <a:t>PyTorch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Follow the </a:t>
            </a:r>
            <a:r>
              <a:rPr lang="en-US" sz="2000" b="1" dirty="0" err="1" smtClean="0"/>
              <a:t>SimCLR</a:t>
            </a:r>
            <a:r>
              <a:rPr lang="en-US" sz="2000" b="1" dirty="0" smtClean="0"/>
              <a:t> paper for data augmentations (detailed instructions in the notebook)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Random crop &amp; resize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Color jitter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Color drop (gray scale)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Gaussian blur</a:t>
            </a:r>
          </a:p>
          <a:p>
            <a:endParaRPr lang="en-US" sz="2000" dirty="0"/>
          </a:p>
          <a:p>
            <a:r>
              <a:rPr lang="en-US" sz="2000" dirty="0" smtClean="0"/>
              <a:t>Explanation on why use the combination above?</a:t>
            </a:r>
          </a:p>
          <a:p>
            <a:r>
              <a:rPr lang="en-US" sz="2000" dirty="0">
                <a:ea typeface="맑은 고딕" panose="020B0503020000020004" pitchFamily="50" charset="-127"/>
              </a:rPr>
              <a:t>⇒ </a:t>
            </a:r>
            <a:r>
              <a:rPr lang="en-US" sz="2000" dirty="0">
                <a:ea typeface="맑은 고딕" panose="020B0503020000020004" pitchFamily="50" charset="-127"/>
                <a:hlinkClick r:id="rId2"/>
              </a:rPr>
              <a:t>https://arxiv.org/pdf/2007.13916.pdf</a:t>
            </a:r>
            <a:endParaRPr lang="en-US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5726"/>
            <a:ext cx="5753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3. Implement </a:t>
            </a:r>
            <a:r>
              <a:rPr lang="en-US" dirty="0" err="1" smtClean="0"/>
              <a:t>NTXent</a:t>
            </a:r>
            <a:r>
              <a:rPr lang="en-US" dirty="0" smtClean="0"/>
              <a:t> loss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307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interpret this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CE9A3-4102-D145-9624-36D8790B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153"/>
            <a:ext cx="6923916" cy="10440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66900" y="1934834"/>
            <a:ext cx="6035040" cy="11887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169866"/>
            <a:ext cx="75723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Basically, this loss function is NLL </a:t>
            </a:r>
            <a:r>
              <a:rPr lang="en-US" dirty="0" smtClean="0"/>
              <a:t>(negative log likelihood)</a:t>
            </a:r>
          </a:p>
          <a:p>
            <a:endParaRPr lang="en-US" dirty="0" smtClean="0"/>
          </a:p>
          <a:p>
            <a:r>
              <a:rPr lang="en-US" dirty="0" smtClean="0"/>
              <a:t>Inside the log function, </a:t>
            </a:r>
            <a:r>
              <a:rPr lang="en-US" b="1" dirty="0" smtClean="0">
                <a:solidFill>
                  <a:schemeClr val="accent6"/>
                </a:solidFill>
              </a:rPr>
              <a:t>the likelihood is constructed as </a:t>
            </a:r>
            <a:r>
              <a:rPr lang="en-US" b="1" dirty="0" err="1" smtClean="0">
                <a:solidFill>
                  <a:schemeClr val="accent6"/>
                </a:solidFill>
              </a:rPr>
              <a:t>softmax</a:t>
            </a:r>
            <a:r>
              <a:rPr lang="en-US" b="1" dirty="0" smtClean="0">
                <a:solidFill>
                  <a:schemeClr val="accent6"/>
                </a:solidFill>
              </a:rPr>
              <a:t> function with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a single positive pair (</a:t>
            </a:r>
            <a:r>
              <a:rPr lang="en-US" dirty="0" err="1" smtClean="0"/>
              <a:t>i</a:t>
            </a:r>
            <a:r>
              <a:rPr lang="en-US" dirty="0" smtClean="0"/>
              <a:t> &amp; j)</a:t>
            </a:r>
          </a:p>
          <a:p>
            <a:r>
              <a:rPr lang="en-US" dirty="0"/>
              <a:t>	</a:t>
            </a:r>
            <a:r>
              <a:rPr lang="en-US" dirty="0" smtClean="0"/>
              <a:t>(2N-2)-many negative pairs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Each logit value </a:t>
            </a:r>
            <a:r>
              <a:rPr lang="en-US" dirty="0" smtClean="0"/>
              <a:t>is pairwise similarity (cosine similarity in this case)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68600" y="2007153"/>
            <a:ext cx="4993516" cy="10440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470400" y="2007153"/>
            <a:ext cx="1676400" cy="4312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44247" y="5336706"/>
            <a:ext cx="5588000" cy="591064"/>
            <a:chOff x="1866900" y="5319822"/>
            <a:chExt cx="5588000" cy="591064"/>
          </a:xfrm>
        </p:grpSpPr>
        <p:grpSp>
          <p:nvGrpSpPr>
            <p:cNvPr id="6" name="그룹 5"/>
            <p:cNvGrpSpPr/>
            <p:nvPr/>
          </p:nvGrpSpPr>
          <p:grpSpPr>
            <a:xfrm>
              <a:off x="1866900" y="5319822"/>
              <a:ext cx="5588000" cy="369332"/>
              <a:chOff x="838200" y="5287555"/>
              <a:chExt cx="5588000" cy="36933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838200" y="5319821"/>
                <a:ext cx="304800" cy="304800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244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510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057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638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8702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276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6830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089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958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9022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3086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121400" y="5319821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88505" y="5287555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...</a:t>
                </a:r>
                <a:endParaRPr lang="en-US" dirty="0"/>
              </a:p>
            </p:txBody>
          </p:sp>
        </p:grpSp>
        <p:sp>
          <p:nvSpPr>
            <p:cNvPr id="7" name="오른쪽 중괄호 6"/>
            <p:cNvSpPr/>
            <p:nvPr/>
          </p:nvSpPr>
          <p:spPr>
            <a:xfrm rot="5400000">
              <a:off x="4533901" y="2989887"/>
              <a:ext cx="253998" cy="5588000"/>
            </a:xfrm>
            <a:prstGeom prst="rightBrace">
              <a:avLst>
                <a:gd name="adj1" fmla="val 98605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38200" y="6063286"/>
            <a:ext cx="760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similarity values (1 </a:t>
            </a:r>
            <a:r>
              <a:rPr lang="en-US" dirty="0" err="1" smtClean="0"/>
              <a:t>pos</a:t>
            </a:r>
            <a:r>
              <a:rPr lang="en-US" dirty="0" smtClean="0"/>
              <a:t> &amp; 2N-1 </a:t>
            </a:r>
            <a:r>
              <a:rPr lang="en-US" dirty="0" err="1" smtClean="0"/>
              <a:t>negs</a:t>
            </a:r>
            <a:r>
              <a:rPr lang="en-US" dirty="0" smtClean="0"/>
              <a:t>) construct a single probability vector</a:t>
            </a:r>
          </a:p>
          <a:p>
            <a:r>
              <a:rPr lang="en-US" dirty="0" smtClean="0"/>
              <a:t>(as in standard supervised classifier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3. Implement </a:t>
            </a:r>
            <a:r>
              <a:rPr lang="en-US" dirty="0" err="1" smtClean="0"/>
              <a:t>NTXent</a:t>
            </a:r>
            <a:r>
              <a:rPr lang="en-US" dirty="0" smtClean="0"/>
              <a:t>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325563"/>
                <a:ext cx="105156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Since </a:t>
                </a:r>
                <a:r>
                  <a:rPr lang="en-US" sz="2000" b="1" dirty="0" err="1" smtClean="0"/>
                  <a:t>InfoNCE</a:t>
                </a:r>
                <a:r>
                  <a:rPr lang="en-US" sz="2000" b="1" dirty="0" smtClean="0"/>
                  <a:t> is pairwise, it consumes a large amount of memory for speedup</a:t>
                </a:r>
              </a:p>
              <a:p>
                <a:endParaRPr lang="en-US" sz="2000" b="1" dirty="0"/>
              </a:p>
              <a:p>
                <a:r>
                  <a:rPr lang="en-US" sz="2000" b="0" dirty="0" smtClean="0"/>
                  <a:t>Approximately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-many similarity values should be calculated, followed by scaling and applying exponential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-many logit values should also be calculated</a:t>
                </a:r>
              </a:p>
              <a:p>
                <a:endParaRPr lang="en-US" sz="2000" dirty="0"/>
              </a:p>
              <a:p>
                <a:r>
                  <a:rPr lang="en-US" sz="2000" b="1" dirty="0" smtClean="0">
                    <a:solidFill>
                      <a:schemeClr val="accent2"/>
                    </a:solidFill>
                  </a:rPr>
                  <a:t>Implementing this naively with nested loops significantly slows down the training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Utilizing parallelism (supported by </a:t>
                </a:r>
                <a:r>
                  <a:rPr lang="en-US" sz="2000" dirty="0" err="1" smtClean="0"/>
                  <a:t>pytorch</a:t>
                </a:r>
                <a:r>
                  <a:rPr lang="en-US" sz="2000" dirty="0" smtClean="0"/>
                  <a:t> functions) is highly recommended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Let’s check out the </a:t>
                </a:r>
                <a:r>
                  <a:rPr lang="en-US" sz="2000" b="1" dirty="0" err="1" smtClean="0"/>
                  <a:t>NTXentLoss</a:t>
                </a:r>
                <a:r>
                  <a:rPr lang="en-US" sz="2000" dirty="0" smtClean="0"/>
                  <a:t> module in the Notebook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sz="2000" dirty="0"/>
              </a:p>
              <a:p>
                <a:r>
                  <a:rPr lang="en-US" sz="2000" dirty="0" smtClean="0"/>
                  <a:t>With image size of (224, 224), ResNet-101 as backbone, and batch size of 256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dirty="0" smtClean="0"/>
                  <a:t>more than </a:t>
                </a:r>
                <a:r>
                  <a:rPr lang="en-US" sz="2000" b="1" dirty="0" smtClean="0"/>
                  <a:t>72GB of VRAM </a:t>
                </a:r>
                <a:r>
                  <a:rPr lang="en-US" sz="2000" dirty="0" smtClean="0"/>
                  <a:t>are required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515600" cy="4401205"/>
              </a:xfrm>
              <a:prstGeom prst="rect">
                <a:avLst/>
              </a:prstGeom>
              <a:blipFill>
                <a:blip r:embed="rId2"/>
                <a:stretch>
                  <a:fillRect l="-638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5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4. Run pre-training step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2556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Optimizer: LARS (</a:t>
            </a:r>
            <a:r>
              <a:rPr lang="en-US" sz="2000" dirty="0" smtClean="0">
                <a:hlinkClick r:id="rId2"/>
              </a:rPr>
              <a:t>https://arxiv.org/pdf/1708.03888.pdf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lr</a:t>
            </a:r>
            <a:r>
              <a:rPr lang="en-US" sz="2000" dirty="0"/>
              <a:t> </a:t>
            </a:r>
            <a:r>
              <a:rPr lang="en-US" sz="2000" dirty="0" smtClean="0"/>
              <a:t>= 0.1 * </a:t>
            </a:r>
            <a:r>
              <a:rPr lang="en-US" sz="2000" dirty="0" err="1" smtClean="0"/>
              <a:t>batch_size</a:t>
            </a:r>
            <a:r>
              <a:rPr lang="en-US" sz="2000" dirty="0" smtClean="0"/>
              <a:t> / 256 (linear scaling)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momentum = 0.9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weight_decay</a:t>
            </a:r>
            <a:r>
              <a:rPr lang="en-US" sz="2000" dirty="0" smtClean="0"/>
              <a:t> = 1e-6</a:t>
            </a:r>
          </a:p>
          <a:p>
            <a:endParaRPr lang="en-US" sz="2000" b="1" dirty="0"/>
          </a:p>
          <a:p>
            <a:r>
              <a:rPr lang="en-US" sz="2000" b="1" dirty="0" smtClean="0"/>
              <a:t>Scheduler: linear warmup scheduling (especially when dataset of choice is large)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Typically warmup </a:t>
            </a:r>
            <a:r>
              <a:rPr lang="en-US" sz="2000" dirty="0" err="1" smtClean="0"/>
              <a:t>lr</a:t>
            </a:r>
            <a:r>
              <a:rPr lang="en-US" sz="2000" dirty="0" smtClean="0"/>
              <a:t> for 1/10 of total training epochs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After that, apply cosine decay without restart</a:t>
            </a:r>
          </a:p>
          <a:p>
            <a:r>
              <a:rPr 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sz="2000" dirty="0" smtClean="0"/>
              <a:t>Total 200 epochs, 20 warmup epochs, and 180 cosine decay epochs</a:t>
            </a:r>
          </a:p>
          <a:p>
            <a:endParaRPr lang="en-US" sz="2000" dirty="0"/>
          </a:p>
          <a:p>
            <a:r>
              <a:rPr lang="en-US" sz="2000" b="1" dirty="0" smtClean="0"/>
              <a:t>When implemented correctly, an epoch takes about 1 minute and ~1.5GB of VRAM w/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 = 256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ResNet-26 (modified for datasets w/ small image size)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Single GPU (K80 or P100)</a:t>
            </a:r>
          </a:p>
        </p:txBody>
      </p:sp>
    </p:spTree>
    <p:extLst>
      <p:ext uri="{BB962C8B-B14F-4D97-AF65-F5344CB8AC3E}">
        <p14:creationId xmlns:p14="http://schemas.microsoft.com/office/powerpoint/2010/main" val="23341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918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Office 테마</vt:lpstr>
      <vt:lpstr>Embedded Practice 1 SimCLR Implementation</vt:lpstr>
      <vt:lpstr>A Simple Framework for Contrastive Learning of Visual Representations </vt:lpstr>
      <vt:lpstr>Colab Setup</vt:lpstr>
      <vt:lpstr>Overview</vt:lpstr>
      <vt:lpstr>1. Construct a CNN Model</vt:lpstr>
      <vt:lpstr>2. Prepare dataset &amp; data augmentations</vt:lpstr>
      <vt:lpstr>3. Implement NTXent loss</vt:lpstr>
      <vt:lpstr>3. Implement NTXent loss</vt:lpstr>
      <vt:lpstr>4. Run pre-training step</vt:lpstr>
      <vt:lpstr>Homework (1) - 4pts</vt:lpstr>
      <vt:lpstr>Homework (2) - 3pts</vt:lpstr>
      <vt:lpstr>Homework (3) - 3pts</vt:lpstr>
      <vt:lpstr>Term project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은태</dc:creator>
  <cp:lastModifiedBy>최 은태</cp:lastModifiedBy>
  <cp:revision>92</cp:revision>
  <dcterms:created xsi:type="dcterms:W3CDTF">2020-08-08T14:37:54Z</dcterms:created>
  <dcterms:modified xsi:type="dcterms:W3CDTF">2020-09-13T11:22:18Z</dcterms:modified>
</cp:coreProperties>
</file>