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22"/>
  </p:notesMasterIdLst>
  <p:sldIdLst>
    <p:sldId id="256" r:id="rId2"/>
    <p:sldId id="3622" r:id="rId3"/>
    <p:sldId id="3600" r:id="rId4"/>
    <p:sldId id="3602" r:id="rId5"/>
    <p:sldId id="3604" r:id="rId6"/>
    <p:sldId id="3605" r:id="rId7"/>
    <p:sldId id="3606" r:id="rId8"/>
    <p:sldId id="3614" r:id="rId9"/>
    <p:sldId id="3608" r:id="rId10"/>
    <p:sldId id="3607" r:id="rId11"/>
    <p:sldId id="3609" r:id="rId12"/>
    <p:sldId id="3610" r:id="rId13"/>
    <p:sldId id="3611" r:id="rId14"/>
    <p:sldId id="3612" r:id="rId15"/>
    <p:sldId id="3615" r:id="rId16"/>
    <p:sldId id="3616" r:id="rId17"/>
    <p:sldId id="3617" r:id="rId18"/>
    <p:sldId id="3618" r:id="rId19"/>
    <p:sldId id="3619" r:id="rId20"/>
    <p:sldId id="362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438" autoAdjust="0"/>
  </p:normalViewPr>
  <p:slideViewPr>
    <p:cSldViewPr snapToGrid="0" showGuides="1">
      <p:cViewPr varScale="1">
        <p:scale>
          <a:sx n="79" d="100"/>
          <a:sy n="79" d="100"/>
        </p:scale>
        <p:origin x="183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9D6A0-9CB3-4321-BC05-8BB95871EA08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931E4-9138-4546-9536-D2806BD97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514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931E4-9138-4546-9536-D2806BD9720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81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931E4-9138-4546-9536-D2806BD9720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214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931E4-9138-4546-9536-D2806BD9720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955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931E4-9138-4546-9536-D2806BD9720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68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931E4-9138-4546-9536-D2806BD9720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06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3D898-9ABA-48BF-AD60-B852BA0084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546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931E4-9138-4546-9536-D2806BD972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022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931E4-9138-4546-9536-D2806BD972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665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931E4-9138-4546-9536-D2806BD9720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59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931E4-9138-4546-9536-D2806BD9720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797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931E4-9138-4546-9536-D2806BD9720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23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931E4-9138-4546-9536-D2806BD9720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098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931E4-9138-4546-9536-D2806BD9720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731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EA19D-3114-4815-83DC-488E0E4FC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627088-767D-416C-AC32-E2D162829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E8D429-BBF1-440D-840E-C9D92825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7DCB-CCD4-42B2-B7FD-FA83541151F0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8E7752-6DB0-48FA-B04E-D60DB465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894158-8D15-41EE-AF1F-F6CA6C95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5DB3-09A1-46C1-B42E-05DB4B131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45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9FD7D-250F-42EA-9CCF-8E955F5E5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54B6AE-AC7C-48D3-BFED-7CF7A0CC6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59C8B-EA66-413C-BB60-AD380267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7DCB-CCD4-42B2-B7FD-FA83541151F0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9C21D-403B-46D4-8024-115C7112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FD7F7-A052-48CA-94F9-2C94F55D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5DB3-09A1-46C1-B42E-05DB4B131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9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0B7A7E-31D5-4FB6-87B5-1652043EF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53BAB8-B292-4B5A-A2D9-BE71BC566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7C76A-38D0-49A4-B746-4B00EC4AB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7DCB-CCD4-42B2-B7FD-FA83541151F0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EFB835-6517-4FE3-8D79-BD9998D9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187E8B-931B-49F5-90D4-F0694031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5DB3-09A1-46C1-B42E-05DB4B131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42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922DC-F6A3-4FF2-9589-6D702554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9C4A93-305C-4DE6-9B78-091EDDAA5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C0588-D28A-4943-9AC0-75817345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7DCB-CCD4-42B2-B7FD-FA83541151F0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AAC27-5B43-490B-BD02-EDBBA63F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BEBAD-FB15-4D42-9F56-659ECB99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5DB3-09A1-46C1-B42E-05DB4B131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0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2C265-9EF7-4675-A2C1-2112460FF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2B7BE7-7509-49B7-AFA4-5F0FD5BD6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D83B27-36A6-4BC6-B31D-9B12EA65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7DCB-CCD4-42B2-B7FD-FA83541151F0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53E0E-59BC-43E5-BE54-481802CC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116422-33B7-4973-9DA9-AE2FA193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5DB3-09A1-46C1-B42E-05DB4B131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63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40632-B4F1-420D-944F-F5546296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7F3274-3B34-46CA-8207-62867F933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CCEE32-43DD-4421-9096-B1533F4EA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11FE8-F49C-4121-AE59-1BF91ABD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7DCB-CCD4-42B2-B7FD-FA83541151F0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328C6C-945E-474C-847B-6662115F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B94A26-B177-4F8F-B651-78B83BA63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5DB3-09A1-46C1-B42E-05DB4B131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90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A50FC-56C2-4BE1-B11D-F057DB06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8C1471-F25F-4D72-A1A7-9B1479473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2C8500-187D-492D-946A-5B52C9270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D81CF1-29C1-4A3F-A58A-D7F5B7D58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6D40E9-9C00-4FF5-B1CF-93D9C6405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F4905F-CBF3-4AAE-A647-CF6F7E19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7DCB-CCD4-42B2-B7FD-FA83541151F0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63A48A-C67F-4B73-8911-FA49F0DA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14BA73-1C4C-4E8F-B37C-214C476C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5DB3-09A1-46C1-B42E-05DB4B131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04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47AB5-8BD2-4629-87AA-8F4BA2BF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ABFCE0-0426-4617-865E-5ECA0636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7DCB-CCD4-42B2-B7FD-FA83541151F0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4354E-5B0F-4BE6-992E-B0433915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2AD467-EDEF-40E1-A403-53918E7F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5DB3-09A1-46C1-B42E-05DB4B131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58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E01886-75FA-47B5-BFC1-B77DEF8F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7DCB-CCD4-42B2-B7FD-FA83541151F0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4A89F2-D578-4787-9D1A-1E429F8E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2FAF2-ABF9-45F2-9EBB-1FF048D1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5DB3-09A1-46C1-B42E-05DB4B131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78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708CD-4347-4AAB-845E-08FFE5E27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4B694-3831-42BC-A261-4E3A57E95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BF2420-89EE-4758-9AC9-B79B00EEE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8B8B4D-3BFA-466E-B5ED-C7165CE8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7DCB-CCD4-42B2-B7FD-FA83541151F0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435AEE-A309-4B52-91C2-B2C97CF0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47F803-2042-4B50-9010-1BA77AFC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5DB3-09A1-46C1-B42E-05DB4B131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3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C40C2-8755-481A-B434-AC469A3B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86933A-64A9-44DF-BC5D-4F3C18279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0072C3-C529-4702-B323-69D47305A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F7D8E5-EF42-4B22-8BCA-75F46C2A6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7DCB-CCD4-42B2-B7FD-FA83541151F0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14D956-B308-45D2-804E-CF1842EC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84B49F-AF2C-4951-BFB9-BA713EE7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5DB3-09A1-46C1-B42E-05DB4B131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49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12E71D-F611-41C9-B6C8-DE570E09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4C3830-41BA-4AD2-91C7-59DD14ECA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82889-8164-4D02-A5BD-D63574B36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37DCB-CCD4-42B2-B7FD-FA83541151F0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327BE5-2715-4A34-8071-B2C0D910C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9B74A-05F9-4EFE-AE6A-D862041CC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F5DB3-09A1-46C1-B42E-05DB4B131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75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dud1500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eecs.berkeley.edu/~tinghuiz/projects/SfMLearner/cvpr17_sfm_final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6.01260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30.png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10.05424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908.10553" TargetMode="External"/><Relationship Id="rId5" Type="http://schemas.openxmlformats.org/officeDocument/2006/relationships/hyperlink" Target="https://arxiv.org/abs/1904.02957" TargetMode="External"/><Relationship Id="rId4" Type="http://schemas.openxmlformats.org/officeDocument/2006/relationships/hyperlink" Target="https://arxiv.org/abs/1904.0846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eecs.berkeley.edu/~tinghuiz/projects/SfMLearner/cvpr17_sfm_final.pdf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P5Vz3hIWUw3l0OapLlrfLx99E60lN7vJ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A2DF3-DFA8-46E7-8477-AA826A12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4150" y="2110074"/>
            <a:ext cx="8923699" cy="1020260"/>
          </a:xfrm>
        </p:spPr>
        <p:txBody>
          <a:bodyPr>
            <a:normAutofit/>
          </a:bodyPr>
          <a:lstStyle/>
          <a:p>
            <a:r>
              <a:rPr lang="en-US" altLang="ko-KR" b="1" dirty="0"/>
              <a:t>SFM Learner Practice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482998-5FD7-4067-96FE-E0402681E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7677" y="4721802"/>
            <a:ext cx="9496644" cy="1655762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/>
              <a:t>Hyunyoung</a:t>
            </a:r>
            <a:r>
              <a:rPr lang="en-US" altLang="ko-KR" dirty="0"/>
              <a:t> Jung</a:t>
            </a:r>
          </a:p>
          <a:p>
            <a:r>
              <a:rPr lang="en-US" altLang="ko-KR" dirty="0">
                <a:hlinkClick r:id="rId3"/>
              </a:rPr>
              <a:t>gusdud1500@gmail.com</a:t>
            </a:r>
            <a:endParaRPr lang="en-US" altLang="ko-KR" dirty="0"/>
          </a:p>
          <a:p>
            <a:r>
              <a:rPr lang="en-US" altLang="ko-KR" dirty="0"/>
              <a:t>Computing and Memory Architecture Lab</a:t>
            </a:r>
          </a:p>
          <a:p>
            <a:r>
              <a:rPr lang="en-US" altLang="ko-KR" dirty="0"/>
              <a:t> Seoul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7639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073BD9B-DD93-41F4-8B87-BC5F31292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11932"/>
            <a:ext cx="10515600" cy="1325563"/>
          </a:xfrm>
        </p:spPr>
        <p:txBody>
          <a:bodyPr/>
          <a:lstStyle/>
          <a:p>
            <a:r>
              <a:rPr lang="en-US" altLang="ko-KR" b="1" dirty="0"/>
              <a:t>Practice</a:t>
            </a:r>
            <a:endParaRPr lang="ko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C10EC3-D582-47BD-821D-CB4DC69AD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75" y="1761688"/>
            <a:ext cx="10029825" cy="50292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BCF5E36-028B-46C3-9AF5-F9F2AC5D17B6}"/>
              </a:ext>
            </a:extLst>
          </p:cNvPr>
          <p:cNvSpPr/>
          <p:nvPr/>
        </p:nvSpPr>
        <p:spPr>
          <a:xfrm>
            <a:off x="522959" y="2330042"/>
            <a:ext cx="3361143" cy="24516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C0F45-E062-4C3A-9877-3F26796F65F6}"/>
              </a:ext>
            </a:extLst>
          </p:cNvPr>
          <p:cNvSpPr txBox="1"/>
          <p:nvPr/>
        </p:nvSpPr>
        <p:spPr>
          <a:xfrm>
            <a:off x="589297" y="4821252"/>
            <a:ext cx="563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Properly mounted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CD3C20B-F2D6-47EB-8515-FC2ABC304983}"/>
              </a:ext>
            </a:extLst>
          </p:cNvPr>
          <p:cNvCxnSpPr/>
          <p:nvPr/>
        </p:nvCxnSpPr>
        <p:spPr>
          <a:xfrm flipV="1">
            <a:off x="815975" y="3632433"/>
            <a:ext cx="81647" cy="3858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BAA3043-54D5-4CA9-AE26-9C80049D5161}"/>
              </a:ext>
            </a:extLst>
          </p:cNvPr>
          <p:cNvSpPr txBox="1"/>
          <p:nvPr/>
        </p:nvSpPr>
        <p:spPr>
          <a:xfrm>
            <a:off x="439737" y="1225489"/>
            <a:ext cx="10782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5. Check if it’s properly mounted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07808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073BD9B-DD93-41F4-8B87-BC5F31292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11932"/>
            <a:ext cx="10515600" cy="1325563"/>
          </a:xfrm>
        </p:spPr>
        <p:txBody>
          <a:bodyPr/>
          <a:lstStyle/>
          <a:p>
            <a:r>
              <a:rPr lang="en-US" altLang="ko-KR" b="1" dirty="0"/>
              <a:t>Practice</a:t>
            </a:r>
            <a:endParaRPr lang="ko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442CE8-4F5D-4915-9937-6F1A45039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54" y="2441496"/>
            <a:ext cx="4703195" cy="19407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C844E1-ACC3-4B89-AFA5-1B80944BF7CA}"/>
              </a:ext>
            </a:extLst>
          </p:cNvPr>
          <p:cNvSpPr txBox="1"/>
          <p:nvPr/>
        </p:nvSpPr>
        <p:spPr>
          <a:xfrm>
            <a:off x="1602297" y="3518714"/>
            <a:ext cx="390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You can change training options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0C661D-C0FD-455E-9AB8-C20AAB05FFF7}"/>
              </a:ext>
            </a:extLst>
          </p:cNvPr>
          <p:cNvSpPr txBox="1"/>
          <p:nvPr/>
        </p:nvSpPr>
        <p:spPr>
          <a:xfrm>
            <a:off x="330200" y="1364278"/>
            <a:ext cx="10782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Start training</a:t>
            </a:r>
            <a:endParaRPr lang="ko-KR" altLang="en-US" sz="3200" b="1" dirty="0"/>
          </a:p>
          <a:p>
            <a:endParaRPr lang="ko-KR" altLang="en-US" sz="3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6AD503-E386-4B91-9213-921D75211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178" y="1902887"/>
            <a:ext cx="2428875" cy="27051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E933CE4-B94C-4CA5-A730-EFCC5F513F2B}"/>
              </a:ext>
            </a:extLst>
          </p:cNvPr>
          <p:cNvSpPr/>
          <p:nvPr/>
        </p:nvSpPr>
        <p:spPr>
          <a:xfrm>
            <a:off x="5806846" y="3678725"/>
            <a:ext cx="1610757" cy="2567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6649409-9988-4B10-9FA5-C1A7CEF9C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721" y="1980970"/>
            <a:ext cx="3423510" cy="30606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DC94EA5-4017-4E05-8076-E10BBDE619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200" y="4607987"/>
            <a:ext cx="4703195" cy="118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91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073BD9B-DD93-41F4-8B87-BC5F31292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11932"/>
            <a:ext cx="10515600" cy="1325563"/>
          </a:xfrm>
        </p:spPr>
        <p:txBody>
          <a:bodyPr/>
          <a:lstStyle/>
          <a:p>
            <a:r>
              <a:rPr lang="en-US" altLang="ko-KR" b="1" dirty="0"/>
              <a:t>Practice</a:t>
            </a:r>
            <a:endParaRPr lang="ko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AD9E8F-7E30-4862-9746-B9947F55C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64" y="1995050"/>
            <a:ext cx="2224184" cy="272795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0AA2042-AE5A-4E9F-8B21-DF6B25B3BCB9}"/>
              </a:ext>
            </a:extLst>
          </p:cNvPr>
          <p:cNvSpPr/>
          <p:nvPr/>
        </p:nvSpPr>
        <p:spPr>
          <a:xfrm>
            <a:off x="850512" y="4198842"/>
            <a:ext cx="852453" cy="2641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F2FEF2-0258-4184-997C-28E9982286FD}"/>
              </a:ext>
            </a:extLst>
          </p:cNvPr>
          <p:cNvSpPr txBox="1"/>
          <p:nvPr/>
        </p:nvSpPr>
        <p:spPr>
          <a:xfrm>
            <a:off x="276186" y="4681057"/>
            <a:ext cx="3900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trainer.py contains main algorithm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9D9B91-E683-49ED-B5C6-5058017E5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266" y="305865"/>
            <a:ext cx="4677924" cy="15248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3C57DB-02EA-4D8A-8EFC-F207988E1679}"/>
              </a:ext>
            </a:extLst>
          </p:cNvPr>
          <p:cNvSpPr txBox="1"/>
          <p:nvPr/>
        </p:nvSpPr>
        <p:spPr>
          <a:xfrm>
            <a:off x="7817375" y="1444368"/>
            <a:ext cx="390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Predict depth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4739F4C-AF06-4F80-BE76-D635670B7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5266" y="2176943"/>
            <a:ext cx="4401162" cy="44444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F8108D-A4B4-4960-A72F-1A61F90A8835}"/>
              </a:ext>
            </a:extLst>
          </p:cNvPr>
          <p:cNvSpPr txBox="1"/>
          <p:nvPr/>
        </p:nvSpPr>
        <p:spPr>
          <a:xfrm>
            <a:off x="8086428" y="5601450"/>
            <a:ext cx="390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Predict pose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755091-9189-412A-AE9D-370CBC3FE6E9}"/>
              </a:ext>
            </a:extLst>
          </p:cNvPr>
          <p:cNvSpPr/>
          <p:nvPr/>
        </p:nvSpPr>
        <p:spPr>
          <a:xfrm>
            <a:off x="3894156" y="1427356"/>
            <a:ext cx="3756604" cy="4033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780318-FB2B-454D-99D5-B1FACE3CECAD}"/>
              </a:ext>
            </a:extLst>
          </p:cNvPr>
          <p:cNvSpPr/>
          <p:nvPr/>
        </p:nvSpPr>
        <p:spPr>
          <a:xfrm>
            <a:off x="4482784" y="4839026"/>
            <a:ext cx="3603644" cy="1524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7A4646-7133-4B6D-B356-9CA628DB2B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0944" y="2593137"/>
            <a:ext cx="3891056" cy="19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66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073BD9B-DD93-41F4-8B87-BC5F31292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11932"/>
            <a:ext cx="10515600" cy="1325563"/>
          </a:xfrm>
        </p:spPr>
        <p:txBody>
          <a:bodyPr/>
          <a:lstStyle/>
          <a:p>
            <a:r>
              <a:rPr lang="en-US" altLang="ko-KR" b="1" dirty="0"/>
              <a:t>Practice</a:t>
            </a:r>
            <a:endParaRPr lang="ko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99D810-59FE-4D19-A4D8-2D39A4740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55" y="2023558"/>
            <a:ext cx="3752850" cy="21526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5B179D8-4CB5-46F5-9A64-FD89C1738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55" y="1280608"/>
            <a:ext cx="4867275" cy="7429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4A0B62-8FD1-447D-8D37-10B10C1AB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587" y="2113080"/>
            <a:ext cx="3443840" cy="63661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E036ABA-8186-474D-A9A7-4171DBFB3A1D}"/>
              </a:ext>
            </a:extLst>
          </p:cNvPr>
          <p:cNvSpPr/>
          <p:nvPr/>
        </p:nvSpPr>
        <p:spPr>
          <a:xfrm>
            <a:off x="409455" y="2023558"/>
            <a:ext cx="3756604" cy="11707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2EBFB2-3C94-4E42-9B28-82FF0827E212}"/>
              </a:ext>
            </a:extLst>
          </p:cNvPr>
          <p:cNvSpPr/>
          <p:nvPr/>
        </p:nvSpPr>
        <p:spPr>
          <a:xfrm>
            <a:off x="405701" y="3261859"/>
            <a:ext cx="3756604" cy="914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BA5415C-710D-4762-9C01-56735A695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6833" y="2749692"/>
            <a:ext cx="5626386" cy="1933575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0160B52-394F-4F33-982D-E5E9668E7610}"/>
              </a:ext>
            </a:extLst>
          </p:cNvPr>
          <p:cNvSpPr/>
          <p:nvPr/>
        </p:nvSpPr>
        <p:spPr>
          <a:xfrm>
            <a:off x="4269758" y="2382908"/>
            <a:ext cx="298588" cy="216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542EDB5-A0A9-41C7-8E45-D9AF191B41B1}"/>
              </a:ext>
            </a:extLst>
          </p:cNvPr>
          <p:cNvSpPr/>
          <p:nvPr/>
        </p:nvSpPr>
        <p:spPr>
          <a:xfrm>
            <a:off x="4251999" y="3719034"/>
            <a:ext cx="298588" cy="216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543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073BD9B-DD93-41F4-8B87-BC5F31292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11932"/>
            <a:ext cx="10515600" cy="1325563"/>
          </a:xfrm>
        </p:spPr>
        <p:txBody>
          <a:bodyPr/>
          <a:lstStyle/>
          <a:p>
            <a:r>
              <a:rPr lang="en-US" altLang="ko-KR" b="1" dirty="0"/>
              <a:t>Practice</a:t>
            </a:r>
            <a:endParaRPr lang="ko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B8C6B7-E791-4C3F-80F4-39EAAB30E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8309"/>
            <a:ext cx="5567334" cy="25089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A2B1D59-296D-45C2-8AAE-56A8264B5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209" y="2675433"/>
            <a:ext cx="5675938" cy="2174713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001B4B0A-64EA-4302-BB01-79667B6EACCF}"/>
              </a:ext>
            </a:extLst>
          </p:cNvPr>
          <p:cNvSpPr/>
          <p:nvPr/>
        </p:nvSpPr>
        <p:spPr>
          <a:xfrm>
            <a:off x="5787792" y="3565321"/>
            <a:ext cx="308208" cy="620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08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073BD9B-DD93-41F4-8B87-BC5F31292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11932"/>
            <a:ext cx="10515600" cy="1325563"/>
          </a:xfrm>
        </p:spPr>
        <p:txBody>
          <a:bodyPr/>
          <a:lstStyle/>
          <a:p>
            <a:r>
              <a:rPr lang="en-US" altLang="ko-KR" b="1" dirty="0"/>
              <a:t>Homework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107ABA-49C7-46D8-AA2D-38E05EAC8E4E}"/>
              </a:ext>
            </a:extLst>
          </p:cNvPr>
          <p:cNvSpPr txBox="1"/>
          <p:nvPr/>
        </p:nvSpPr>
        <p:spPr>
          <a:xfrm>
            <a:off x="463296" y="1836438"/>
            <a:ext cx="11289792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400" dirty="0"/>
              <a:t>Due date: </a:t>
            </a:r>
            <a:r>
              <a:rPr lang="en-US" altLang="ko-KR" sz="2400" b="1" dirty="0"/>
              <a:t>Oct. 12</a:t>
            </a:r>
            <a:r>
              <a:rPr lang="en-US" altLang="ko-KR" sz="2400" b="1" baseline="30000" dirty="0"/>
              <a:t>th</a:t>
            </a:r>
            <a:r>
              <a:rPr lang="en-US" altLang="ko-KR" sz="2400" b="1" dirty="0"/>
              <a:t> 11:59 pm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ko-KR" sz="2400" dirty="0"/>
              <a:t>Report file format: .</a:t>
            </a:r>
            <a:r>
              <a:rPr lang="en-US" altLang="ko-KR" sz="2400" b="1" dirty="0"/>
              <a:t>pdf</a:t>
            </a:r>
            <a:r>
              <a:rPr lang="en-US" altLang="ko-KR" sz="2400" dirty="0"/>
              <a:t> 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ko-KR" sz="2400" dirty="0"/>
              <a:t>File name: </a:t>
            </a:r>
            <a:r>
              <a:rPr lang="en-US" altLang="ko-KR" sz="2400" b="1" dirty="0"/>
              <a:t>&lt;YOUR_STUDENT_ID&gt;_&lt;YOUR_NAME&gt;_Practice_2</a:t>
            </a:r>
          </a:p>
          <a:p>
            <a:pPr marL="0" lvl="1"/>
            <a:r>
              <a:rPr lang="en-US" altLang="ko-KR" sz="2000" dirty="0"/>
              <a:t>	ex) 2020-12345_XXX_Practice_2.pdf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ko-KR" sz="2400" dirty="0"/>
              <a:t>No requirement on report template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ko-KR" sz="2400" dirty="0"/>
              <a:t>If you have any question, please send an e-mail to </a:t>
            </a:r>
            <a:r>
              <a:rPr lang="en-US" altLang="ko-KR" sz="2400" b="1" dirty="0"/>
              <a:t>gusdud1500@gmail.com</a:t>
            </a:r>
          </a:p>
        </p:txBody>
      </p:sp>
    </p:spTree>
    <p:extLst>
      <p:ext uri="{BB962C8B-B14F-4D97-AF65-F5344CB8AC3E}">
        <p14:creationId xmlns:p14="http://schemas.microsoft.com/office/powerpoint/2010/main" val="1457883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4107ABA-49C7-46D8-AA2D-38E05EAC8E4E}"/>
              </a:ext>
            </a:extLst>
          </p:cNvPr>
          <p:cNvSpPr txBox="1"/>
          <p:nvPr/>
        </p:nvSpPr>
        <p:spPr>
          <a:xfrm>
            <a:off x="196087" y="1537495"/>
            <a:ext cx="11995913" cy="2308324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r>
              <a:rPr lang="en-US" altLang="ko-KR" sz="2400" dirty="0"/>
              <a:t>a. In the </a:t>
            </a:r>
            <a:r>
              <a:rPr lang="en-US" altLang="ko-KR" sz="2400" dirty="0">
                <a:hlinkClick r:id="rId3"/>
              </a:rPr>
              <a:t>paper</a:t>
            </a:r>
            <a:r>
              <a:rPr lang="en-US" altLang="ko-KR" sz="2400" dirty="0"/>
              <a:t>, there exist three assumptions to train the monocular depth estimation network (Section 3.3). Briefly explain these three cases. (3 pts)</a:t>
            </a:r>
          </a:p>
          <a:p>
            <a:pPr marL="514350" indent="-514350">
              <a:buFont typeface="+mj-lt"/>
              <a:buAutoNum type="romanUcPeriod"/>
            </a:pPr>
            <a:endParaRPr lang="en-US" altLang="ko-KR" sz="2400" dirty="0"/>
          </a:p>
          <a:p>
            <a:r>
              <a:rPr lang="en-US" altLang="ko-KR" sz="2400" dirty="0"/>
              <a:t>b. Provide an example of one of these cases that the assumptions are violated. (1 </a:t>
            </a:r>
            <a:r>
              <a:rPr lang="en-US" altLang="ko-KR" sz="2400" dirty="0" err="1"/>
              <a:t>pt</a:t>
            </a:r>
            <a:r>
              <a:rPr lang="en-US" altLang="ko-KR" sz="2400" dirty="0"/>
              <a:t>) </a:t>
            </a:r>
          </a:p>
          <a:p>
            <a:pPr marL="514350" indent="-514350">
              <a:buFont typeface="+mj-lt"/>
              <a:buAutoNum type="romanUcPeriod"/>
            </a:pPr>
            <a:endParaRPr lang="en-US" altLang="ko-KR" sz="2400" dirty="0"/>
          </a:p>
          <a:p>
            <a:r>
              <a:rPr lang="en-US" altLang="ko-KR" sz="2400" dirty="0"/>
              <a:t>e.g. 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073BD9B-DD93-41F4-8B87-BC5F31292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11932"/>
            <a:ext cx="10515600" cy="1325563"/>
          </a:xfrm>
        </p:spPr>
        <p:txBody>
          <a:bodyPr/>
          <a:lstStyle/>
          <a:p>
            <a:r>
              <a:rPr lang="en-US" altLang="ko-KR" b="1" dirty="0"/>
              <a:t>Homework</a:t>
            </a:r>
            <a:endParaRPr lang="ko-KR" altLang="en-US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DE61E59-F07C-4266-A2B9-740C0C6FFF9C}"/>
              </a:ext>
            </a:extLst>
          </p:cNvPr>
          <p:cNvGrpSpPr/>
          <p:nvPr/>
        </p:nvGrpSpPr>
        <p:grpSpPr>
          <a:xfrm>
            <a:off x="548640" y="4215151"/>
            <a:ext cx="8353425" cy="1587173"/>
            <a:chOff x="785432" y="3517507"/>
            <a:chExt cx="8353425" cy="1587173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84A605E-0DAC-4A86-81FE-844111E1FA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432" y="3517507"/>
              <a:ext cx="8353425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0318165-C223-41E5-8A74-36E4304F0409}"/>
                </a:ext>
              </a:extLst>
            </p:cNvPr>
            <p:cNvSpPr/>
            <p:nvPr/>
          </p:nvSpPr>
          <p:spPr>
            <a:xfrm>
              <a:off x="2109216" y="3946874"/>
              <a:ext cx="1194816" cy="5242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9B215EF-BE82-45F6-9845-B2480A8D0132}"/>
                </a:ext>
              </a:extLst>
            </p:cNvPr>
            <p:cNvSpPr txBox="1"/>
            <p:nvPr/>
          </p:nvSpPr>
          <p:spPr>
            <a:xfrm>
              <a:off x="2109216" y="4581460"/>
              <a:ext cx="14630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FF0000"/>
                  </a:solidFill>
                </a:rPr>
                <a:t>case A</a:t>
              </a:r>
              <a:endParaRPr lang="ko-KR" altLang="en-US" sz="2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5630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4107ABA-49C7-46D8-AA2D-38E05EAC8E4E}"/>
              </a:ext>
            </a:extLst>
          </p:cNvPr>
          <p:cNvSpPr txBox="1"/>
          <p:nvPr/>
        </p:nvSpPr>
        <p:spPr>
          <a:xfrm>
            <a:off x="196087" y="1537495"/>
            <a:ext cx="11849609" cy="3046988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r>
              <a:rPr lang="en-US" altLang="ko-KR" sz="2400" dirty="0"/>
              <a:t>c. Provide the visual result after training the network for 6000 steps. (4 pts)</a:t>
            </a:r>
          </a:p>
          <a:p>
            <a:endParaRPr lang="en-US" altLang="ko-KR" sz="2400" dirty="0"/>
          </a:p>
          <a:p>
            <a:r>
              <a:rPr lang="en-US" altLang="ko-KR" sz="2400" dirty="0"/>
              <a:t>d. The function </a:t>
            </a:r>
            <a:r>
              <a:rPr lang="en-US" altLang="ko-KR" sz="2400" i="1" dirty="0" err="1"/>
              <a:t>compute_losses</a:t>
            </a:r>
            <a:r>
              <a:rPr lang="en-US" altLang="ko-KR" sz="2400" i="1" dirty="0"/>
              <a:t> </a:t>
            </a:r>
            <a:r>
              <a:rPr lang="en-US" altLang="ko-KR" sz="2400" dirty="0"/>
              <a:t>in trainer.py is now computing the reprojection loss by averaging the ones from two reference frames. </a:t>
            </a:r>
            <a:r>
              <a:rPr lang="en-US" altLang="ko-KR" sz="2400" dirty="0">
                <a:solidFill>
                  <a:srgbClr val="FF0000"/>
                </a:solidFill>
              </a:rPr>
              <a:t>Change the code to select minimum value</a:t>
            </a:r>
            <a:r>
              <a:rPr lang="en-US" altLang="ko-KR" sz="2400" dirty="0"/>
              <a:t> between the losses from two frames. (2 pts) </a:t>
            </a:r>
          </a:p>
          <a:p>
            <a:endParaRPr lang="en-US" altLang="ko-KR" sz="2400" dirty="0"/>
          </a:p>
          <a:p>
            <a:r>
              <a:rPr lang="en-US" altLang="ko-KR" sz="2400" dirty="0"/>
              <a:t>e. Explain the expected effects of choosing the minimum value between losses two reference frames. You can refer to another </a:t>
            </a:r>
            <a:r>
              <a:rPr lang="en-US" altLang="ko-KR" sz="2400" dirty="0">
                <a:hlinkClick r:id="rId3"/>
              </a:rPr>
              <a:t>paper</a:t>
            </a:r>
            <a:r>
              <a:rPr lang="en-US" altLang="ko-KR" sz="2400" dirty="0"/>
              <a:t>, section 3.2. (2 pts)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073BD9B-DD93-41F4-8B87-BC5F31292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11932"/>
            <a:ext cx="10515600" cy="1325563"/>
          </a:xfrm>
        </p:spPr>
        <p:txBody>
          <a:bodyPr/>
          <a:lstStyle/>
          <a:p>
            <a:r>
              <a:rPr lang="en-US" altLang="ko-KR" b="1" dirty="0"/>
              <a:t>Homework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5219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4107ABA-49C7-46D8-AA2D-38E05EAC8E4E}"/>
              </a:ext>
            </a:extLst>
          </p:cNvPr>
          <p:cNvSpPr txBox="1"/>
          <p:nvPr/>
        </p:nvSpPr>
        <p:spPr>
          <a:xfrm>
            <a:off x="171195" y="2061751"/>
            <a:ext cx="11849609" cy="1938992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marL="457200" indent="-457200">
              <a:buAutoNum type="alphaUcPeriod"/>
            </a:pPr>
            <a:r>
              <a:rPr lang="en-US" altLang="ko-KR" sz="2400" dirty="0"/>
              <a:t>Build a SFM-learner enabled training at </a:t>
            </a:r>
            <a:r>
              <a:rPr lang="en-US" altLang="ko-KR" sz="2400" b="1" dirty="0"/>
              <a:t>test</a:t>
            </a:r>
            <a:r>
              <a:rPr lang="en-US" altLang="ko-KR" sz="2400" dirty="0"/>
              <a:t> </a:t>
            </a:r>
            <a:r>
              <a:rPr lang="en-US" altLang="ko-KR" sz="2400" b="1" dirty="0"/>
              <a:t>time</a:t>
            </a:r>
            <a:r>
              <a:rPr lang="en-US" altLang="ko-KR" sz="2400" dirty="0"/>
              <a:t>, given a long sequence of images. You should implement one or more methods presented in the paper list of the last slide.</a:t>
            </a:r>
          </a:p>
          <a:p>
            <a:pPr marL="457200" indent="-457200">
              <a:buAutoNum type="alphaUcPeriod"/>
            </a:pPr>
            <a:endParaRPr lang="en-US" altLang="ko-KR" sz="2400" dirty="0"/>
          </a:p>
          <a:p>
            <a:pPr marL="457200" indent="-457200">
              <a:buFontTx/>
              <a:buAutoNum type="alphaUcPeriod"/>
            </a:pPr>
            <a:r>
              <a:rPr lang="en-US" altLang="ko-KR" sz="2400" dirty="0"/>
              <a:t>Build a visual localization pipeline using NAVER LABS localization dataset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073BD9B-DD93-41F4-8B87-BC5F31292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11932"/>
            <a:ext cx="10515600" cy="1325563"/>
          </a:xfrm>
        </p:spPr>
        <p:txBody>
          <a:bodyPr/>
          <a:lstStyle/>
          <a:p>
            <a:r>
              <a:rPr lang="en-US" altLang="ko-KR" b="1" dirty="0"/>
              <a:t>Term project examples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0375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F06CFFB-0E44-4A6B-B82F-F4B72B8B2AA0}"/>
              </a:ext>
            </a:extLst>
          </p:cNvPr>
          <p:cNvGrpSpPr/>
          <p:nvPr/>
        </p:nvGrpSpPr>
        <p:grpSpPr>
          <a:xfrm>
            <a:off x="330200" y="2156566"/>
            <a:ext cx="6794723" cy="4243858"/>
            <a:chOff x="2698638" y="2180950"/>
            <a:chExt cx="6794723" cy="4243858"/>
          </a:xfrm>
        </p:grpSpPr>
        <p:sp>
          <p:nvSpPr>
            <p:cNvPr id="5" name="원통형 4">
              <a:extLst>
                <a:ext uri="{FF2B5EF4-FFF2-40B4-BE49-F238E27FC236}">
                  <a16:creationId xmlns:a16="http://schemas.microsoft.com/office/drawing/2014/main" id="{F4DE69F6-D22C-4C95-91CE-6307E845EB33}"/>
                </a:ext>
              </a:extLst>
            </p:cNvPr>
            <p:cNvSpPr/>
            <p:nvPr/>
          </p:nvSpPr>
          <p:spPr>
            <a:xfrm>
              <a:off x="3506647" y="3236205"/>
              <a:ext cx="824269" cy="828956"/>
            </a:xfrm>
            <a:prstGeom prst="ca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A203BC2-0149-49C2-8E54-EBF49D708649}"/>
                </a:ext>
              </a:extLst>
            </p:cNvPr>
            <p:cNvGrpSpPr/>
            <p:nvPr/>
          </p:nvGrpSpPr>
          <p:grpSpPr>
            <a:xfrm>
              <a:off x="6529931" y="3428196"/>
              <a:ext cx="379815" cy="444975"/>
              <a:chOff x="4010399" y="2484050"/>
              <a:chExt cx="379815" cy="444975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995AEE33-2AE6-4F5B-8C08-8195E31B6C2D}"/>
                  </a:ext>
                </a:extLst>
              </p:cNvPr>
              <p:cNvSpPr/>
              <p:nvPr/>
            </p:nvSpPr>
            <p:spPr>
              <a:xfrm>
                <a:off x="4010399" y="2484050"/>
                <a:ext cx="56413" cy="44497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E01CEEC7-7DFD-4BBA-9EF5-73AFF3FA602E}"/>
                  </a:ext>
                </a:extLst>
              </p:cNvPr>
              <p:cNvSpPr/>
              <p:nvPr/>
            </p:nvSpPr>
            <p:spPr>
              <a:xfrm>
                <a:off x="4118524" y="2544728"/>
                <a:ext cx="56413" cy="32361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DB538D51-8B2E-4772-B5C2-8FA4950E3070}"/>
                  </a:ext>
                </a:extLst>
              </p:cNvPr>
              <p:cNvSpPr/>
              <p:nvPr/>
            </p:nvSpPr>
            <p:spPr>
              <a:xfrm>
                <a:off x="4226648" y="2596044"/>
                <a:ext cx="56413" cy="22098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5D9366E0-0CAF-4F4D-92F5-43F4492C95F4}"/>
                  </a:ext>
                </a:extLst>
              </p:cNvPr>
              <p:cNvSpPr/>
              <p:nvPr/>
            </p:nvSpPr>
            <p:spPr>
              <a:xfrm>
                <a:off x="4334773" y="2629754"/>
                <a:ext cx="55441" cy="15356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BD600FED-369D-4A2B-96E1-59EE38AD5441}"/>
                </a:ext>
              </a:extLst>
            </p:cNvPr>
            <p:cNvCxnSpPr/>
            <p:nvPr/>
          </p:nvCxnSpPr>
          <p:spPr>
            <a:xfrm>
              <a:off x="4510810" y="3650683"/>
              <a:ext cx="29432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E9154BFA-3620-4844-849C-CF6D9FF2A057}"/>
                </a:ext>
              </a:extLst>
            </p:cNvPr>
            <p:cNvCxnSpPr/>
            <p:nvPr/>
          </p:nvCxnSpPr>
          <p:spPr>
            <a:xfrm>
              <a:off x="6149020" y="3650683"/>
              <a:ext cx="29432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0E84EDF-E5CB-4127-9BA8-37D67A76C626}"/>
                </a:ext>
              </a:extLst>
            </p:cNvPr>
            <p:cNvGrpSpPr/>
            <p:nvPr/>
          </p:nvGrpSpPr>
          <p:grpSpPr>
            <a:xfrm>
              <a:off x="7377244" y="2890001"/>
              <a:ext cx="1653768" cy="1521364"/>
              <a:chOff x="5495470" y="2166580"/>
              <a:chExt cx="1653768" cy="1521364"/>
            </a:xfrm>
          </p:grpSpPr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0A7917A4-1D9C-4B4B-9B1A-EFC373565758}"/>
                  </a:ext>
                </a:extLst>
              </p:cNvPr>
              <p:cNvGrpSpPr/>
              <p:nvPr/>
            </p:nvGrpSpPr>
            <p:grpSpPr>
              <a:xfrm>
                <a:off x="5632849" y="3423656"/>
                <a:ext cx="544127" cy="171283"/>
                <a:chOff x="2819400" y="464820"/>
                <a:chExt cx="595281" cy="190500"/>
              </a:xfrm>
              <a:solidFill>
                <a:srgbClr val="FFC000"/>
              </a:solidFill>
            </p:grpSpPr>
            <p:sp>
              <p:nvSpPr>
                <p:cNvPr id="94" name="정육면체 93">
                  <a:extLst>
                    <a:ext uri="{FF2B5EF4-FFF2-40B4-BE49-F238E27FC236}">
                      <a16:creationId xmlns:a16="http://schemas.microsoft.com/office/drawing/2014/main" id="{02C09D49-27A7-4179-9ADA-9B7EEE8D5280}"/>
                    </a:ext>
                  </a:extLst>
                </p:cNvPr>
                <p:cNvSpPr/>
                <p:nvPr/>
              </p:nvSpPr>
              <p:spPr>
                <a:xfrm>
                  <a:off x="2819400" y="464820"/>
                  <a:ext cx="190500" cy="1905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정육면체 94">
                  <a:extLst>
                    <a:ext uri="{FF2B5EF4-FFF2-40B4-BE49-F238E27FC236}">
                      <a16:creationId xmlns:a16="http://schemas.microsoft.com/office/drawing/2014/main" id="{B1CC3597-DDFC-46B5-B6E2-4DD4306988B3}"/>
                    </a:ext>
                  </a:extLst>
                </p:cNvPr>
                <p:cNvSpPr/>
                <p:nvPr/>
              </p:nvSpPr>
              <p:spPr>
                <a:xfrm>
                  <a:off x="2954327" y="464820"/>
                  <a:ext cx="190500" cy="1905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정육면체 95">
                  <a:extLst>
                    <a:ext uri="{FF2B5EF4-FFF2-40B4-BE49-F238E27FC236}">
                      <a16:creationId xmlns:a16="http://schemas.microsoft.com/office/drawing/2014/main" id="{E86398E4-F30E-41B9-8321-59748F0AA619}"/>
                    </a:ext>
                  </a:extLst>
                </p:cNvPr>
                <p:cNvSpPr/>
                <p:nvPr/>
              </p:nvSpPr>
              <p:spPr>
                <a:xfrm>
                  <a:off x="3089254" y="464820"/>
                  <a:ext cx="190500" cy="1905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정육면체 96">
                  <a:extLst>
                    <a:ext uri="{FF2B5EF4-FFF2-40B4-BE49-F238E27FC236}">
                      <a16:creationId xmlns:a16="http://schemas.microsoft.com/office/drawing/2014/main" id="{6F231AB5-0A87-4F21-81C2-19A9FC452BBF}"/>
                    </a:ext>
                  </a:extLst>
                </p:cNvPr>
                <p:cNvSpPr/>
                <p:nvPr/>
              </p:nvSpPr>
              <p:spPr>
                <a:xfrm>
                  <a:off x="3224181" y="464820"/>
                  <a:ext cx="190500" cy="1905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C2429FB2-C485-409D-B413-A48365F07E97}"/>
                  </a:ext>
                </a:extLst>
              </p:cNvPr>
              <p:cNvGrpSpPr/>
              <p:nvPr/>
            </p:nvGrpSpPr>
            <p:grpSpPr>
              <a:xfrm>
                <a:off x="5634972" y="2278509"/>
                <a:ext cx="544127" cy="171283"/>
                <a:chOff x="2819400" y="464820"/>
                <a:chExt cx="595281" cy="190500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90" name="정육면체 89">
                  <a:extLst>
                    <a:ext uri="{FF2B5EF4-FFF2-40B4-BE49-F238E27FC236}">
                      <a16:creationId xmlns:a16="http://schemas.microsoft.com/office/drawing/2014/main" id="{6A599E4B-AA7A-4964-84C1-21D88213AF7D}"/>
                    </a:ext>
                  </a:extLst>
                </p:cNvPr>
                <p:cNvSpPr/>
                <p:nvPr/>
              </p:nvSpPr>
              <p:spPr>
                <a:xfrm>
                  <a:off x="2819400" y="464820"/>
                  <a:ext cx="190500" cy="1905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1" name="정육면체 90">
                  <a:extLst>
                    <a:ext uri="{FF2B5EF4-FFF2-40B4-BE49-F238E27FC236}">
                      <a16:creationId xmlns:a16="http://schemas.microsoft.com/office/drawing/2014/main" id="{B3AD7284-7B92-4A97-952E-CC95E8510B8F}"/>
                    </a:ext>
                  </a:extLst>
                </p:cNvPr>
                <p:cNvSpPr/>
                <p:nvPr/>
              </p:nvSpPr>
              <p:spPr>
                <a:xfrm>
                  <a:off x="2954327" y="464820"/>
                  <a:ext cx="190500" cy="1905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2" name="정육면체 91">
                  <a:extLst>
                    <a:ext uri="{FF2B5EF4-FFF2-40B4-BE49-F238E27FC236}">
                      <a16:creationId xmlns:a16="http://schemas.microsoft.com/office/drawing/2014/main" id="{65C9FF4E-D543-43B4-B1EC-986B40559300}"/>
                    </a:ext>
                  </a:extLst>
                </p:cNvPr>
                <p:cNvSpPr/>
                <p:nvPr/>
              </p:nvSpPr>
              <p:spPr>
                <a:xfrm>
                  <a:off x="3089254" y="464820"/>
                  <a:ext cx="190500" cy="1905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3" name="정육면체 92">
                  <a:extLst>
                    <a:ext uri="{FF2B5EF4-FFF2-40B4-BE49-F238E27FC236}">
                      <a16:creationId xmlns:a16="http://schemas.microsoft.com/office/drawing/2014/main" id="{5B56D159-E8E6-4CD8-8E27-15D302416308}"/>
                    </a:ext>
                  </a:extLst>
                </p:cNvPr>
                <p:cNvSpPr/>
                <p:nvPr/>
              </p:nvSpPr>
              <p:spPr>
                <a:xfrm>
                  <a:off x="3224181" y="464820"/>
                  <a:ext cx="190500" cy="1905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F41575B0-93DB-4E71-98DF-A07F01C6A200}"/>
                  </a:ext>
                </a:extLst>
              </p:cNvPr>
              <p:cNvGrpSpPr/>
              <p:nvPr/>
            </p:nvGrpSpPr>
            <p:grpSpPr>
              <a:xfrm>
                <a:off x="5634972" y="2523343"/>
                <a:ext cx="544127" cy="171283"/>
                <a:chOff x="2819400" y="464820"/>
                <a:chExt cx="595281" cy="190500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86" name="정육면체 85">
                  <a:extLst>
                    <a:ext uri="{FF2B5EF4-FFF2-40B4-BE49-F238E27FC236}">
                      <a16:creationId xmlns:a16="http://schemas.microsoft.com/office/drawing/2014/main" id="{B9309A1A-4440-4561-8E6B-AE6A1F16FEE7}"/>
                    </a:ext>
                  </a:extLst>
                </p:cNvPr>
                <p:cNvSpPr/>
                <p:nvPr/>
              </p:nvSpPr>
              <p:spPr>
                <a:xfrm>
                  <a:off x="2819400" y="464820"/>
                  <a:ext cx="190500" cy="1905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정육면체 86">
                  <a:extLst>
                    <a:ext uri="{FF2B5EF4-FFF2-40B4-BE49-F238E27FC236}">
                      <a16:creationId xmlns:a16="http://schemas.microsoft.com/office/drawing/2014/main" id="{0DBA0596-1455-4654-9A76-1F8145189F06}"/>
                    </a:ext>
                  </a:extLst>
                </p:cNvPr>
                <p:cNvSpPr/>
                <p:nvPr/>
              </p:nvSpPr>
              <p:spPr>
                <a:xfrm>
                  <a:off x="2954327" y="464820"/>
                  <a:ext cx="190500" cy="1905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정육면체 87">
                  <a:extLst>
                    <a:ext uri="{FF2B5EF4-FFF2-40B4-BE49-F238E27FC236}">
                      <a16:creationId xmlns:a16="http://schemas.microsoft.com/office/drawing/2014/main" id="{35F54BBC-6384-4933-8355-13E84B548092}"/>
                    </a:ext>
                  </a:extLst>
                </p:cNvPr>
                <p:cNvSpPr/>
                <p:nvPr/>
              </p:nvSpPr>
              <p:spPr>
                <a:xfrm>
                  <a:off x="3089254" y="464820"/>
                  <a:ext cx="190500" cy="1905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정육면체 88">
                  <a:extLst>
                    <a:ext uri="{FF2B5EF4-FFF2-40B4-BE49-F238E27FC236}">
                      <a16:creationId xmlns:a16="http://schemas.microsoft.com/office/drawing/2014/main" id="{D13855C5-BBBB-418D-90D1-58626D3D3EA9}"/>
                    </a:ext>
                  </a:extLst>
                </p:cNvPr>
                <p:cNvSpPr/>
                <p:nvPr/>
              </p:nvSpPr>
              <p:spPr>
                <a:xfrm>
                  <a:off x="3224181" y="464820"/>
                  <a:ext cx="190500" cy="1905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AE44F56F-57D8-453E-8B55-A231CFD4AB47}"/>
                  </a:ext>
                </a:extLst>
              </p:cNvPr>
              <p:cNvGrpSpPr/>
              <p:nvPr/>
            </p:nvGrpSpPr>
            <p:grpSpPr>
              <a:xfrm>
                <a:off x="5634972" y="2768176"/>
                <a:ext cx="544127" cy="171283"/>
                <a:chOff x="2819400" y="464820"/>
                <a:chExt cx="595281" cy="190500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82" name="정육면체 81">
                  <a:extLst>
                    <a:ext uri="{FF2B5EF4-FFF2-40B4-BE49-F238E27FC236}">
                      <a16:creationId xmlns:a16="http://schemas.microsoft.com/office/drawing/2014/main" id="{4B79D8FB-2AED-4B68-A9AE-DA4C72EF2AAD}"/>
                    </a:ext>
                  </a:extLst>
                </p:cNvPr>
                <p:cNvSpPr/>
                <p:nvPr/>
              </p:nvSpPr>
              <p:spPr>
                <a:xfrm>
                  <a:off x="2819400" y="464820"/>
                  <a:ext cx="190500" cy="1905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정육면체 82">
                  <a:extLst>
                    <a:ext uri="{FF2B5EF4-FFF2-40B4-BE49-F238E27FC236}">
                      <a16:creationId xmlns:a16="http://schemas.microsoft.com/office/drawing/2014/main" id="{81F86C34-1A78-4955-B190-AD6D94E8A20D}"/>
                    </a:ext>
                  </a:extLst>
                </p:cNvPr>
                <p:cNvSpPr/>
                <p:nvPr/>
              </p:nvSpPr>
              <p:spPr>
                <a:xfrm>
                  <a:off x="2954327" y="464820"/>
                  <a:ext cx="190500" cy="1905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정육면체 83">
                  <a:extLst>
                    <a:ext uri="{FF2B5EF4-FFF2-40B4-BE49-F238E27FC236}">
                      <a16:creationId xmlns:a16="http://schemas.microsoft.com/office/drawing/2014/main" id="{4122B8E3-813E-483E-96C5-D7B72AA99FB5}"/>
                    </a:ext>
                  </a:extLst>
                </p:cNvPr>
                <p:cNvSpPr/>
                <p:nvPr/>
              </p:nvSpPr>
              <p:spPr>
                <a:xfrm>
                  <a:off x="3089254" y="464820"/>
                  <a:ext cx="190500" cy="1905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정육면체 84">
                  <a:extLst>
                    <a:ext uri="{FF2B5EF4-FFF2-40B4-BE49-F238E27FC236}">
                      <a16:creationId xmlns:a16="http://schemas.microsoft.com/office/drawing/2014/main" id="{F98ED607-7B61-4881-A767-EA54DDC75B03}"/>
                    </a:ext>
                  </a:extLst>
                </p:cNvPr>
                <p:cNvSpPr/>
                <p:nvPr/>
              </p:nvSpPr>
              <p:spPr>
                <a:xfrm>
                  <a:off x="3224181" y="464820"/>
                  <a:ext cx="190500" cy="1905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49CDAEA1-9525-4DF1-AA91-3C777B6B0C5D}"/>
                  </a:ext>
                </a:extLst>
              </p:cNvPr>
              <p:cNvSpPr/>
              <p:nvPr/>
            </p:nvSpPr>
            <p:spPr>
              <a:xfrm rot="5400000">
                <a:off x="5561672" y="2100378"/>
                <a:ext cx="1521364" cy="16537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ㅇ</a:t>
                </a:r>
                <a:endParaRPr lang="ko-KR" altLang="en-US" dirty="0"/>
              </a:p>
            </p:txBody>
          </p: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B2879A35-4E82-4A9F-B7B4-D2AFEAA97E30}"/>
                  </a:ext>
                </a:extLst>
              </p:cNvPr>
              <p:cNvGrpSpPr/>
              <p:nvPr/>
            </p:nvGrpSpPr>
            <p:grpSpPr>
              <a:xfrm>
                <a:off x="6556675" y="2867516"/>
                <a:ext cx="525728" cy="646189"/>
                <a:chOff x="3998804" y="1297631"/>
                <a:chExt cx="1819276" cy="2273301"/>
              </a:xfrm>
            </p:grpSpPr>
            <p:pic>
              <p:nvPicPr>
                <p:cNvPr id="78" name="Picture 6">
                  <a:extLst>
                    <a:ext uri="{FF2B5EF4-FFF2-40B4-BE49-F238E27FC236}">
                      <a16:creationId xmlns:a16="http://schemas.microsoft.com/office/drawing/2014/main" id="{3AAE0148-B5C1-4D69-826E-9EFF2303722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98804" y="1297631"/>
                  <a:ext cx="1362076" cy="18161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Picture 6">
                  <a:extLst>
                    <a:ext uri="{FF2B5EF4-FFF2-40B4-BE49-F238E27FC236}">
                      <a16:creationId xmlns:a16="http://schemas.microsoft.com/office/drawing/2014/main" id="{7FCF304C-4D15-4ACD-9160-A870FEEFCF3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51204" y="1450031"/>
                  <a:ext cx="1362076" cy="18161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0" name="Picture 6">
                  <a:extLst>
                    <a:ext uri="{FF2B5EF4-FFF2-40B4-BE49-F238E27FC236}">
                      <a16:creationId xmlns:a16="http://schemas.microsoft.com/office/drawing/2014/main" id="{A8DDB97D-55D3-425B-A9FC-E67E920BD3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03604" y="1602431"/>
                  <a:ext cx="1362076" cy="18161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1" name="Picture 6">
                  <a:extLst>
                    <a:ext uri="{FF2B5EF4-FFF2-40B4-BE49-F238E27FC236}">
                      <a16:creationId xmlns:a16="http://schemas.microsoft.com/office/drawing/2014/main" id="{DA878119-5405-4E94-9C51-D3CEDEC63F9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56004" y="1754831"/>
                  <a:ext cx="1362076" cy="18161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76" name="직선 화살표 연결선 75">
                <a:extLst>
                  <a:ext uri="{FF2B5EF4-FFF2-40B4-BE49-F238E27FC236}">
                    <a16:creationId xmlns:a16="http://schemas.microsoft.com/office/drawing/2014/main" id="{8889E579-8566-4B78-9D4A-61C13B396C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159" y="3150799"/>
                <a:ext cx="42932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7A95CC31-2B06-4641-A2A6-6F11F764908C}"/>
                  </a:ext>
                </a:extLst>
              </p:cNvPr>
              <p:cNvCxnSpPr/>
              <p:nvPr/>
            </p:nvCxnSpPr>
            <p:spPr>
              <a:xfrm>
                <a:off x="5987159" y="3057162"/>
                <a:ext cx="0" cy="20127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18BF3F1-679F-4F20-84C6-95C1CB10B19B}"/>
                </a:ext>
              </a:extLst>
            </p:cNvPr>
            <p:cNvCxnSpPr/>
            <p:nvPr/>
          </p:nvCxnSpPr>
          <p:spPr>
            <a:xfrm>
              <a:off x="6996333" y="3650683"/>
              <a:ext cx="29432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25259B8-A36C-47B8-B0ED-A433CD6363D9}"/>
                </a:ext>
              </a:extLst>
            </p:cNvPr>
            <p:cNvGrpSpPr/>
            <p:nvPr/>
          </p:nvGrpSpPr>
          <p:grpSpPr>
            <a:xfrm>
              <a:off x="7342187" y="5256303"/>
              <a:ext cx="1723883" cy="952312"/>
              <a:chOff x="7810611" y="2247968"/>
              <a:chExt cx="1723883" cy="95231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756090CC-C4A5-4416-B67B-45ECD4D5FB26}"/>
                  </a:ext>
                </a:extLst>
              </p:cNvPr>
              <p:cNvSpPr/>
              <p:nvPr/>
            </p:nvSpPr>
            <p:spPr>
              <a:xfrm>
                <a:off x="7810611" y="2247968"/>
                <a:ext cx="1723883" cy="9028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ㅇ</a:t>
                </a:r>
                <a:endParaRPr lang="ko-KR" altLang="en-US" dirty="0"/>
              </a:p>
            </p:txBody>
          </p: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BC1298A8-B72F-47F2-B25B-530436263BDE}"/>
                  </a:ext>
                </a:extLst>
              </p:cNvPr>
              <p:cNvGrpSpPr/>
              <p:nvPr/>
            </p:nvGrpSpPr>
            <p:grpSpPr>
              <a:xfrm>
                <a:off x="7978758" y="2330259"/>
                <a:ext cx="525728" cy="646189"/>
                <a:chOff x="3998804" y="1297631"/>
                <a:chExt cx="1819276" cy="2273301"/>
              </a:xfrm>
            </p:grpSpPr>
            <p:pic>
              <p:nvPicPr>
                <p:cNvPr id="66" name="Picture 6">
                  <a:extLst>
                    <a:ext uri="{FF2B5EF4-FFF2-40B4-BE49-F238E27FC236}">
                      <a16:creationId xmlns:a16="http://schemas.microsoft.com/office/drawing/2014/main" id="{B1857A5F-1A12-4228-82CD-FD5BD0F7FBE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98804" y="1297631"/>
                  <a:ext cx="1362076" cy="18161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Picture 6">
                  <a:extLst>
                    <a:ext uri="{FF2B5EF4-FFF2-40B4-BE49-F238E27FC236}">
                      <a16:creationId xmlns:a16="http://schemas.microsoft.com/office/drawing/2014/main" id="{1CE16319-B4EF-488E-AE7D-D7F0CAA2930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51204" y="1450031"/>
                  <a:ext cx="1362076" cy="18161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Picture 6">
                  <a:extLst>
                    <a:ext uri="{FF2B5EF4-FFF2-40B4-BE49-F238E27FC236}">
                      <a16:creationId xmlns:a16="http://schemas.microsoft.com/office/drawing/2014/main" id="{1A21A127-060B-4086-802C-AEDF1E8EEF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03604" y="1602431"/>
                  <a:ext cx="1362076" cy="18161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9" name="Picture 6">
                  <a:extLst>
                    <a:ext uri="{FF2B5EF4-FFF2-40B4-BE49-F238E27FC236}">
                      <a16:creationId xmlns:a16="http://schemas.microsoft.com/office/drawing/2014/main" id="{1C6BEB4E-52AA-4F1F-B918-0C15B171554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56004" y="1754831"/>
                  <a:ext cx="1362076" cy="18161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301E82BB-264B-43A3-AC00-3A2B83CBA45B}"/>
                      </a:ext>
                    </a:extLst>
                  </p:cNvPr>
                  <p:cNvSpPr txBox="1"/>
                  <p:nvPr/>
                </p:nvSpPr>
                <p:spPr>
                  <a:xfrm>
                    <a:off x="8548525" y="2247968"/>
                    <a:ext cx="765071" cy="9523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i="1" dirty="0" smtClean="0">
                              <a:latin typeface="Cambria Math" panose="02040503050406030204" pitchFamily="18" charset="0"/>
                            </a:rPr>
                            <m:t>𝑠𝑐𝑜𝑟</m:t>
                          </m:r>
                          <m:sSub>
                            <m:sSubPr>
                              <m:ctrlPr>
                                <a:rPr lang="en-US" altLang="ko-KR" sz="11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1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1100" dirty="0">
                      <a:latin typeface="Bahnschrift Condensed" panose="020B0502040204020203" pitchFamily="34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i="1" dirty="0" smtClean="0">
                              <a:latin typeface="Cambria Math" panose="02040503050406030204" pitchFamily="18" charset="0"/>
                            </a:rPr>
                            <m:t>𝑠𝑐𝑜𝑟</m:t>
                          </m:r>
                          <m:sSub>
                            <m:sSubPr>
                              <m:ctrlPr>
                                <a:rPr lang="en-US" altLang="ko-KR" sz="11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1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100" dirty="0">
                      <a:latin typeface="Bahnschrift Condensed" panose="020B0502040204020203" pitchFamily="34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i="1" dirty="0" smtClean="0">
                              <a:latin typeface="Cambria Math" panose="02040503050406030204" pitchFamily="18" charset="0"/>
                            </a:rPr>
                            <m:t>𝑠𝑐𝑜𝑟</m:t>
                          </m:r>
                          <m:sSub>
                            <m:sSubPr>
                              <m:ctrlPr>
                                <a:rPr lang="en-US" altLang="ko-KR" sz="11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1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1100" dirty="0">
                      <a:latin typeface="Bahnschrift Condensed" panose="020B0502040204020203" pitchFamily="34" charset="0"/>
                    </a:endParaRPr>
                  </a:p>
                  <a:p>
                    <a:pPr algn="ctr"/>
                    <a:r>
                      <a:rPr lang="en-US" altLang="ko-KR" sz="1100" dirty="0">
                        <a:latin typeface="Bahnschrift Condensed" panose="020B0502040204020203" pitchFamily="34" charset="0"/>
                      </a:rPr>
                      <a:t>.</a:t>
                    </a:r>
                  </a:p>
                  <a:p>
                    <a:pPr algn="ctr"/>
                    <a:r>
                      <a:rPr lang="en-US" altLang="ko-KR" sz="1100" dirty="0">
                        <a:latin typeface="Bahnschrift Condensed" panose="020B0502040204020203" pitchFamily="34" charset="0"/>
                      </a:rPr>
                      <a:t>.</a:t>
                    </a:r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A959EDB2-3B0D-41AB-85AB-235C9FE86B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8525" y="2247968"/>
                    <a:ext cx="765071" cy="95231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84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E96927F4-9113-44BB-A21F-35B3A43C232D}"/>
                </a:ext>
              </a:extLst>
            </p:cNvPr>
            <p:cNvCxnSpPr>
              <a:cxnSpLocks/>
            </p:cNvCxnSpPr>
            <p:nvPr/>
          </p:nvCxnSpPr>
          <p:spPr>
            <a:xfrm>
              <a:off x="8204128" y="4656837"/>
              <a:ext cx="0" cy="211945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707098-E0AE-4122-85C5-233A53EF6F73}"/>
                </a:ext>
              </a:extLst>
            </p:cNvPr>
            <p:cNvSpPr txBox="1"/>
            <p:nvPr/>
          </p:nvSpPr>
          <p:spPr>
            <a:xfrm>
              <a:off x="3296956" y="4025739"/>
              <a:ext cx="12584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Database</a:t>
              </a:r>
              <a:endParaRPr lang="ko-KR" altLang="en-US" sz="1200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C876D8-6355-458F-82EF-8186AF1E0AFF}"/>
                </a:ext>
              </a:extLst>
            </p:cNvPr>
            <p:cNvSpPr txBox="1"/>
            <p:nvPr/>
          </p:nvSpPr>
          <p:spPr>
            <a:xfrm>
              <a:off x="6070055" y="3926090"/>
              <a:ext cx="125843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latin typeface="Bahnschrift" panose="020B0502040204020203" pitchFamily="34" charset="0"/>
                </a:rPr>
                <a:t>Global</a:t>
              </a:r>
            </a:p>
            <a:p>
              <a:pPr algn="ctr"/>
              <a:r>
                <a:rPr lang="en-US" altLang="ko-KR" sz="1200" dirty="0">
                  <a:latin typeface="Bahnschrift" panose="020B0502040204020203" pitchFamily="34" charset="0"/>
                </a:rPr>
                <a:t>Descriptor</a:t>
              </a:r>
              <a:endParaRPr lang="ko-KR" altLang="en-US" sz="1200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0593E6-276C-4C01-82F0-6D04BDEDB0F3}"/>
                </a:ext>
              </a:extLst>
            </p:cNvPr>
            <p:cNvSpPr txBox="1"/>
            <p:nvPr/>
          </p:nvSpPr>
          <p:spPr>
            <a:xfrm>
              <a:off x="5803048" y="2180950"/>
              <a:ext cx="12584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latin typeface="Bahnschrift" panose="020B0502040204020203" pitchFamily="34" charset="0"/>
                </a:rPr>
                <a:t>Image Retrieval</a:t>
              </a:r>
              <a:endParaRPr lang="ko-KR" altLang="en-US" sz="1200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3B62D1-5565-4980-8F5D-8B46A0B491A5}"/>
                </a:ext>
              </a:extLst>
            </p:cNvPr>
            <p:cNvSpPr txBox="1"/>
            <p:nvPr/>
          </p:nvSpPr>
          <p:spPr>
            <a:xfrm>
              <a:off x="7076559" y="4921942"/>
              <a:ext cx="241680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latin typeface="Bahnschrift" panose="020B0502040204020203" pitchFamily="34" charset="0"/>
                </a:rPr>
                <a:t>Feature Matching &amp; Re-ranking</a:t>
              </a:r>
              <a:endParaRPr lang="ko-KR" altLang="en-US" sz="1200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03A3C0-92CA-4DCF-9C6D-5AAB8B7AA138}"/>
                </a:ext>
              </a:extLst>
            </p:cNvPr>
            <p:cNvSpPr txBox="1"/>
            <p:nvPr/>
          </p:nvSpPr>
          <p:spPr>
            <a:xfrm>
              <a:off x="5046066" y="4747063"/>
              <a:ext cx="165376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Lidar Projection </a:t>
              </a:r>
              <a:r>
                <a:rPr lang="en-US" altLang="ko-KR" sz="1200" dirty="0">
                  <a:latin typeface="Bahnschrift" panose="020B0502040204020203" pitchFamily="34" charset="0"/>
                </a:rPr>
                <a:t>&amp; </a:t>
              </a:r>
              <a:r>
                <a:rPr lang="en-US" altLang="ko-KR" sz="12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2D-3D matching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4C68E7-52B1-4C83-A925-6A47AD9123D4}"/>
                </a:ext>
              </a:extLst>
            </p:cNvPr>
            <p:cNvSpPr txBox="1"/>
            <p:nvPr/>
          </p:nvSpPr>
          <p:spPr>
            <a:xfrm>
              <a:off x="2698638" y="4762810"/>
              <a:ext cx="172240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Pose Estimation</a:t>
              </a:r>
              <a:endParaRPr lang="ko-KR" altLang="en-US" sz="1200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E8B6543-DEDC-4047-891E-D0B705695D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6052" y="5734287"/>
              <a:ext cx="30095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5BD9D9F-490B-437B-B029-F6F0B9A0D1A0}"/>
                </a:ext>
              </a:extLst>
            </p:cNvPr>
            <p:cNvGrpSpPr/>
            <p:nvPr/>
          </p:nvGrpSpPr>
          <p:grpSpPr>
            <a:xfrm>
              <a:off x="4798414" y="2673159"/>
              <a:ext cx="1264019" cy="1827981"/>
              <a:chOff x="4187377" y="1703119"/>
              <a:chExt cx="1264019" cy="1827981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4E25D2F-9887-4A36-B30C-1B34172AC0AD}"/>
                  </a:ext>
                </a:extLst>
              </p:cNvPr>
              <p:cNvSpPr txBox="1"/>
              <p:nvPr/>
            </p:nvSpPr>
            <p:spPr>
              <a:xfrm>
                <a:off x="4192965" y="2473027"/>
                <a:ext cx="125843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Bahnschrift" panose="020B0502040204020203" pitchFamily="34" charset="0"/>
                  </a:rPr>
                  <a:t>DB cluster</a:t>
                </a:r>
                <a:endParaRPr lang="ko-KR" altLang="en-US" sz="1200" dirty="0">
                  <a:solidFill>
                    <a:schemeClr val="tx1"/>
                  </a:solidFill>
                  <a:latin typeface="Bahnschrift" panose="020B0502040204020203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C0F91BA-1DC9-46DD-AB30-2268E4614973}"/>
                  </a:ext>
                </a:extLst>
              </p:cNvPr>
              <p:cNvSpPr txBox="1"/>
              <p:nvPr/>
            </p:nvSpPr>
            <p:spPr>
              <a:xfrm>
                <a:off x="4187377" y="3254101"/>
                <a:ext cx="125843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Bahnschrift" panose="020B0502040204020203" pitchFamily="34" charset="0"/>
                  </a:rPr>
                  <a:t>Query</a:t>
                </a:r>
                <a:endParaRPr lang="ko-KR" altLang="en-US" sz="1200" dirty="0">
                  <a:solidFill>
                    <a:schemeClr val="tx1"/>
                  </a:solidFill>
                  <a:latin typeface="Bahnschrift" panose="020B0502040204020203" pitchFamily="34" charset="0"/>
                </a:endParaRPr>
              </a:p>
            </p:txBody>
          </p:sp>
          <p:pic>
            <p:nvPicPr>
              <p:cNvPr id="57" name="Picture 4">
                <a:extLst>
                  <a:ext uri="{FF2B5EF4-FFF2-40B4-BE49-F238E27FC236}">
                    <a16:creationId xmlns:a16="http://schemas.microsoft.com/office/drawing/2014/main" id="{229C1698-09E2-4F08-846D-75686852C2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22700" y="2856372"/>
                <a:ext cx="396476" cy="438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원통형 57">
                <a:extLst>
                  <a:ext uri="{FF2B5EF4-FFF2-40B4-BE49-F238E27FC236}">
                    <a16:creationId xmlns:a16="http://schemas.microsoft.com/office/drawing/2014/main" id="{AAF2A6B5-DDC6-41EE-AD84-D64B72A9850A}"/>
                  </a:ext>
                </a:extLst>
              </p:cNvPr>
              <p:cNvSpPr/>
              <p:nvPr/>
            </p:nvSpPr>
            <p:spPr>
              <a:xfrm>
                <a:off x="4435377" y="1831490"/>
                <a:ext cx="307094" cy="256075"/>
              </a:xfrm>
              <a:prstGeom prst="can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9" name="원통형 58">
                <a:extLst>
                  <a:ext uri="{FF2B5EF4-FFF2-40B4-BE49-F238E27FC236}">
                    <a16:creationId xmlns:a16="http://schemas.microsoft.com/office/drawing/2014/main" id="{A6706FFA-6823-482A-A3E1-7D57DB786E44}"/>
                  </a:ext>
                </a:extLst>
              </p:cNvPr>
              <p:cNvSpPr/>
              <p:nvPr/>
            </p:nvSpPr>
            <p:spPr>
              <a:xfrm>
                <a:off x="4871605" y="1831490"/>
                <a:ext cx="307094" cy="256075"/>
              </a:xfrm>
              <a:prstGeom prst="can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0" name="원통형 59">
                <a:extLst>
                  <a:ext uri="{FF2B5EF4-FFF2-40B4-BE49-F238E27FC236}">
                    <a16:creationId xmlns:a16="http://schemas.microsoft.com/office/drawing/2014/main" id="{0FF26671-7A1B-439C-8DEC-4AFC45579569}"/>
                  </a:ext>
                </a:extLst>
              </p:cNvPr>
              <p:cNvSpPr/>
              <p:nvPr/>
            </p:nvSpPr>
            <p:spPr>
              <a:xfrm>
                <a:off x="4435377" y="2245999"/>
                <a:ext cx="307094" cy="256075"/>
              </a:xfrm>
              <a:prstGeom prst="can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1" name="원통형 60">
                <a:extLst>
                  <a:ext uri="{FF2B5EF4-FFF2-40B4-BE49-F238E27FC236}">
                    <a16:creationId xmlns:a16="http://schemas.microsoft.com/office/drawing/2014/main" id="{8FD78477-4447-4FF7-9815-F487115876E8}"/>
                  </a:ext>
                </a:extLst>
              </p:cNvPr>
              <p:cNvSpPr/>
              <p:nvPr/>
            </p:nvSpPr>
            <p:spPr>
              <a:xfrm>
                <a:off x="4871605" y="2245999"/>
                <a:ext cx="307094" cy="256075"/>
              </a:xfrm>
              <a:prstGeom prst="can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5C200DB-FCD6-4FCC-8B43-1AAEF1EE2661}"/>
                  </a:ext>
                </a:extLst>
              </p:cNvPr>
              <p:cNvSpPr/>
              <p:nvPr/>
            </p:nvSpPr>
            <p:spPr>
              <a:xfrm rot="5400000">
                <a:off x="3895564" y="2141859"/>
                <a:ext cx="1827979" cy="9504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EB218ED-C350-43BC-9842-008D172A01DF}"/>
                </a:ext>
              </a:extLst>
            </p:cNvPr>
            <p:cNvGrpSpPr/>
            <p:nvPr/>
          </p:nvGrpSpPr>
          <p:grpSpPr>
            <a:xfrm>
              <a:off x="5143211" y="5256303"/>
              <a:ext cx="1467656" cy="955969"/>
              <a:chOff x="8066838" y="4251901"/>
              <a:chExt cx="1467656" cy="955969"/>
            </a:xfrm>
          </p:grpSpPr>
          <p:sp>
            <p:nvSpPr>
              <p:cNvPr id="41" name="평행 사변형 40">
                <a:extLst>
                  <a:ext uri="{FF2B5EF4-FFF2-40B4-BE49-F238E27FC236}">
                    <a16:creationId xmlns:a16="http://schemas.microsoft.com/office/drawing/2014/main" id="{AF29BBFC-C79C-43D7-9B20-F86BEC8EA126}"/>
                  </a:ext>
                </a:extLst>
              </p:cNvPr>
              <p:cNvSpPr/>
              <p:nvPr/>
            </p:nvSpPr>
            <p:spPr>
              <a:xfrm rot="13024243">
                <a:off x="8151355" y="4546066"/>
                <a:ext cx="1291238" cy="533156"/>
              </a:xfrm>
              <a:prstGeom prst="parallelogram">
                <a:avLst>
                  <a:gd name="adj" fmla="val 9261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2F663E10-9E24-4A68-A544-356867EB4C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96974" y="4324445"/>
                <a:ext cx="111154" cy="4352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0A14FF7D-3546-474D-9AD7-239793AA72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4412" y="4726442"/>
                <a:ext cx="84330" cy="658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52BF8FD3-6194-4F94-ACAF-4255FCD100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26675" y="4741594"/>
                <a:ext cx="181664" cy="305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475E371C-32F5-47A5-85F2-55266992BE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17720" y="4679264"/>
                <a:ext cx="49177" cy="82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5C96CD11-2A83-4FDD-86D1-DD2DDD6C85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48835" y="4681015"/>
                <a:ext cx="15681" cy="721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2F26FBED-7A31-45B0-909D-0F036737D7DD}"/>
                  </a:ext>
                </a:extLst>
              </p:cNvPr>
              <p:cNvCxnSpPr>
                <a:cxnSpLocks/>
                <a:endCxn id="51" idx="3"/>
              </p:cNvCxnSpPr>
              <p:nvPr/>
            </p:nvCxnSpPr>
            <p:spPr>
              <a:xfrm flipH="1">
                <a:off x="9072252" y="4536802"/>
                <a:ext cx="209464" cy="2066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A01E1CAA-30ED-439B-8E8C-D63A760F5C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26677" y="4756498"/>
                <a:ext cx="74161" cy="29036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6BF4D1A6-8731-49CB-9CA2-035C8075DE7E}"/>
                  </a:ext>
                </a:extLst>
              </p:cNvPr>
              <p:cNvCxnSpPr>
                <a:cxnSpLocks/>
                <a:stCxn id="51" idx="7"/>
              </p:cNvCxnSpPr>
              <p:nvPr/>
            </p:nvCxnSpPr>
            <p:spPr>
              <a:xfrm flipH="1">
                <a:off x="8733822" y="4775863"/>
                <a:ext cx="306028" cy="27277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4D6C8BF0-8E48-4EB3-83C5-F2ECA75482F8}"/>
                      </a:ext>
                    </a:extLst>
                  </p:cNvPr>
                  <p:cNvSpPr txBox="1"/>
                  <p:nvPr/>
                </p:nvSpPr>
                <p:spPr>
                  <a:xfrm>
                    <a:off x="9257000" y="4371728"/>
                    <a:ext cx="252913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1" i="1" dirty="0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oMath>
                      </m:oMathPara>
                    </a14:m>
                    <a:endParaRPr lang="ko-KR" altLang="en-US" sz="800" b="1" dirty="0">
                      <a:latin typeface="Bahnschrif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2C0247A3-DE37-4D46-8002-64C9B488ED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57000" y="4371728"/>
                    <a:ext cx="252913" cy="21544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순서도: 연결자 50">
                <a:extLst>
                  <a:ext uri="{FF2B5EF4-FFF2-40B4-BE49-F238E27FC236}">
                    <a16:creationId xmlns:a16="http://schemas.microsoft.com/office/drawing/2014/main" id="{197D468E-18D0-4B32-A5F7-F84A419207BE}"/>
                  </a:ext>
                </a:extLst>
              </p:cNvPr>
              <p:cNvSpPr/>
              <p:nvPr/>
            </p:nvSpPr>
            <p:spPr>
              <a:xfrm flipH="1" flipV="1">
                <a:off x="9033139" y="4736750"/>
                <a:ext cx="45824" cy="45824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2" name="순서도: 연결자 51">
                <a:extLst>
                  <a:ext uri="{FF2B5EF4-FFF2-40B4-BE49-F238E27FC236}">
                    <a16:creationId xmlns:a16="http://schemas.microsoft.com/office/drawing/2014/main" id="{D915EF8E-59EC-4212-8016-8637ABE1C894}"/>
                  </a:ext>
                </a:extLst>
              </p:cNvPr>
              <p:cNvSpPr/>
              <p:nvPr/>
            </p:nvSpPr>
            <p:spPr>
              <a:xfrm flipH="1" flipV="1">
                <a:off x="9281716" y="4490978"/>
                <a:ext cx="45824" cy="45824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18101060-D356-4377-9797-1A039E5495A6}"/>
                  </a:ext>
                </a:extLst>
              </p:cNvPr>
              <p:cNvSpPr/>
              <p:nvPr/>
            </p:nvSpPr>
            <p:spPr>
              <a:xfrm>
                <a:off x="8066838" y="4251901"/>
                <a:ext cx="1467656" cy="9559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Bahnschrift" panose="020B0502040204020203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23D3524D-A5B8-44E7-916D-7FFCBB4D0586}"/>
                      </a:ext>
                    </a:extLst>
                  </p:cNvPr>
                  <p:cNvSpPr txBox="1"/>
                  <p:nvPr/>
                </p:nvSpPr>
                <p:spPr>
                  <a:xfrm>
                    <a:off x="8994622" y="4698480"/>
                    <a:ext cx="252913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ko-KR" altLang="en-US" sz="800" b="1" dirty="0">
                      <a:latin typeface="Bahnschrif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089D430F-1367-4A53-8B34-77BC37026D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94622" y="4698480"/>
                    <a:ext cx="252913" cy="2154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A8891D5-2522-46A3-9215-F7F8C2CB84F3}"/>
                </a:ext>
              </a:extLst>
            </p:cNvPr>
            <p:cNvGrpSpPr/>
            <p:nvPr/>
          </p:nvGrpSpPr>
          <p:grpSpPr>
            <a:xfrm>
              <a:off x="2758123" y="5043766"/>
              <a:ext cx="1653768" cy="1381042"/>
              <a:chOff x="5486471" y="4033484"/>
              <a:chExt cx="1653768" cy="1381042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DE63982-29A3-4029-9DDF-A1EE2763774B}"/>
                  </a:ext>
                </a:extLst>
              </p:cNvPr>
              <p:cNvSpPr/>
              <p:nvPr/>
            </p:nvSpPr>
            <p:spPr>
              <a:xfrm rot="5400000">
                <a:off x="5622834" y="3897121"/>
                <a:ext cx="1381042" cy="16537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ㅇ</a:t>
                </a:r>
                <a:endParaRPr lang="ko-KR" altLang="en-US" dirty="0"/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A8D3356F-74F6-4BAD-9676-92DEAB420740}"/>
                  </a:ext>
                </a:extLst>
              </p:cNvPr>
              <p:cNvGrpSpPr/>
              <p:nvPr/>
            </p:nvGrpSpPr>
            <p:grpSpPr>
              <a:xfrm>
                <a:off x="5682243" y="4112775"/>
                <a:ext cx="1249438" cy="1203200"/>
                <a:chOff x="1834497" y="4885181"/>
                <a:chExt cx="1249438" cy="1203200"/>
              </a:xfrm>
            </p:grpSpPr>
            <p:sp>
              <p:nvSpPr>
                <p:cNvPr id="27" name="평행 사변형 26">
                  <a:extLst>
                    <a:ext uri="{FF2B5EF4-FFF2-40B4-BE49-F238E27FC236}">
                      <a16:creationId xmlns:a16="http://schemas.microsoft.com/office/drawing/2014/main" id="{0F219BBD-9497-43E5-9E96-0765CAA937D1}"/>
                    </a:ext>
                  </a:extLst>
                </p:cNvPr>
                <p:cNvSpPr/>
                <p:nvPr/>
              </p:nvSpPr>
              <p:spPr>
                <a:xfrm rot="5400000">
                  <a:off x="2017473" y="4863891"/>
                  <a:ext cx="827353" cy="1193306"/>
                </a:xfrm>
                <a:prstGeom prst="parallelogram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8" name="직선 화살표 연결선 27">
                  <a:extLst>
                    <a:ext uri="{FF2B5EF4-FFF2-40B4-BE49-F238E27FC236}">
                      <a16:creationId xmlns:a16="http://schemas.microsoft.com/office/drawing/2014/main" id="{DDA3DEAA-B2DA-460D-8D54-77A1339DE9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35480" y="5797069"/>
                  <a:ext cx="89236" cy="29131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화살표 연결선 28">
                  <a:extLst>
                    <a:ext uri="{FF2B5EF4-FFF2-40B4-BE49-F238E27FC236}">
                      <a16:creationId xmlns:a16="http://schemas.microsoft.com/office/drawing/2014/main" id="{11264552-A9C2-40C3-BFB9-2C7B82F3C4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36769" y="5874221"/>
                  <a:ext cx="175895" cy="2141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화살표 연결선 29">
                  <a:extLst>
                    <a:ext uri="{FF2B5EF4-FFF2-40B4-BE49-F238E27FC236}">
                      <a16:creationId xmlns:a16="http://schemas.microsoft.com/office/drawing/2014/main" id="{E3A30B83-C73C-4CC7-93F8-22EB85AA38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38058" y="5934075"/>
                  <a:ext cx="243167" cy="1543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F9FB0EA9-3864-4FB3-8D04-733DAEF62D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24716" y="5030744"/>
                  <a:ext cx="253784" cy="7663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EF0D5B80-1CA1-4BAA-8F79-B77B1AC7CE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12664" y="5090598"/>
                  <a:ext cx="755798" cy="7836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D81CB396-611F-4A43-A2EC-9E8E9C100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9170" y="5515558"/>
                  <a:ext cx="647859" cy="418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순서도: 연결자 33">
                  <a:extLst>
                    <a:ext uri="{FF2B5EF4-FFF2-40B4-BE49-F238E27FC236}">
                      <a16:creationId xmlns:a16="http://schemas.microsoft.com/office/drawing/2014/main" id="{2B3F63F4-4DE6-4167-AB05-4613B8F956B1}"/>
                    </a:ext>
                  </a:extLst>
                </p:cNvPr>
                <p:cNvSpPr/>
                <p:nvPr/>
              </p:nvSpPr>
              <p:spPr>
                <a:xfrm flipH="1" flipV="1">
                  <a:off x="2431149" y="5492646"/>
                  <a:ext cx="45824" cy="45824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5" name="순서도: 연결자 34">
                  <a:extLst>
                    <a:ext uri="{FF2B5EF4-FFF2-40B4-BE49-F238E27FC236}">
                      <a16:creationId xmlns:a16="http://schemas.microsoft.com/office/drawing/2014/main" id="{89829C3B-DBDD-415C-A7C8-C20B81CB9377}"/>
                    </a:ext>
                  </a:extLst>
                </p:cNvPr>
                <p:cNvSpPr/>
                <p:nvPr/>
              </p:nvSpPr>
              <p:spPr>
                <a:xfrm flipH="1" flipV="1">
                  <a:off x="2875119" y="5053184"/>
                  <a:ext cx="45824" cy="45824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6" name="순서도: 연결자 35">
                  <a:extLst>
                    <a:ext uri="{FF2B5EF4-FFF2-40B4-BE49-F238E27FC236}">
                      <a16:creationId xmlns:a16="http://schemas.microsoft.com/office/drawing/2014/main" id="{A49A6FA7-0923-4F5E-8985-F008EB8BF18C}"/>
                    </a:ext>
                  </a:extLst>
                </p:cNvPr>
                <p:cNvSpPr/>
                <p:nvPr/>
              </p:nvSpPr>
              <p:spPr>
                <a:xfrm flipH="1" flipV="1">
                  <a:off x="2781205" y="4941188"/>
                  <a:ext cx="45824" cy="45824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7" name="순서도: 연결자 36">
                  <a:extLst>
                    <a:ext uri="{FF2B5EF4-FFF2-40B4-BE49-F238E27FC236}">
                      <a16:creationId xmlns:a16="http://schemas.microsoft.com/office/drawing/2014/main" id="{52FC7AAD-99FA-4B67-8E04-B1BC02E470F8}"/>
                    </a:ext>
                  </a:extLst>
                </p:cNvPr>
                <p:cNvSpPr/>
                <p:nvPr/>
              </p:nvSpPr>
              <p:spPr>
                <a:xfrm flipH="1" flipV="1">
                  <a:off x="2955942" y="4907042"/>
                  <a:ext cx="45824" cy="45824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8" name="순서도: 연결자 37">
                  <a:extLst>
                    <a:ext uri="{FF2B5EF4-FFF2-40B4-BE49-F238E27FC236}">
                      <a16:creationId xmlns:a16="http://schemas.microsoft.com/office/drawing/2014/main" id="{7E438524-1DDA-4BC2-9C6E-C8209529211E}"/>
                    </a:ext>
                  </a:extLst>
                </p:cNvPr>
                <p:cNvSpPr/>
                <p:nvPr/>
              </p:nvSpPr>
              <p:spPr>
                <a:xfrm flipH="1" flipV="1">
                  <a:off x="2867006" y="4956266"/>
                  <a:ext cx="45824" cy="45824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9" name="화살표: 아래로 구부러짐 38">
                  <a:extLst>
                    <a:ext uri="{FF2B5EF4-FFF2-40B4-BE49-F238E27FC236}">
                      <a16:creationId xmlns:a16="http://schemas.microsoft.com/office/drawing/2014/main" id="{BD46C0A1-BB58-4697-AA58-D7C2300BB59C}"/>
                    </a:ext>
                  </a:extLst>
                </p:cNvPr>
                <p:cNvSpPr/>
                <p:nvPr/>
              </p:nvSpPr>
              <p:spPr>
                <a:xfrm rot="19351496" flipH="1">
                  <a:off x="2254029" y="5100355"/>
                  <a:ext cx="536748" cy="143586"/>
                </a:xfrm>
                <a:prstGeom prst="curvedDown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3D61F92C-8AE0-4499-891F-4E03766410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47405" y="4885181"/>
                      <a:ext cx="1236530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000" b="1" i="1" dirty="0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altLang="ko-KR" sz="1000" b="1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1000" b="1" i="1" dirty="0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oMath>
                        </m:oMathPara>
                      </a14:m>
                      <a:endParaRPr lang="ko-KR" altLang="en-US" sz="1000" dirty="0"/>
                    </a:p>
                  </p:txBody>
                </p:sp>
              </mc:Choice>
              <mc:Fallback xmlns="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FC01B710-504A-4AE7-99D8-E55E4C91313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47405" y="4885181"/>
                      <a:ext cx="1236530" cy="24622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366346F5-98A7-479D-BBDA-FCEE99796B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7076" y="5734287"/>
              <a:ext cx="30095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왼쪽 중괄호 23">
              <a:extLst>
                <a:ext uri="{FF2B5EF4-FFF2-40B4-BE49-F238E27FC236}">
                  <a16:creationId xmlns:a16="http://schemas.microsoft.com/office/drawing/2014/main" id="{3F105ECD-9D64-4E50-99D4-D55D1F2F5867}"/>
                </a:ext>
              </a:extLst>
            </p:cNvPr>
            <p:cNvSpPr/>
            <p:nvPr/>
          </p:nvSpPr>
          <p:spPr>
            <a:xfrm rot="5400000">
              <a:off x="6289409" y="-474997"/>
              <a:ext cx="239042" cy="616886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04" name="제목 1">
            <a:extLst>
              <a:ext uri="{FF2B5EF4-FFF2-40B4-BE49-F238E27FC236}">
                <a16:creationId xmlns:a16="http://schemas.microsoft.com/office/drawing/2014/main" id="{5D7B321D-D2C9-4D65-BCE0-5BD466CDE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11932"/>
            <a:ext cx="10515600" cy="1325563"/>
          </a:xfrm>
        </p:spPr>
        <p:txBody>
          <a:bodyPr/>
          <a:lstStyle/>
          <a:p>
            <a:r>
              <a:rPr lang="en-US" altLang="ko-KR" b="1" dirty="0"/>
              <a:t>Term project examples</a:t>
            </a:r>
            <a:endParaRPr lang="ko-KR" altLang="en-US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20E86A7-FF6D-4F31-8D18-360280DEC477}"/>
              </a:ext>
            </a:extLst>
          </p:cNvPr>
          <p:cNvSpPr txBox="1"/>
          <p:nvPr/>
        </p:nvSpPr>
        <p:spPr>
          <a:xfrm>
            <a:off x="330963" y="1695611"/>
            <a:ext cx="8888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V</a:t>
            </a:r>
            <a:r>
              <a:rPr lang="en-US" altLang="ko-KR" sz="1800" dirty="0"/>
              <a:t>isual localization pipeline</a:t>
            </a:r>
          </a:p>
        </p:txBody>
      </p:sp>
    </p:spTree>
    <p:extLst>
      <p:ext uri="{BB962C8B-B14F-4D97-AF65-F5344CB8AC3E}">
        <p14:creationId xmlns:p14="http://schemas.microsoft.com/office/powerpoint/2010/main" val="356001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AC53AC1-EC2F-4912-883A-CE26CF6D3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3387"/>
            <a:ext cx="12192000" cy="390361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D48E5382-3640-4531-8BE8-11FB3EA69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66248" cy="829691"/>
          </a:xfrm>
        </p:spPr>
        <p:txBody>
          <a:bodyPr>
            <a:normAutofit/>
          </a:bodyPr>
          <a:lstStyle/>
          <a:p>
            <a:r>
              <a:rPr lang="en-US" altLang="ko-KR" b="1" dirty="0"/>
              <a:t>Monocular depth estimation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6662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CB050153-488D-479D-81A6-2378AD23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11932"/>
            <a:ext cx="10515600" cy="1325563"/>
          </a:xfrm>
        </p:spPr>
        <p:txBody>
          <a:bodyPr/>
          <a:lstStyle/>
          <a:p>
            <a:r>
              <a:rPr lang="en-US" altLang="ko-KR" b="1" dirty="0"/>
              <a:t>Challenge paper list</a:t>
            </a:r>
            <a:endParaRPr lang="ko-KR" altLang="en-US" b="1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CB9BA33-63D4-44A9-82EB-5D6692456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4" y="1547813"/>
            <a:ext cx="11430001" cy="4840288"/>
          </a:xfrm>
        </p:spPr>
        <p:txBody>
          <a:bodyPr>
            <a:normAutofit/>
          </a:bodyPr>
          <a:lstStyle/>
          <a:p>
            <a:r>
              <a:rPr lang="en-US" altLang="ko-KR" sz="2200" dirty="0"/>
              <a:t>A. </a:t>
            </a:r>
            <a:r>
              <a:rPr lang="en-US" altLang="ko-KR" sz="2200" dirty="0" err="1"/>
              <a:t>Tonioni</a:t>
            </a:r>
            <a:r>
              <a:rPr lang="en-US" altLang="ko-KR" sz="2200" dirty="0"/>
              <a:t>. </a:t>
            </a:r>
            <a:r>
              <a:rPr lang="en-US" altLang="ko-KR" sz="2200" dirty="0">
                <a:hlinkClick r:id="rId3"/>
              </a:rPr>
              <a:t>Real-time self-adaptive deep stereo</a:t>
            </a:r>
            <a:r>
              <a:rPr lang="en-US" altLang="ko-KR" sz="2200" dirty="0"/>
              <a:t>. 2018</a:t>
            </a:r>
          </a:p>
          <a:p>
            <a:pPr>
              <a:buFontTx/>
              <a:buChar char="-"/>
            </a:pPr>
            <a:r>
              <a:rPr lang="en-US" altLang="ko-KR" sz="2200" dirty="0"/>
              <a:t>Update only partial layers of target network to reduce computation</a:t>
            </a:r>
          </a:p>
          <a:p>
            <a:r>
              <a:rPr lang="en-US" altLang="ko-KR" sz="2200" dirty="0"/>
              <a:t>Z. Zhang. </a:t>
            </a:r>
            <a:r>
              <a:rPr lang="en-US" altLang="ko-KR" sz="2200" dirty="0">
                <a:hlinkClick r:id="rId4"/>
              </a:rPr>
              <a:t>Online adaptation through meta-learning for stereo depth estimation</a:t>
            </a:r>
            <a:r>
              <a:rPr lang="en-US" altLang="ko-KR" sz="2200" dirty="0"/>
              <a:t>. 2019</a:t>
            </a:r>
          </a:p>
          <a:p>
            <a:pPr>
              <a:buFontTx/>
              <a:buChar char="-"/>
            </a:pPr>
            <a:r>
              <a:rPr lang="en-US" altLang="ko-KR" sz="2200" dirty="0"/>
              <a:t>mixed BN params with target domain to avoid domain shift issue</a:t>
            </a:r>
          </a:p>
          <a:p>
            <a:pPr>
              <a:buFontTx/>
              <a:buChar char="-"/>
            </a:pPr>
            <a:r>
              <a:rPr lang="en-US" altLang="ko-KR" sz="2200" dirty="0"/>
              <a:t>Pretrained target model by meta-learning to make adaptation fast</a:t>
            </a:r>
          </a:p>
          <a:p>
            <a:r>
              <a:rPr lang="en-US" altLang="ko-KR" sz="2200" dirty="0"/>
              <a:t>A. </a:t>
            </a:r>
            <a:r>
              <a:rPr lang="en-US" altLang="ko-KR" sz="2200" dirty="0" err="1"/>
              <a:t>Tonioni</a:t>
            </a:r>
            <a:r>
              <a:rPr lang="en-US" altLang="ko-KR" sz="2200" dirty="0"/>
              <a:t>. </a:t>
            </a:r>
            <a:r>
              <a:rPr lang="en-US" altLang="ko-KR" sz="2200" dirty="0">
                <a:hlinkClick r:id="rId5"/>
              </a:rPr>
              <a:t>Learning to adapt for stereo</a:t>
            </a:r>
            <a:r>
              <a:rPr lang="en-US" altLang="ko-KR" sz="2200" dirty="0"/>
              <a:t>. 2019</a:t>
            </a:r>
          </a:p>
          <a:p>
            <a:pPr marL="0" indent="0">
              <a:buNone/>
            </a:pPr>
            <a:r>
              <a:rPr lang="en-US" altLang="ko-KR" sz="2200" dirty="0"/>
              <a:t>- Pretrained target model by MAML to make adaptation fast</a:t>
            </a:r>
          </a:p>
          <a:p>
            <a:pPr>
              <a:buFontTx/>
              <a:buChar char="-"/>
            </a:pPr>
            <a:r>
              <a:rPr lang="en-US" altLang="ko-KR" sz="2200" dirty="0"/>
              <a:t>Used additional confidence network to increase training stability</a:t>
            </a:r>
          </a:p>
          <a:p>
            <a:r>
              <a:rPr lang="en-US" altLang="ko-KR" sz="2200" dirty="0"/>
              <a:t>JW. </a:t>
            </a:r>
            <a:r>
              <a:rPr lang="en-US" altLang="ko-KR" sz="2200" dirty="0" err="1"/>
              <a:t>Bian</a:t>
            </a:r>
            <a:r>
              <a:rPr lang="en-US" altLang="ko-KR" sz="2200" dirty="0"/>
              <a:t>. </a:t>
            </a:r>
            <a:r>
              <a:rPr lang="en-US" altLang="ko-KR" sz="2200" dirty="0">
                <a:hlinkClick r:id="rId6"/>
              </a:rPr>
              <a:t>Unsupervised scale-consistent depth and ego-motion learning from monocular video</a:t>
            </a:r>
            <a:r>
              <a:rPr lang="en-US" altLang="ko-KR" sz="2200" dirty="0"/>
              <a:t>. 2019</a:t>
            </a:r>
          </a:p>
          <a:p>
            <a:pPr marL="0" indent="0">
              <a:buNone/>
            </a:pPr>
            <a:r>
              <a:rPr lang="en-US" altLang="ko-KR" sz="2200" dirty="0"/>
              <a:t>- Proposed loss function to train monocular depth estimation in an unsupervised way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21171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299EE-CA68-4DBF-A78C-3F7A3CED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787A10-5F60-4972-BEAF-EAEE33C10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08" y="1559837"/>
            <a:ext cx="5158258" cy="3265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7A7F94-3E96-4BC7-BC87-92F965BDF8EC}"/>
              </a:ext>
            </a:extLst>
          </p:cNvPr>
          <p:cNvSpPr txBox="1"/>
          <p:nvPr/>
        </p:nvSpPr>
        <p:spPr>
          <a:xfrm>
            <a:off x="4068024" y="5298163"/>
            <a:ext cx="4055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Depth ∝ 1 / Disparity </a:t>
            </a:r>
            <a:endParaRPr lang="ko-KR" altLang="en-US" sz="2800" b="1" dirty="0"/>
          </a:p>
        </p:txBody>
      </p:sp>
      <p:pic>
        <p:nvPicPr>
          <p:cNvPr id="1026" name="Picture 2" descr="Relationship between the baseline b, disparity d, focal length f, and depth z  ">
            <a:extLst>
              <a:ext uri="{FF2B5EF4-FFF2-40B4-BE49-F238E27FC236}">
                <a16:creationId xmlns:a16="http://schemas.microsoft.com/office/drawing/2014/main" id="{D5E09336-7DAF-47C1-83A2-C9F2F90C6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612" y="1772627"/>
            <a:ext cx="5775280" cy="284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91CCFAD-7B84-4C21-A072-43E7307B6C55}"/>
              </a:ext>
            </a:extLst>
          </p:cNvPr>
          <p:cNvSpPr/>
          <p:nvPr/>
        </p:nvSpPr>
        <p:spPr>
          <a:xfrm>
            <a:off x="6096000" y="100388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b="1" dirty="0"/>
              <a:t>Disparity</a:t>
            </a:r>
            <a:r>
              <a:rPr lang="en-US" altLang="ko-KR" sz="2000" dirty="0"/>
              <a:t> the difference in image location of the same 3D point when projected under perspective to two different cameras</a:t>
            </a:r>
            <a:endParaRPr lang="ko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94585B-B3DD-4352-B640-9498E75D92E3}"/>
              </a:ext>
            </a:extLst>
          </p:cNvPr>
          <p:cNvSpPr/>
          <p:nvPr/>
        </p:nvSpPr>
        <p:spPr>
          <a:xfrm>
            <a:off x="10183660" y="2693096"/>
            <a:ext cx="1064713" cy="3006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67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63719BA-C198-4898-B4B0-750DE5662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265" y="545865"/>
            <a:ext cx="10515600" cy="1325563"/>
          </a:xfrm>
        </p:spPr>
        <p:txBody>
          <a:bodyPr/>
          <a:lstStyle/>
          <a:p>
            <a:r>
              <a:rPr lang="en-US" altLang="ko-KR" dirty="0"/>
              <a:t>Unsupervised training using </a:t>
            </a:r>
            <a:br>
              <a:rPr lang="en-US" altLang="ko-KR" dirty="0"/>
            </a:br>
            <a:r>
              <a:rPr lang="en-US" altLang="ko-KR" b="1" u="sng" dirty="0"/>
              <a:t>monocular images</a:t>
            </a:r>
            <a:endParaRPr lang="ko-KR" altLang="en-US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ABCA14-D876-448C-9061-4FB53EE1769B}"/>
              </a:ext>
            </a:extLst>
          </p:cNvPr>
          <p:cNvSpPr txBox="1"/>
          <p:nvPr/>
        </p:nvSpPr>
        <p:spPr>
          <a:xfrm>
            <a:off x="1188975" y="54917"/>
            <a:ext cx="1100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hlinkClick r:id="rId3"/>
              </a:rPr>
              <a:t>T. Zhou, Unsupervised Learning of Depth and Ego-Motion from Video, 2017</a:t>
            </a: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7BBB97-8136-459E-91B9-7F4B1A763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4" y="2138362"/>
            <a:ext cx="5938111" cy="3028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F841F23-0604-42D4-ABCA-47C3A0621C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217" y="2462212"/>
            <a:ext cx="5626386" cy="19335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9650FF-0FAE-44B6-AA55-0760D3087534}"/>
              </a:ext>
            </a:extLst>
          </p:cNvPr>
          <p:cNvSpPr txBox="1"/>
          <p:nvPr/>
        </p:nvSpPr>
        <p:spPr>
          <a:xfrm>
            <a:off x="6610349" y="1762064"/>
            <a:ext cx="3105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Two consecutive frames</a:t>
            </a:r>
            <a:endParaRPr lang="ko-KR" altLang="en-US" sz="20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A5FD390-B09D-43A7-8AF8-5F83A9747F4C}"/>
              </a:ext>
            </a:extLst>
          </p:cNvPr>
          <p:cNvCxnSpPr>
            <a:cxnSpLocks/>
          </p:cNvCxnSpPr>
          <p:nvPr/>
        </p:nvCxnSpPr>
        <p:spPr>
          <a:xfrm flipH="1">
            <a:off x="7581900" y="2238375"/>
            <a:ext cx="552449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92BDDD1-B119-4D56-B484-5D4E491A0061}"/>
              </a:ext>
            </a:extLst>
          </p:cNvPr>
          <p:cNvCxnSpPr>
            <a:cxnSpLocks/>
          </p:cNvCxnSpPr>
          <p:nvPr/>
        </p:nvCxnSpPr>
        <p:spPr>
          <a:xfrm>
            <a:off x="8134349" y="2238375"/>
            <a:ext cx="581026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0490DF52-9457-4204-81CE-4702BE2A41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265" y="5167312"/>
            <a:ext cx="4276725" cy="7905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13E1FAF-E9BA-488A-AF42-B994B2A83D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085" y="5031395"/>
            <a:ext cx="52006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8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7AF2642-EE67-4198-86AD-1E28A825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Goal</a:t>
            </a:r>
            <a:endParaRPr lang="ko-KR" altLang="en-US" b="1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724972B-C480-4215-B2A9-FDBAFC110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501" y="2093098"/>
            <a:ext cx="11900811" cy="453866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Bahnschrift" panose="020B0502040204020203" pitchFamily="34" charset="0"/>
              </a:rPr>
              <a:t>Jointly train Depth &amp; Pose networks in an unsupervised way</a:t>
            </a:r>
          </a:p>
          <a:p>
            <a:r>
              <a:rPr lang="en-US" altLang="ko-KR" sz="3200" dirty="0">
                <a:latin typeface="Bahnschrift" panose="020B0502040204020203" pitchFamily="34" charset="0"/>
              </a:rPr>
              <a:t>Analyze and resolve the problems existing in current frameworks</a:t>
            </a:r>
          </a:p>
          <a:p>
            <a:endParaRPr lang="en-US" altLang="ko-KR" sz="3200" dirty="0">
              <a:latin typeface="Bahnschrift" panose="020B0502040204020203" pitchFamily="34" charset="0"/>
            </a:endParaRPr>
          </a:p>
          <a:p>
            <a:endParaRPr lang="en-US" altLang="ko-KR" sz="3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63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EAD44-D16B-4A9B-84B0-157AD47C2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11932"/>
            <a:ext cx="10515600" cy="1325563"/>
          </a:xfrm>
        </p:spPr>
        <p:txBody>
          <a:bodyPr/>
          <a:lstStyle/>
          <a:p>
            <a:r>
              <a:rPr lang="en-US" altLang="ko-KR" b="1" dirty="0"/>
              <a:t>Practice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A48D54-9C09-4C4A-900C-0B31C33E8866}"/>
              </a:ext>
            </a:extLst>
          </p:cNvPr>
          <p:cNvSpPr txBox="1"/>
          <p:nvPr/>
        </p:nvSpPr>
        <p:spPr>
          <a:xfrm>
            <a:off x="215900" y="1194989"/>
            <a:ext cx="1197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Save </a:t>
            </a:r>
            <a:r>
              <a:rPr lang="en-US" altLang="ko-KR" sz="3200" dirty="0" err="1"/>
              <a:t>code&amp;data</a:t>
            </a:r>
            <a:r>
              <a:rPr lang="en-US" altLang="ko-KR" sz="3200" dirty="0"/>
              <a:t> to your own Google Drive</a:t>
            </a:r>
            <a:endParaRPr lang="ko-KR" altLang="en-US" sz="3200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4FEE7C2E-D7ED-4EED-B20C-2571B775C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59909"/>
            <a:ext cx="11836400" cy="386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>
                <a:hlinkClick r:id="rId3"/>
              </a:rPr>
              <a:t>https://drive.google.com/drive/folders/1P5Vz3hIWUw3l0OapLlrfLx99E60lN7vJ?usp=sharing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49EBBE-80D2-476B-B22E-000176142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" y="1991519"/>
            <a:ext cx="5457825" cy="37242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6C95CB6-EB9B-403E-865F-316CEA9BC6FA}"/>
              </a:ext>
            </a:extLst>
          </p:cNvPr>
          <p:cNvSpPr/>
          <p:nvPr/>
        </p:nvSpPr>
        <p:spPr>
          <a:xfrm>
            <a:off x="2943605" y="3647172"/>
            <a:ext cx="1997512" cy="248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C7AEB0-928F-4B4A-BE2D-90AEF3AD2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930" y="1961310"/>
            <a:ext cx="3644646" cy="400451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A5D557E-5DD7-46A9-A163-91AE377BAF02}"/>
              </a:ext>
            </a:extLst>
          </p:cNvPr>
          <p:cNvSpPr/>
          <p:nvPr/>
        </p:nvSpPr>
        <p:spPr>
          <a:xfrm>
            <a:off x="8021572" y="3429001"/>
            <a:ext cx="2475739" cy="218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495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268B29C-E036-4AB0-A6EC-4DB1256F3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27" y="2452330"/>
            <a:ext cx="7256647" cy="37267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1BEAD44-D16B-4A9B-84B0-157AD47C2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11932"/>
            <a:ext cx="10515600" cy="1325563"/>
          </a:xfrm>
        </p:spPr>
        <p:txBody>
          <a:bodyPr/>
          <a:lstStyle/>
          <a:p>
            <a:r>
              <a:rPr lang="en-US" altLang="ko-KR" b="1" dirty="0"/>
              <a:t>Practice</a:t>
            </a:r>
            <a:endParaRPr lang="ko-KR" altLang="en-US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C1A100D-AEC0-4A22-9DD9-0B510FBD3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1355" y="2110691"/>
            <a:ext cx="4505325" cy="44100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93B8BC-32C6-404B-A07D-7707A8D2182A}"/>
              </a:ext>
            </a:extLst>
          </p:cNvPr>
          <p:cNvSpPr/>
          <p:nvPr/>
        </p:nvSpPr>
        <p:spPr>
          <a:xfrm>
            <a:off x="4927180" y="3412222"/>
            <a:ext cx="1487602" cy="1491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92C655-7E8D-42A8-9C32-D846A5EB1629}"/>
              </a:ext>
            </a:extLst>
          </p:cNvPr>
          <p:cNvSpPr/>
          <p:nvPr/>
        </p:nvSpPr>
        <p:spPr>
          <a:xfrm>
            <a:off x="8315814" y="4826412"/>
            <a:ext cx="3136406" cy="508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8F5A4D-6028-46A8-AF65-029E33325C86}"/>
              </a:ext>
            </a:extLst>
          </p:cNvPr>
          <p:cNvSpPr txBox="1"/>
          <p:nvPr/>
        </p:nvSpPr>
        <p:spPr>
          <a:xfrm>
            <a:off x="330200" y="1364278"/>
            <a:ext cx="8837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2. Open </a:t>
            </a:r>
            <a:r>
              <a:rPr lang="en-US" altLang="ko-KR" sz="3200" b="1" dirty="0" err="1"/>
              <a:t>main.ipynb</a:t>
            </a:r>
            <a:r>
              <a:rPr lang="en-US" altLang="ko-KR" sz="3200" dirty="0"/>
              <a:t> in Google </a:t>
            </a:r>
            <a:r>
              <a:rPr lang="en-US" altLang="ko-KR" sz="3200" dirty="0" err="1"/>
              <a:t>Colaboratory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6175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2772E8CF-D51E-4D20-9AF0-3E04F348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30" y="47600"/>
            <a:ext cx="10515600" cy="1325563"/>
          </a:xfrm>
        </p:spPr>
        <p:txBody>
          <a:bodyPr/>
          <a:lstStyle/>
          <a:p>
            <a:r>
              <a:rPr lang="en-US" altLang="ko-KR" b="1" dirty="0"/>
              <a:t>Practice</a:t>
            </a:r>
            <a:endParaRPr lang="ko-KR" altLang="en-US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4A445A-5C07-4B62-A38E-BFDAC4E4729D}"/>
              </a:ext>
            </a:extLst>
          </p:cNvPr>
          <p:cNvGrpSpPr/>
          <p:nvPr/>
        </p:nvGrpSpPr>
        <p:grpSpPr>
          <a:xfrm>
            <a:off x="231583" y="1950201"/>
            <a:ext cx="11728834" cy="4154538"/>
            <a:chOff x="137253" y="1580869"/>
            <a:chExt cx="11728834" cy="415453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28D4E89-A30C-4D54-BE01-B0FFD670E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5684" y="2087626"/>
              <a:ext cx="3539895" cy="3308804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04F3CBC-778E-4732-9F94-E73F78C93B7D}"/>
                </a:ext>
              </a:extLst>
            </p:cNvPr>
            <p:cNvSpPr/>
            <p:nvPr/>
          </p:nvSpPr>
          <p:spPr>
            <a:xfrm>
              <a:off x="5906538" y="4507546"/>
              <a:ext cx="2059041" cy="2834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51BBEE2-5511-45A3-818A-AC3DE4764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134" y="2544391"/>
              <a:ext cx="3048953" cy="2613388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EA8A6DA-144C-4159-8AB2-0925288D3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253" y="1580869"/>
              <a:ext cx="3436876" cy="4154538"/>
            </a:xfrm>
            <a:prstGeom prst="rect">
              <a:avLst/>
            </a:prstGeom>
          </p:spPr>
        </p:pic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87A8021D-1D47-4A95-B0DC-866E48DFA423}"/>
                </a:ext>
              </a:extLst>
            </p:cNvPr>
            <p:cNvSpPr/>
            <p:nvPr/>
          </p:nvSpPr>
          <p:spPr>
            <a:xfrm>
              <a:off x="3728415" y="3484090"/>
              <a:ext cx="541581" cy="3832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A461E1EF-D0EA-43CE-881F-007FD4C2D24E}"/>
                </a:ext>
              </a:extLst>
            </p:cNvPr>
            <p:cNvSpPr/>
            <p:nvPr/>
          </p:nvSpPr>
          <p:spPr>
            <a:xfrm>
              <a:off x="8120566" y="3550410"/>
              <a:ext cx="541581" cy="3832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636F92F-0BF7-4900-A1D9-AED1AFF3EEF8}"/>
              </a:ext>
            </a:extLst>
          </p:cNvPr>
          <p:cNvSpPr txBox="1"/>
          <p:nvPr/>
        </p:nvSpPr>
        <p:spPr>
          <a:xfrm>
            <a:off x="463296" y="1309902"/>
            <a:ext cx="11650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Save a copy to google drive, and change the runtime to enable GPU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577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2772E8CF-D51E-4D20-9AF0-3E04F348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11932"/>
            <a:ext cx="10515600" cy="1325563"/>
          </a:xfrm>
        </p:spPr>
        <p:txBody>
          <a:bodyPr/>
          <a:lstStyle/>
          <a:p>
            <a:r>
              <a:rPr lang="en-US" altLang="ko-KR" b="1" dirty="0"/>
              <a:t>Practice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B0E612-2C82-450A-8EC9-2D4B55011805}"/>
              </a:ext>
            </a:extLst>
          </p:cNvPr>
          <p:cNvSpPr txBox="1"/>
          <p:nvPr/>
        </p:nvSpPr>
        <p:spPr>
          <a:xfrm>
            <a:off x="330200" y="1364278"/>
            <a:ext cx="10782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4. Mount google drive on your current session, configure your path</a:t>
            </a:r>
            <a:endParaRPr lang="ko-KR" altLang="en-US" sz="3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9D5C80-C0F2-4118-88DB-A564C80CD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16" y="2813196"/>
            <a:ext cx="92868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4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623</Words>
  <Application>Microsoft Office PowerPoint</Application>
  <PresentationFormat>와이드스크린</PresentationFormat>
  <Paragraphs>106</Paragraphs>
  <Slides>20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Arial</vt:lpstr>
      <vt:lpstr>Bahnschrift</vt:lpstr>
      <vt:lpstr>Bahnschrift Condensed</vt:lpstr>
      <vt:lpstr>Cambria Math</vt:lpstr>
      <vt:lpstr>Office 테마</vt:lpstr>
      <vt:lpstr>SFM Learner Practice</vt:lpstr>
      <vt:lpstr>Monocular depth estimation</vt:lpstr>
      <vt:lpstr>Basics</vt:lpstr>
      <vt:lpstr>Unsupervised training using  monocular images</vt:lpstr>
      <vt:lpstr>Goal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Homework</vt:lpstr>
      <vt:lpstr>Homework</vt:lpstr>
      <vt:lpstr>Homework</vt:lpstr>
      <vt:lpstr>Term project examples</vt:lpstr>
      <vt:lpstr>Term project examples</vt:lpstr>
      <vt:lpstr>Challenge paper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Training Practice</dc:title>
  <dc:creator>현영 정</dc:creator>
  <cp:lastModifiedBy>정 현영</cp:lastModifiedBy>
  <cp:revision>115</cp:revision>
  <dcterms:created xsi:type="dcterms:W3CDTF">2019-11-16T17:14:49Z</dcterms:created>
  <dcterms:modified xsi:type="dcterms:W3CDTF">2020-09-27T13:46:05Z</dcterms:modified>
</cp:coreProperties>
</file>