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58" r:id="rId7"/>
    <p:sldId id="264" r:id="rId8"/>
    <p:sldId id="265" r:id="rId9"/>
    <p:sldId id="266" r:id="rId10"/>
    <p:sldId id="267" r:id="rId11"/>
    <p:sldId id="259" r:id="rId12"/>
    <p:sldId id="260" r:id="rId13"/>
    <p:sldId id="261" r:id="rId14"/>
    <p:sldId id="262" r:id="rId15"/>
    <p:sldId id="268" r:id="rId16"/>
    <p:sldId id="269" r:id="rId17"/>
    <p:sldId id="263"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ko-KR" altLang="en-US"/>
              <a:t>마스터 제목 스타일 편집</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ko-KR" altLang="en-US"/>
              <a:t>마스터 제목 스타일 편집</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8" name="Date Placeholder 7"/>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8" name="Date Placeholder 7"/>
          <p:cNvSpPr>
            <a:spLocks noGrp="1"/>
          </p:cNvSpPr>
          <p:nvPr>
            <p:ph type="dt" sz="half" idx="10"/>
          </p:nvPr>
        </p:nvSpPr>
        <p:spPr/>
        <p:txBody>
          <a:bodyPr/>
          <a:lstStyle/>
          <a:p>
            <a:fld id="{5586B75A-687E-405C-8A0B-8D00578BA2C3}" type="datetimeFigureOut">
              <a:rPr lang="en-US" dirty="0"/>
              <a:pPr/>
              <a:t>2/21/2020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2/21/2020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1"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1"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1"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45241-2F00-45D9-A8DF-8C999282DDC5}"/>
              </a:ext>
            </a:extLst>
          </p:cNvPr>
          <p:cNvSpPr>
            <a:spLocks noGrp="1"/>
          </p:cNvSpPr>
          <p:nvPr>
            <p:ph type="ctrTitle"/>
          </p:nvPr>
        </p:nvSpPr>
        <p:spPr/>
        <p:txBody>
          <a:bodyPr/>
          <a:lstStyle/>
          <a:p>
            <a:r>
              <a:rPr lang="en-US" altLang="ko-KR" dirty="0"/>
              <a:t>Light</a:t>
            </a:r>
            <a:r>
              <a:rPr lang="ko-KR" altLang="en-US" dirty="0"/>
              <a:t> </a:t>
            </a:r>
            <a:r>
              <a:rPr lang="en-US" altLang="ko-KR" dirty="0"/>
              <a:t>Stages</a:t>
            </a:r>
            <a:endParaRPr lang="ko-KR" altLang="en-US" dirty="0"/>
          </a:p>
        </p:txBody>
      </p:sp>
      <p:sp>
        <p:nvSpPr>
          <p:cNvPr id="3" name="부제목 2">
            <a:extLst>
              <a:ext uri="{FF2B5EF4-FFF2-40B4-BE49-F238E27FC236}">
                <a16:creationId xmlns:a16="http://schemas.microsoft.com/office/drawing/2014/main" id="{2CDA5360-D115-4BD3-A54D-F2393957F632}"/>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05132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E3216A-5CB6-4E13-A89C-B879C44825D7}"/>
              </a:ext>
            </a:extLst>
          </p:cNvPr>
          <p:cNvSpPr>
            <a:spLocks noGrp="1"/>
          </p:cNvSpPr>
          <p:nvPr>
            <p:ph type="title"/>
          </p:nvPr>
        </p:nvSpPr>
        <p:spPr/>
        <p:txBody>
          <a:bodyPr/>
          <a:lstStyle/>
          <a:p>
            <a:r>
              <a:rPr lang="en-US" altLang="ko-KR" dirty="0"/>
              <a:t>Spherical Harmonics</a:t>
            </a:r>
            <a:endParaRPr lang="ko-KR" altLang="en-US" dirty="0"/>
          </a:p>
        </p:txBody>
      </p:sp>
      <p:sp>
        <p:nvSpPr>
          <p:cNvPr id="3" name="내용 개체 틀 2">
            <a:extLst>
              <a:ext uri="{FF2B5EF4-FFF2-40B4-BE49-F238E27FC236}">
                <a16:creationId xmlns:a16="http://schemas.microsoft.com/office/drawing/2014/main" id="{25E53355-DBB7-423F-B2B9-191663E60F07}"/>
              </a:ext>
            </a:extLst>
          </p:cNvPr>
          <p:cNvSpPr>
            <a:spLocks noGrp="1"/>
          </p:cNvSpPr>
          <p:nvPr>
            <p:ph idx="1"/>
          </p:nvPr>
        </p:nvSpPr>
        <p:spPr/>
        <p:txBody>
          <a:bodyPr>
            <a:normAutofit lnSpcReduction="10000"/>
          </a:bodyPr>
          <a:lstStyle/>
          <a:p>
            <a:r>
              <a:rPr lang="en-US" altLang="ko-KR" dirty="0"/>
              <a:t>digitize facial geometry with sub-millimeter precision :</a:t>
            </a:r>
          </a:p>
          <a:p>
            <a:pPr lvl="1"/>
            <a:r>
              <a:rPr lang="en-US" altLang="ko-KR" dirty="0"/>
              <a:t>leveraging the full sphere of LED light sources in Light Stage 5 to create spherical illumination patterns.</a:t>
            </a:r>
          </a:p>
          <a:p>
            <a:r>
              <a:rPr lang="en-US" altLang="ko-KR" dirty="0"/>
              <a:t>Instead of lighting the face one direction at a time, requiring hundreds of photographs to record reflectance functions, key statistics of the reflectance functions would be measured using computational illumination patterns based on the first four spherical harmonics [Ma et al. 2007].</a:t>
            </a:r>
          </a:p>
          <a:p>
            <a:r>
              <a:rPr lang="en-US" altLang="ko-KR" dirty="0"/>
              <a:t>Spherical Harmonics </a:t>
            </a:r>
            <a:r>
              <a:rPr lang="ko-KR" altLang="en-US" dirty="0"/>
              <a:t>이용</a:t>
            </a:r>
            <a:endParaRPr lang="en-US" altLang="ko-KR" dirty="0"/>
          </a:p>
          <a:p>
            <a:pPr lvl="1"/>
            <a:r>
              <a:rPr lang="ko-KR" altLang="en-US" dirty="0"/>
              <a:t>이것을 이용하면 따로따로 하지 않아도 되는 이유는</a:t>
            </a:r>
            <a:r>
              <a:rPr lang="en-US" altLang="ko-KR" dirty="0"/>
              <a:t>?</a:t>
            </a:r>
          </a:p>
          <a:p>
            <a:pPr lvl="2"/>
            <a:r>
              <a:rPr lang="en-US" altLang="ko-KR" dirty="0"/>
              <a:t>The total energy of a pixel’s reflectance function could be measured simply by lighting the face with spherical light from everywhere, corresponding to the 0th order spherical harmonic. For a diffuse surface, this yields the diffuse color. The centroid of the reflectance of each reflectance function could be measured by lighting the face by gradient patterns derived from the first three 1st order spherical harmonics oriented along the three principal coordinate axes. For a diffuse surface, this yields the surface normal, since a Lambertian reflectance lobe is symmetrically oriented along the normal.</a:t>
            </a:r>
          </a:p>
          <a:p>
            <a:pPr lvl="1"/>
            <a:endParaRPr lang="en-US" altLang="ko-KR" dirty="0"/>
          </a:p>
        </p:txBody>
      </p:sp>
    </p:spTree>
    <p:extLst>
      <p:ext uri="{BB962C8B-B14F-4D97-AF65-F5344CB8AC3E}">
        <p14:creationId xmlns:p14="http://schemas.microsoft.com/office/powerpoint/2010/main" val="222478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DA7DD-237C-49D1-AEFB-BA5B34EB1802}"/>
              </a:ext>
            </a:extLst>
          </p:cNvPr>
          <p:cNvSpPr>
            <a:spLocks noGrp="1"/>
          </p:cNvSpPr>
          <p:nvPr>
            <p:ph type="title"/>
          </p:nvPr>
        </p:nvSpPr>
        <p:spPr/>
        <p:txBody>
          <a:bodyPr/>
          <a:lstStyle/>
          <a:p>
            <a:r>
              <a:rPr lang="en-US" altLang="ko-KR" dirty="0"/>
              <a:t>Gradient Illumination Face Scanning</a:t>
            </a:r>
            <a:endParaRPr lang="ko-KR" altLang="en-US" dirty="0"/>
          </a:p>
        </p:txBody>
      </p:sp>
      <p:sp>
        <p:nvSpPr>
          <p:cNvPr id="3" name="내용 개체 틀 2">
            <a:extLst>
              <a:ext uri="{FF2B5EF4-FFF2-40B4-BE49-F238E27FC236}">
                <a16:creationId xmlns:a16="http://schemas.microsoft.com/office/drawing/2014/main" id="{DBCBF37C-C3C8-494F-B021-2ACAFD8FEDFD}"/>
              </a:ext>
            </a:extLst>
          </p:cNvPr>
          <p:cNvSpPr>
            <a:spLocks noGrp="1"/>
          </p:cNvSpPr>
          <p:nvPr>
            <p:ph idx="1"/>
          </p:nvPr>
        </p:nvSpPr>
        <p:spPr/>
        <p:txBody>
          <a:bodyPr/>
          <a:lstStyle/>
          <a:p>
            <a:r>
              <a:rPr lang="en-US" altLang="ko-KR" dirty="0"/>
              <a:t>Polarized Spherical Gradient Illumination</a:t>
            </a:r>
          </a:p>
          <a:p>
            <a:pPr lvl="1"/>
            <a:r>
              <a:rPr lang="ko-KR" altLang="en-US" dirty="0"/>
              <a:t>전 논문과 다르게 </a:t>
            </a:r>
            <a:r>
              <a:rPr lang="en-US" altLang="ko-KR" dirty="0"/>
              <a:t>Spherical Lighting</a:t>
            </a:r>
            <a:r>
              <a:rPr lang="ko-KR" altLang="en-US" dirty="0"/>
              <a:t>을 사용</a:t>
            </a:r>
            <a:endParaRPr lang="en-US" altLang="ko-KR" dirty="0"/>
          </a:p>
          <a:p>
            <a:pPr lvl="1"/>
            <a:r>
              <a:rPr lang="en-US" altLang="ko-KR" dirty="0"/>
              <a:t>separate photometric albedo and normal maps for specular (surface) and diffuse (subsurface) reflection by employing polarization of incident lighting.</a:t>
            </a:r>
          </a:p>
          <a:p>
            <a:pPr lvl="1"/>
            <a:r>
              <a:rPr lang="en-US" altLang="ko-KR" dirty="0"/>
              <a:t>estimate surface normal maps of an object from either its diffuse or specular reflectance using four spherical gradient illumination patterns</a:t>
            </a:r>
          </a:p>
          <a:p>
            <a:pPr lvl="1"/>
            <a:r>
              <a:rPr lang="en-US" altLang="ko-KR" dirty="0"/>
              <a:t>the diffuse and specular normal maps of an object to be measured independently</a:t>
            </a:r>
          </a:p>
          <a:p>
            <a:pPr lvl="1"/>
            <a:r>
              <a:rPr lang="en-US" altLang="ko-KR" dirty="0"/>
              <a:t>Scattering material</a:t>
            </a:r>
            <a:r>
              <a:rPr lang="ko-KR" altLang="en-US" dirty="0"/>
              <a:t>에 대해 </a:t>
            </a:r>
            <a:r>
              <a:rPr lang="en-US" altLang="ko-KR" dirty="0"/>
              <a:t>Specular normal map</a:t>
            </a:r>
            <a:r>
              <a:rPr lang="ko-KR" altLang="en-US" dirty="0"/>
              <a:t>이 효과적</a:t>
            </a:r>
            <a:endParaRPr lang="en-US" altLang="ko-KR" dirty="0"/>
          </a:p>
          <a:p>
            <a:pPr lvl="1"/>
            <a:endParaRPr lang="en-US" altLang="ko-KR" dirty="0"/>
          </a:p>
          <a:p>
            <a:pPr lvl="1"/>
            <a:r>
              <a:rPr lang="en-US" altLang="ko-KR" dirty="0"/>
              <a:t>limits the acquisition to a single viewpoint providing limited coverage of the scanned subject.</a:t>
            </a:r>
            <a:endParaRPr lang="ko-KR" altLang="en-US" dirty="0"/>
          </a:p>
        </p:txBody>
      </p:sp>
    </p:spTree>
    <p:extLst>
      <p:ext uri="{BB962C8B-B14F-4D97-AF65-F5344CB8AC3E}">
        <p14:creationId xmlns:p14="http://schemas.microsoft.com/office/powerpoint/2010/main" val="357386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4A7973-8939-497B-9B1E-CC04EF5E356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FD838B05-179C-4240-85A3-575BFAA7C2E6}"/>
              </a:ext>
            </a:extLst>
          </p:cNvPr>
          <p:cNvSpPr>
            <a:spLocks noGrp="1"/>
          </p:cNvSpPr>
          <p:nvPr>
            <p:ph idx="1"/>
          </p:nvPr>
        </p:nvSpPr>
        <p:spPr/>
        <p:txBody>
          <a:bodyPr/>
          <a:lstStyle/>
          <a:p>
            <a:r>
              <a:rPr lang="en-US" altLang="ko-KR" dirty="0"/>
              <a:t>Computing normal from x, y, z lighting using reflectance function</a:t>
            </a:r>
          </a:p>
          <a:p>
            <a:pPr lvl="1"/>
            <a:r>
              <a:rPr lang="en-US" altLang="ko-KR" dirty="0"/>
              <a:t>Lambertian Surface Reflection &amp; Specular Surface Reflection.</a:t>
            </a:r>
          </a:p>
          <a:p>
            <a:r>
              <a:rPr lang="en-US" altLang="ko-KR" dirty="0"/>
              <a:t>Near the Brewster angle the reflection is weak, making recovery of true specular reflectance unstable</a:t>
            </a:r>
          </a:p>
          <a:p>
            <a:pPr lvl="1"/>
            <a:r>
              <a:rPr lang="en-US" altLang="ko-KR" dirty="0"/>
              <a:t>Linear / Circular polarizers</a:t>
            </a:r>
          </a:p>
          <a:p>
            <a:r>
              <a:rPr lang="en-US" altLang="ko-KR" dirty="0"/>
              <a:t>Surface Geometry </a:t>
            </a:r>
          </a:p>
          <a:p>
            <a:pPr lvl="1"/>
            <a:r>
              <a:rPr lang="en-US" altLang="ko-KR" dirty="0"/>
              <a:t>combining a medium-resolution structured light scan with high-resolution surface </a:t>
            </a:r>
            <a:r>
              <a:rPr lang="en-US" altLang="ko-KR" dirty="0" err="1"/>
              <a:t>normals</a:t>
            </a:r>
            <a:r>
              <a:rPr lang="en-US" altLang="ko-KR" dirty="0"/>
              <a:t> based on the specular reflectance</a:t>
            </a:r>
            <a:endParaRPr lang="ko-KR" altLang="en-US" dirty="0"/>
          </a:p>
        </p:txBody>
      </p:sp>
      <p:pic>
        <p:nvPicPr>
          <p:cNvPr id="4" name="그림 3">
            <a:extLst>
              <a:ext uri="{FF2B5EF4-FFF2-40B4-BE49-F238E27FC236}">
                <a16:creationId xmlns:a16="http://schemas.microsoft.com/office/drawing/2014/main" id="{788B51C1-A1B4-426F-A2E7-35E2B74D2B1D}"/>
              </a:ext>
            </a:extLst>
          </p:cNvPr>
          <p:cNvPicPr>
            <a:picLocks noChangeAspect="1"/>
          </p:cNvPicPr>
          <p:nvPr/>
        </p:nvPicPr>
        <p:blipFill>
          <a:blip r:embed="rId2"/>
          <a:stretch>
            <a:fillRect/>
          </a:stretch>
        </p:blipFill>
        <p:spPr>
          <a:xfrm>
            <a:off x="-218411" y="1268226"/>
            <a:ext cx="3890141" cy="3572716"/>
          </a:xfrm>
          <a:prstGeom prst="rect">
            <a:avLst/>
          </a:prstGeom>
        </p:spPr>
      </p:pic>
    </p:spTree>
    <p:extLst>
      <p:ext uri="{BB962C8B-B14F-4D97-AF65-F5344CB8AC3E}">
        <p14:creationId xmlns:p14="http://schemas.microsoft.com/office/powerpoint/2010/main" val="91201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18235E-53C7-4F34-9961-13E175FE5C08}"/>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DD3A9B5D-7786-4367-B7C0-D7BC44C17551}"/>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02C89299-000E-48B4-80BD-627B2994A170}"/>
              </a:ext>
            </a:extLst>
          </p:cNvPr>
          <p:cNvPicPr>
            <a:picLocks noChangeAspect="1"/>
          </p:cNvPicPr>
          <p:nvPr/>
        </p:nvPicPr>
        <p:blipFill>
          <a:blip r:embed="rId2"/>
          <a:stretch>
            <a:fillRect/>
          </a:stretch>
        </p:blipFill>
        <p:spPr>
          <a:xfrm>
            <a:off x="1307043" y="1971675"/>
            <a:ext cx="2562225" cy="2914650"/>
          </a:xfrm>
          <a:prstGeom prst="rect">
            <a:avLst/>
          </a:prstGeom>
        </p:spPr>
      </p:pic>
      <p:pic>
        <p:nvPicPr>
          <p:cNvPr id="6" name="그림 5">
            <a:extLst>
              <a:ext uri="{FF2B5EF4-FFF2-40B4-BE49-F238E27FC236}">
                <a16:creationId xmlns:a16="http://schemas.microsoft.com/office/drawing/2014/main" id="{FC34A786-1FF9-4697-B070-3C3D6E2A2A6E}"/>
              </a:ext>
            </a:extLst>
          </p:cNvPr>
          <p:cNvPicPr>
            <a:picLocks noChangeAspect="1"/>
          </p:cNvPicPr>
          <p:nvPr/>
        </p:nvPicPr>
        <p:blipFill>
          <a:blip r:embed="rId3"/>
          <a:stretch>
            <a:fillRect/>
          </a:stretch>
        </p:blipFill>
        <p:spPr>
          <a:xfrm>
            <a:off x="4433608" y="1971675"/>
            <a:ext cx="2571750" cy="2924175"/>
          </a:xfrm>
          <a:prstGeom prst="rect">
            <a:avLst/>
          </a:prstGeom>
        </p:spPr>
      </p:pic>
      <p:pic>
        <p:nvPicPr>
          <p:cNvPr id="7" name="그림 6">
            <a:extLst>
              <a:ext uri="{FF2B5EF4-FFF2-40B4-BE49-F238E27FC236}">
                <a16:creationId xmlns:a16="http://schemas.microsoft.com/office/drawing/2014/main" id="{8474D471-E434-4ED5-BF47-F29416AB4B42}"/>
              </a:ext>
            </a:extLst>
          </p:cNvPr>
          <p:cNvPicPr>
            <a:picLocks noChangeAspect="1"/>
          </p:cNvPicPr>
          <p:nvPr/>
        </p:nvPicPr>
        <p:blipFill>
          <a:blip r:embed="rId4"/>
          <a:stretch>
            <a:fillRect/>
          </a:stretch>
        </p:blipFill>
        <p:spPr>
          <a:xfrm>
            <a:off x="7414651" y="2104834"/>
            <a:ext cx="2562225" cy="2905125"/>
          </a:xfrm>
          <a:prstGeom prst="rect">
            <a:avLst/>
          </a:prstGeom>
        </p:spPr>
      </p:pic>
    </p:spTree>
    <p:extLst>
      <p:ext uri="{BB962C8B-B14F-4D97-AF65-F5344CB8AC3E}">
        <p14:creationId xmlns:p14="http://schemas.microsoft.com/office/powerpoint/2010/main" val="57695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DAE18C-E1BF-4D5B-99B6-C874EE52975E}"/>
              </a:ext>
            </a:extLst>
          </p:cNvPr>
          <p:cNvSpPr>
            <a:spLocks noGrp="1"/>
          </p:cNvSpPr>
          <p:nvPr>
            <p:ph type="title"/>
          </p:nvPr>
        </p:nvSpPr>
        <p:spPr/>
        <p:txBody>
          <a:bodyPr/>
          <a:lstStyle/>
          <a:p>
            <a:r>
              <a:rPr lang="en-US" altLang="ko-KR" dirty="0"/>
              <a:t>Multiview Capture and Light Stage X</a:t>
            </a:r>
            <a:endParaRPr lang="ko-KR" altLang="en-US" dirty="0"/>
          </a:p>
        </p:txBody>
      </p:sp>
      <p:sp>
        <p:nvSpPr>
          <p:cNvPr id="3" name="내용 개체 틀 2">
            <a:extLst>
              <a:ext uri="{FF2B5EF4-FFF2-40B4-BE49-F238E27FC236}">
                <a16:creationId xmlns:a16="http://schemas.microsoft.com/office/drawing/2014/main" id="{DD2E0AD6-65A2-4E4A-B5ED-1A2A3081F695}"/>
              </a:ext>
            </a:extLst>
          </p:cNvPr>
          <p:cNvSpPr>
            <a:spLocks noGrp="1"/>
          </p:cNvSpPr>
          <p:nvPr>
            <p:ph idx="1"/>
          </p:nvPr>
        </p:nvSpPr>
        <p:spPr/>
        <p:txBody>
          <a:bodyPr/>
          <a:lstStyle/>
          <a:p>
            <a:r>
              <a:rPr lang="en-US" altLang="ko-KR" dirty="0"/>
              <a:t>[Ghosh et al. 2011] places a static vertical polarizer on a set of cameras placed around the equator of the light stage, and switches the light stage’s illumination from horizontal to vertical polarization to tune the specular reflection in and out, allowing for simultaneous </a:t>
            </a:r>
            <a:r>
              <a:rPr lang="en-US" altLang="ko-KR" dirty="0" err="1"/>
              <a:t>multiview</a:t>
            </a:r>
            <a:r>
              <a:rPr lang="en-US" altLang="ko-KR" dirty="0"/>
              <a:t> facial capture.</a:t>
            </a:r>
            <a:endParaRPr lang="ko-KR" altLang="en-US" dirty="0"/>
          </a:p>
        </p:txBody>
      </p:sp>
    </p:spTree>
    <p:extLst>
      <p:ext uri="{BB962C8B-B14F-4D97-AF65-F5344CB8AC3E}">
        <p14:creationId xmlns:p14="http://schemas.microsoft.com/office/powerpoint/2010/main" val="160866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C4EF97-035D-41C4-BB31-8A6C2508ADA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39BD9B95-082B-4B83-A040-AB21800F9FCE}"/>
              </a:ext>
            </a:extLst>
          </p:cNvPr>
          <p:cNvSpPr>
            <a:spLocks noGrp="1"/>
          </p:cNvSpPr>
          <p:nvPr>
            <p:ph idx="1"/>
          </p:nvPr>
        </p:nvSpPr>
        <p:spPr/>
        <p:txBody>
          <a:bodyPr>
            <a:normAutofit fontScale="92500" lnSpcReduction="20000"/>
          </a:bodyPr>
          <a:lstStyle/>
          <a:p>
            <a:r>
              <a:rPr lang="en-US" altLang="ko-KR" dirty="0"/>
              <a:t>more efficient acquisition of diffuse and specular albedo and normal maps from multiple viewpoints</a:t>
            </a:r>
          </a:p>
          <a:p>
            <a:r>
              <a:rPr lang="en-US" altLang="ko-KR" dirty="0"/>
              <a:t>stereo reconstruction</a:t>
            </a:r>
          </a:p>
          <a:p>
            <a:r>
              <a:rPr lang="en-US" altLang="ko-KR" dirty="0" err="1"/>
              <a:t>lat</a:t>
            </a:r>
            <a:r>
              <a:rPr lang="en-US" altLang="ko-KR" dirty="0"/>
              <a:t>-long polarized lighting patterns </a:t>
            </a:r>
          </a:p>
          <a:p>
            <a:pPr lvl="1"/>
            <a:r>
              <a:rPr lang="en-US" altLang="ko-KR" dirty="0"/>
              <a:t>spherical illumination in just two photographs</a:t>
            </a:r>
          </a:p>
          <a:p>
            <a:pPr lvl="1"/>
            <a:r>
              <a:rPr lang="en-US" altLang="ko-KR" dirty="0"/>
              <a:t>Specular reflectance</a:t>
            </a:r>
            <a:r>
              <a:rPr lang="ko-KR" altLang="en-US" dirty="0"/>
              <a:t>를 균일하게 해서 </a:t>
            </a:r>
            <a:r>
              <a:rPr lang="en-US" altLang="ko-KR" dirty="0"/>
              <a:t>view</a:t>
            </a:r>
            <a:r>
              <a:rPr lang="ko-KR" altLang="en-US" dirty="0"/>
              <a:t> </a:t>
            </a:r>
            <a:r>
              <a:rPr lang="en-US" altLang="ko-KR" dirty="0"/>
              <a:t>independent</a:t>
            </a:r>
          </a:p>
          <a:p>
            <a:pPr lvl="1"/>
            <a:endParaRPr lang="en-US" altLang="ko-KR" dirty="0"/>
          </a:p>
          <a:p>
            <a:r>
              <a:rPr lang="en-US" altLang="ko-KR" dirty="0"/>
              <a:t>obtain diffuse and specular albedo and normal maps from multiple viewpoints</a:t>
            </a:r>
          </a:p>
          <a:p>
            <a:r>
              <a:rPr lang="en-US" altLang="ko-KR" dirty="0"/>
              <a:t>compensate for the Fresnel gain to make the specular albedo maps less view-dependent and more suitable for stereo.</a:t>
            </a:r>
          </a:p>
          <a:p>
            <a:pPr lvl="1"/>
            <a:r>
              <a:rPr lang="en-US" altLang="ko-KR" dirty="0"/>
              <a:t>Data</a:t>
            </a:r>
            <a:r>
              <a:rPr lang="ko-KR" altLang="en-US" dirty="0"/>
              <a:t> </a:t>
            </a:r>
            <a:r>
              <a:rPr lang="en-US" altLang="ko-KR" dirty="0"/>
              <a:t>driven</a:t>
            </a:r>
          </a:p>
          <a:p>
            <a:r>
              <a:rPr lang="en-US" altLang="ko-KR" dirty="0"/>
              <a:t>Stereo Reconstruction : depth map</a:t>
            </a:r>
          </a:p>
          <a:p>
            <a:pPr lvl="1"/>
            <a:r>
              <a:rPr lang="en-US" altLang="ko-KR" dirty="0"/>
              <a:t>uses diffuse and specular albedo and normal maps</a:t>
            </a:r>
          </a:p>
          <a:p>
            <a:pPr lvl="1"/>
            <a:r>
              <a:rPr lang="en-US" altLang="ko-KR" dirty="0"/>
              <a:t>Cost function minimization (no merging)</a:t>
            </a:r>
          </a:p>
          <a:p>
            <a:pPr lvl="1"/>
            <a:endParaRPr lang="en-US" altLang="ko-KR" dirty="0"/>
          </a:p>
          <a:p>
            <a:r>
              <a:rPr lang="en-US" altLang="ko-KR" dirty="0"/>
              <a:t>Geometry</a:t>
            </a:r>
            <a:r>
              <a:rPr lang="ko-KR" altLang="en-US" dirty="0"/>
              <a:t>를 얻어내는 과정이 까다로움</a:t>
            </a:r>
          </a:p>
        </p:txBody>
      </p:sp>
      <p:pic>
        <p:nvPicPr>
          <p:cNvPr id="4" name="그림 3">
            <a:extLst>
              <a:ext uri="{FF2B5EF4-FFF2-40B4-BE49-F238E27FC236}">
                <a16:creationId xmlns:a16="http://schemas.microsoft.com/office/drawing/2014/main" id="{CF52C192-7FAC-42C5-8DFE-A8DF68B8A415}"/>
              </a:ext>
            </a:extLst>
          </p:cNvPr>
          <p:cNvPicPr>
            <a:picLocks noChangeAspect="1"/>
          </p:cNvPicPr>
          <p:nvPr/>
        </p:nvPicPr>
        <p:blipFill>
          <a:blip r:embed="rId2"/>
          <a:stretch>
            <a:fillRect/>
          </a:stretch>
        </p:blipFill>
        <p:spPr>
          <a:xfrm>
            <a:off x="166153" y="3099266"/>
            <a:ext cx="3368681" cy="3193957"/>
          </a:xfrm>
          <a:prstGeom prst="rect">
            <a:avLst/>
          </a:prstGeom>
        </p:spPr>
      </p:pic>
      <p:pic>
        <p:nvPicPr>
          <p:cNvPr id="5" name="그림 4">
            <a:extLst>
              <a:ext uri="{FF2B5EF4-FFF2-40B4-BE49-F238E27FC236}">
                <a16:creationId xmlns:a16="http://schemas.microsoft.com/office/drawing/2014/main" id="{C3289A40-7380-4FCF-98AE-ADC4D85E10E0}"/>
              </a:ext>
            </a:extLst>
          </p:cNvPr>
          <p:cNvPicPr>
            <a:picLocks noChangeAspect="1"/>
          </p:cNvPicPr>
          <p:nvPr/>
        </p:nvPicPr>
        <p:blipFill>
          <a:blip r:embed="rId3"/>
          <a:stretch>
            <a:fillRect/>
          </a:stretch>
        </p:blipFill>
        <p:spPr>
          <a:xfrm>
            <a:off x="9230162" y="1248783"/>
            <a:ext cx="3908612" cy="1850483"/>
          </a:xfrm>
          <a:prstGeom prst="rect">
            <a:avLst/>
          </a:prstGeom>
        </p:spPr>
      </p:pic>
    </p:spTree>
    <p:extLst>
      <p:ext uri="{BB962C8B-B14F-4D97-AF65-F5344CB8AC3E}">
        <p14:creationId xmlns:p14="http://schemas.microsoft.com/office/powerpoint/2010/main" val="84110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35F6CB-48EA-4C31-8429-91FEF8DC6C51}"/>
              </a:ext>
            </a:extLst>
          </p:cNvPr>
          <p:cNvSpPr>
            <a:spLocks noGrp="1"/>
          </p:cNvSpPr>
          <p:nvPr>
            <p:ph type="title"/>
          </p:nvPr>
        </p:nvSpPr>
        <p:spPr/>
        <p:txBody>
          <a:bodyPr/>
          <a:lstStyle/>
          <a:p>
            <a:r>
              <a:rPr lang="en-US" altLang="ko-KR" dirty="0" err="1"/>
              <a:t>multiview</a:t>
            </a:r>
            <a:r>
              <a:rPr lang="en-US" altLang="ko-KR" dirty="0"/>
              <a:t> stereo (MVS)</a:t>
            </a:r>
            <a:endParaRPr lang="ko-KR" altLang="en-US" dirty="0"/>
          </a:p>
        </p:txBody>
      </p:sp>
      <p:sp>
        <p:nvSpPr>
          <p:cNvPr id="3" name="내용 개체 틀 2">
            <a:extLst>
              <a:ext uri="{FF2B5EF4-FFF2-40B4-BE49-F238E27FC236}">
                <a16:creationId xmlns:a16="http://schemas.microsoft.com/office/drawing/2014/main" id="{B87E93A0-58DE-47E7-B241-335033838EAB}"/>
              </a:ext>
            </a:extLst>
          </p:cNvPr>
          <p:cNvSpPr>
            <a:spLocks noGrp="1"/>
          </p:cNvSpPr>
          <p:nvPr>
            <p:ph idx="1"/>
          </p:nvPr>
        </p:nvSpPr>
        <p:spPr/>
        <p:txBody>
          <a:bodyPr/>
          <a:lstStyle/>
          <a:p>
            <a:r>
              <a:rPr lang="en-US" altLang="ko-KR" dirty="0"/>
              <a:t>Stereo</a:t>
            </a:r>
            <a:r>
              <a:rPr lang="ko-KR" altLang="en-US" dirty="0"/>
              <a:t> </a:t>
            </a:r>
            <a:r>
              <a:rPr lang="en-US" altLang="ko-KR" dirty="0"/>
              <a:t>reconstruction</a:t>
            </a:r>
          </a:p>
          <a:p>
            <a:r>
              <a:rPr lang="en-US" altLang="ko-KR" dirty="0"/>
              <a:t>Photo consistency</a:t>
            </a:r>
          </a:p>
          <a:p>
            <a:endParaRPr lang="en-US" altLang="ko-KR" dirty="0"/>
          </a:p>
          <a:p>
            <a:r>
              <a:rPr lang="en-US" altLang="ko-KR" dirty="0"/>
              <a:t>Consistency</a:t>
            </a:r>
            <a:r>
              <a:rPr lang="ko-KR" altLang="en-US" dirty="0"/>
              <a:t>를 바탕으로 </a:t>
            </a:r>
            <a:r>
              <a:rPr lang="en-US" altLang="ko-KR" dirty="0"/>
              <a:t>(</a:t>
            </a:r>
            <a:r>
              <a:rPr lang="ko-KR" altLang="en-US" dirty="0"/>
              <a:t>여러 이미지에서 </a:t>
            </a:r>
            <a:r>
              <a:rPr lang="en-US" altLang="ko-KR" dirty="0"/>
              <a:t>corresponding point)</a:t>
            </a:r>
            <a:r>
              <a:rPr lang="ko-KR" altLang="en-US" dirty="0"/>
              <a:t> </a:t>
            </a:r>
            <a:r>
              <a:rPr lang="en-US" altLang="ko-KR" dirty="0"/>
              <a:t>depth</a:t>
            </a:r>
            <a:r>
              <a:rPr lang="ko-KR" altLang="en-US" dirty="0"/>
              <a:t>를 계산한다</a:t>
            </a:r>
            <a:r>
              <a:rPr lang="en-US" altLang="ko-KR" dirty="0"/>
              <a:t>. Camera Calibration </a:t>
            </a:r>
            <a:r>
              <a:rPr lang="ko-KR" altLang="en-US" dirty="0"/>
              <a:t>정보를 바탕으로 계산 가능하다</a:t>
            </a:r>
            <a:r>
              <a:rPr lang="en-US" altLang="ko-KR" dirty="0"/>
              <a:t>.</a:t>
            </a:r>
          </a:p>
          <a:p>
            <a:pPr lvl="1"/>
            <a:r>
              <a:rPr lang="en-US" altLang="ko-KR" dirty="0"/>
              <a:t>SL </a:t>
            </a:r>
            <a:r>
              <a:rPr lang="ko-KR" altLang="en-US" dirty="0"/>
              <a:t>방식에 비해 정확도가 떨어지고</a:t>
            </a:r>
            <a:r>
              <a:rPr lang="en-US" altLang="ko-KR" dirty="0"/>
              <a:t>, </a:t>
            </a:r>
            <a:r>
              <a:rPr lang="ko-KR" altLang="en-US" dirty="0"/>
              <a:t>어렵다</a:t>
            </a:r>
            <a:r>
              <a:rPr lang="en-US" altLang="ko-KR" dirty="0"/>
              <a:t>.</a:t>
            </a:r>
          </a:p>
          <a:p>
            <a:pPr lvl="1"/>
            <a:r>
              <a:rPr lang="en-US" altLang="ko-KR" dirty="0"/>
              <a:t>Surface normal data</a:t>
            </a:r>
            <a:r>
              <a:rPr lang="ko-KR" altLang="en-US" dirty="0"/>
              <a:t>를 사용해서 </a:t>
            </a:r>
            <a:r>
              <a:rPr lang="en-US" altLang="ko-KR" dirty="0"/>
              <a:t>minimum</a:t>
            </a:r>
            <a:r>
              <a:rPr lang="ko-KR" altLang="en-US" dirty="0"/>
              <a:t> </a:t>
            </a:r>
            <a:r>
              <a:rPr lang="en-US" altLang="ko-KR" dirty="0"/>
              <a:t>cost</a:t>
            </a:r>
            <a:r>
              <a:rPr lang="ko-KR" altLang="en-US" dirty="0"/>
              <a:t> </a:t>
            </a:r>
            <a:r>
              <a:rPr lang="en-US" altLang="ko-KR" dirty="0"/>
              <a:t>function</a:t>
            </a:r>
            <a:r>
              <a:rPr lang="ko-KR" altLang="en-US" dirty="0"/>
              <a:t> 방법으로 접근</a:t>
            </a:r>
            <a:r>
              <a:rPr lang="en-US" altLang="ko-KR" dirty="0"/>
              <a:t>. </a:t>
            </a:r>
            <a:r>
              <a:rPr lang="ko-KR" altLang="en-US" dirty="0"/>
              <a:t>그래도 </a:t>
            </a:r>
            <a:r>
              <a:rPr lang="en-US" altLang="ko-KR" dirty="0"/>
              <a:t>correspondence</a:t>
            </a:r>
            <a:r>
              <a:rPr lang="ko-KR" altLang="en-US" dirty="0"/>
              <a:t>는 어떻게 판단할까</a:t>
            </a:r>
            <a:r>
              <a:rPr lang="en-US" altLang="ko-KR" dirty="0"/>
              <a:t>?</a:t>
            </a:r>
          </a:p>
          <a:p>
            <a:r>
              <a:rPr lang="en-US" altLang="ko-KR" dirty="0"/>
              <a:t>Light Stage</a:t>
            </a:r>
            <a:r>
              <a:rPr lang="ko-KR" altLang="en-US" dirty="0"/>
              <a:t>에서 </a:t>
            </a:r>
            <a:r>
              <a:rPr lang="en-US" altLang="ko-KR" dirty="0"/>
              <a:t>rendering</a:t>
            </a:r>
            <a:r>
              <a:rPr lang="ko-KR" altLang="en-US" dirty="0"/>
              <a:t>을 해내기 위해서는 </a:t>
            </a:r>
            <a:r>
              <a:rPr lang="en-US" altLang="ko-KR" dirty="0"/>
              <a:t>Base Geometry </a:t>
            </a:r>
            <a:r>
              <a:rPr lang="ko-KR" altLang="en-US" dirty="0"/>
              <a:t>정보가 필요하다 </a:t>
            </a:r>
            <a:r>
              <a:rPr lang="en-US" altLang="ko-KR" dirty="0"/>
              <a:t>(</a:t>
            </a:r>
            <a:r>
              <a:rPr lang="ko-KR" altLang="en-US" dirty="0"/>
              <a:t>거기에다가 </a:t>
            </a:r>
            <a:r>
              <a:rPr lang="en-US" altLang="ko-KR" dirty="0"/>
              <a:t>surface normal</a:t>
            </a:r>
            <a:r>
              <a:rPr lang="ko-KR" altLang="en-US" dirty="0"/>
              <a:t>을 만들어내고</a:t>
            </a:r>
            <a:r>
              <a:rPr lang="en-US" altLang="ko-KR" dirty="0"/>
              <a:t>, albedo </a:t>
            </a:r>
            <a:r>
              <a:rPr lang="ko-KR" altLang="en-US" dirty="0"/>
              <a:t>정보를 만들어내는 것이기 때문</a:t>
            </a:r>
            <a:r>
              <a:rPr lang="en-US" altLang="ko-KR" dirty="0"/>
              <a:t>)</a:t>
            </a:r>
            <a:endParaRPr lang="ko-KR" altLang="en-US" dirty="0"/>
          </a:p>
        </p:txBody>
      </p:sp>
      <p:pic>
        <p:nvPicPr>
          <p:cNvPr id="5122" name="Picture 2">
            <a:extLst>
              <a:ext uri="{FF2B5EF4-FFF2-40B4-BE49-F238E27FC236}">
                <a16:creationId xmlns:a16="http://schemas.microsoft.com/office/drawing/2014/main" id="{F5C65C4B-B5F6-4379-A190-B5FEC7AA2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915" y="0"/>
            <a:ext cx="52387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A4A788-A5FD-4561-BC4F-C053589A7A58}"/>
              </a:ext>
            </a:extLst>
          </p:cNvPr>
          <p:cNvSpPr>
            <a:spLocks noGrp="1"/>
          </p:cNvSpPr>
          <p:nvPr>
            <p:ph type="title"/>
          </p:nvPr>
        </p:nvSpPr>
        <p:spPr/>
        <p:txBody>
          <a:bodyPr/>
          <a:lstStyle/>
          <a:p>
            <a:r>
              <a:rPr lang="ko-KR" altLang="en-US" dirty="0"/>
              <a:t>제언</a:t>
            </a:r>
          </a:p>
        </p:txBody>
      </p:sp>
      <p:sp>
        <p:nvSpPr>
          <p:cNvPr id="3" name="내용 개체 틀 2">
            <a:extLst>
              <a:ext uri="{FF2B5EF4-FFF2-40B4-BE49-F238E27FC236}">
                <a16:creationId xmlns:a16="http://schemas.microsoft.com/office/drawing/2014/main" id="{E2DE3803-1B57-4D40-9577-D3163AA515E3}"/>
              </a:ext>
            </a:extLst>
          </p:cNvPr>
          <p:cNvSpPr>
            <a:spLocks noGrp="1"/>
          </p:cNvSpPr>
          <p:nvPr>
            <p:ph idx="1"/>
          </p:nvPr>
        </p:nvSpPr>
        <p:spPr/>
        <p:txBody>
          <a:bodyPr/>
          <a:lstStyle/>
          <a:p>
            <a:r>
              <a:rPr lang="ko-KR" altLang="en-US" dirty="0"/>
              <a:t>설계 모델</a:t>
            </a:r>
            <a:endParaRPr lang="en-US" altLang="ko-KR" dirty="0"/>
          </a:p>
          <a:p>
            <a:r>
              <a:rPr lang="en-US" altLang="ko-KR" dirty="0"/>
              <a:t>Structured Light (</a:t>
            </a:r>
            <a:r>
              <a:rPr lang="ko-KR" altLang="en-US" dirty="0"/>
              <a:t>기존 방법</a:t>
            </a:r>
            <a:r>
              <a:rPr lang="en-US" altLang="ko-KR" dirty="0"/>
              <a:t>) </a:t>
            </a:r>
            <a:r>
              <a:rPr lang="ko-KR" altLang="en-US" dirty="0"/>
              <a:t>보다 좋은 점</a:t>
            </a:r>
            <a:endParaRPr lang="en-US" altLang="ko-KR" dirty="0"/>
          </a:p>
          <a:p>
            <a:pPr lvl="1"/>
            <a:r>
              <a:rPr lang="ko-KR" altLang="en-US" dirty="0"/>
              <a:t>기존에는 어떤 방법으로 </a:t>
            </a:r>
            <a:r>
              <a:rPr lang="en-US" altLang="ko-KR" dirty="0"/>
              <a:t>surface normal, albedo </a:t>
            </a:r>
            <a:r>
              <a:rPr lang="ko-KR" altLang="en-US" dirty="0"/>
              <a:t>계산</a:t>
            </a:r>
            <a:r>
              <a:rPr lang="en-US" altLang="ko-KR" dirty="0"/>
              <a:t>?</a:t>
            </a:r>
          </a:p>
          <a:p>
            <a:pPr lvl="1"/>
            <a:r>
              <a:rPr lang="en-US" altLang="ko-KR" dirty="0"/>
              <a:t>Light Stage</a:t>
            </a:r>
            <a:r>
              <a:rPr lang="ko-KR" altLang="en-US" dirty="0"/>
              <a:t>에서는 정확히 </a:t>
            </a:r>
            <a:r>
              <a:rPr lang="en-US" altLang="ko-KR" dirty="0"/>
              <a:t>albedo </a:t>
            </a:r>
            <a:r>
              <a:rPr lang="ko-KR" altLang="en-US" dirty="0"/>
              <a:t>어떻게 계산</a:t>
            </a:r>
            <a:r>
              <a:rPr lang="en-US" altLang="ko-KR" dirty="0"/>
              <a:t>?</a:t>
            </a:r>
          </a:p>
          <a:p>
            <a:r>
              <a:rPr lang="en-US" altLang="ko-KR" dirty="0"/>
              <a:t>SL</a:t>
            </a:r>
            <a:r>
              <a:rPr lang="ko-KR" altLang="en-US" dirty="0"/>
              <a:t>을 같이 사용할 수 있는 방안</a:t>
            </a:r>
            <a:endParaRPr lang="en-US" altLang="ko-KR" dirty="0"/>
          </a:p>
          <a:p>
            <a:r>
              <a:rPr lang="ko-KR" altLang="en-US" dirty="0"/>
              <a:t>필요성 </a:t>
            </a:r>
            <a:r>
              <a:rPr lang="en-US" altLang="ko-KR" dirty="0"/>
              <a:t>(</a:t>
            </a:r>
            <a:r>
              <a:rPr lang="ko-KR" altLang="en-US" dirty="0"/>
              <a:t>장점</a:t>
            </a:r>
            <a:r>
              <a:rPr lang="en-US" altLang="ko-KR" dirty="0"/>
              <a:t>) / </a:t>
            </a:r>
            <a:r>
              <a:rPr lang="ko-KR" altLang="en-US" dirty="0"/>
              <a:t>단점</a:t>
            </a:r>
          </a:p>
        </p:txBody>
      </p:sp>
    </p:spTree>
    <p:extLst>
      <p:ext uri="{BB962C8B-B14F-4D97-AF65-F5344CB8AC3E}">
        <p14:creationId xmlns:p14="http://schemas.microsoft.com/office/powerpoint/2010/main" val="126085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875201-B5E8-4737-87F9-ECD7CC660A53}"/>
              </a:ext>
            </a:extLst>
          </p:cNvPr>
          <p:cNvSpPr>
            <a:spLocks noGrp="1"/>
          </p:cNvSpPr>
          <p:nvPr>
            <p:ph type="title"/>
          </p:nvPr>
        </p:nvSpPr>
        <p:spPr/>
        <p:txBody>
          <a:bodyPr/>
          <a:lstStyle/>
          <a:p>
            <a:r>
              <a:rPr lang="en-US" altLang="ko-KR" dirty="0"/>
              <a:t>** face </a:t>
            </a:r>
            <a:r>
              <a:rPr lang="en-US" altLang="ko-KR" dirty="0" err="1"/>
              <a:t>caputure</a:t>
            </a:r>
            <a:r>
              <a:rPr lang="ko-KR" altLang="en-US" dirty="0"/>
              <a:t>에 관련된 내용 위주로</a:t>
            </a:r>
            <a:r>
              <a:rPr lang="en-US" altLang="ko-KR" dirty="0"/>
              <a:t>.	</a:t>
            </a:r>
            <a:endParaRPr lang="ko-KR" altLang="en-US" dirty="0"/>
          </a:p>
        </p:txBody>
      </p:sp>
      <p:sp>
        <p:nvSpPr>
          <p:cNvPr id="3" name="내용 개체 틀 2">
            <a:extLst>
              <a:ext uri="{FF2B5EF4-FFF2-40B4-BE49-F238E27FC236}">
                <a16:creationId xmlns:a16="http://schemas.microsoft.com/office/drawing/2014/main" id="{F2E35A33-68F6-4885-92C5-B07599C51926}"/>
              </a:ext>
            </a:extLst>
          </p:cNvPr>
          <p:cNvSpPr>
            <a:spLocks noGrp="1"/>
          </p:cNvSpPr>
          <p:nvPr>
            <p:ph idx="1"/>
          </p:nvPr>
        </p:nvSpPr>
        <p:spPr/>
        <p:txBody>
          <a:bodyPr/>
          <a:lstStyle/>
          <a:p>
            <a:r>
              <a:rPr lang="en-US" altLang="ko-KR" dirty="0"/>
              <a:t>Light Stage 1: Acquiring the Reflectance Field of the Human Face</a:t>
            </a:r>
          </a:p>
          <a:p>
            <a:pPr lvl="1"/>
            <a:r>
              <a:rPr lang="en-US" altLang="ko-KR" dirty="0"/>
              <a:t>Image-Based Relighting</a:t>
            </a:r>
          </a:p>
          <a:p>
            <a:pPr lvl="1"/>
            <a:r>
              <a:rPr lang="en-US" altLang="ko-KR" dirty="0"/>
              <a:t>Reflectance Function</a:t>
            </a:r>
            <a:r>
              <a:rPr lang="ko-KR" altLang="en-US" dirty="0"/>
              <a:t>을 사용</a:t>
            </a:r>
            <a:endParaRPr lang="en-US" altLang="ko-KR" dirty="0"/>
          </a:p>
          <a:p>
            <a:pPr lvl="1"/>
            <a:r>
              <a:rPr lang="en-US" altLang="ko-KR" dirty="0"/>
              <a:t>To obtain geometry, a structured light video projector was added to the system</a:t>
            </a:r>
          </a:p>
          <a:p>
            <a:pPr lvl="1"/>
            <a:r>
              <a:rPr lang="en-US" altLang="ko-KR" dirty="0"/>
              <a:t>Specular / Diffuse Separation</a:t>
            </a:r>
          </a:p>
          <a:p>
            <a:pPr lvl="1"/>
            <a:r>
              <a:rPr lang="en-US" altLang="ko-KR" dirty="0"/>
              <a:t>specular surface reflection and diffuse subsurface scattering.</a:t>
            </a:r>
          </a:p>
          <a:p>
            <a:r>
              <a:rPr lang="en-US" altLang="ko-KR" dirty="0"/>
              <a:t>Light Stage 2: Faster Capture and Facial Animation</a:t>
            </a:r>
          </a:p>
          <a:p>
            <a:pPr lvl="1"/>
            <a:r>
              <a:rPr lang="en-US" altLang="ko-KR" dirty="0"/>
              <a:t>Light Stage 2 made recording the reflectance of a face faster by including a set of thirty strobe-lights on a semicircular arm which rotated around the actor in just eight seconds.</a:t>
            </a:r>
            <a:endParaRPr lang="ko-KR" altLang="en-US" dirty="0"/>
          </a:p>
        </p:txBody>
      </p:sp>
    </p:spTree>
    <p:extLst>
      <p:ext uri="{BB962C8B-B14F-4D97-AF65-F5344CB8AC3E}">
        <p14:creationId xmlns:p14="http://schemas.microsoft.com/office/powerpoint/2010/main" val="236650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F14480-141C-4A9C-93CF-356AC3E619E0}"/>
              </a:ext>
            </a:extLst>
          </p:cNvPr>
          <p:cNvSpPr>
            <a:spLocks noGrp="1"/>
          </p:cNvSpPr>
          <p:nvPr>
            <p:ph type="title"/>
          </p:nvPr>
        </p:nvSpPr>
        <p:spPr/>
        <p:txBody>
          <a:bodyPr/>
          <a:lstStyle/>
          <a:p>
            <a:r>
              <a:rPr lang="en-US" altLang="ko-KR" dirty="0"/>
              <a:t>Acquiring the Reflectance Field of a Human Face</a:t>
            </a:r>
            <a:br>
              <a:rPr lang="en-US" altLang="ko-KR" dirty="0"/>
            </a:br>
            <a:r>
              <a:rPr lang="en-US" altLang="ko-KR" dirty="0"/>
              <a:t>(Paul </a:t>
            </a:r>
            <a:r>
              <a:rPr lang="en-US" altLang="ko-KR" dirty="0" err="1"/>
              <a:t>Debevec</a:t>
            </a:r>
            <a:r>
              <a:rPr lang="en-US" altLang="ko-KR" dirty="0"/>
              <a:t>)</a:t>
            </a:r>
            <a:endParaRPr lang="ko-KR" altLang="en-US" dirty="0"/>
          </a:p>
        </p:txBody>
      </p:sp>
      <p:sp>
        <p:nvSpPr>
          <p:cNvPr id="3" name="내용 개체 틀 2">
            <a:extLst>
              <a:ext uri="{FF2B5EF4-FFF2-40B4-BE49-F238E27FC236}">
                <a16:creationId xmlns:a16="http://schemas.microsoft.com/office/drawing/2014/main" id="{99B4067A-01D2-4089-A995-C2D6A339CAAF}"/>
              </a:ext>
            </a:extLst>
          </p:cNvPr>
          <p:cNvSpPr>
            <a:spLocks noGrp="1"/>
          </p:cNvSpPr>
          <p:nvPr>
            <p:ph idx="1"/>
          </p:nvPr>
        </p:nvSpPr>
        <p:spPr/>
        <p:txBody>
          <a:bodyPr/>
          <a:lstStyle/>
          <a:p>
            <a:r>
              <a:rPr lang="en-US" altLang="ko-KR" dirty="0"/>
              <a:t>Reflectance Field (Reflectance Function)</a:t>
            </a:r>
          </a:p>
          <a:p>
            <a:r>
              <a:rPr lang="en-US" altLang="ko-KR" dirty="0"/>
              <a:t>Re-illuminating</a:t>
            </a:r>
            <a:br>
              <a:rPr lang="ko-KR" altLang="en-US" dirty="0"/>
            </a:br>
            <a:br>
              <a:rPr lang="ko-KR" altLang="en-US" dirty="0"/>
            </a:br>
            <a:endParaRPr lang="ko-KR" altLang="en-US" dirty="0"/>
          </a:p>
        </p:txBody>
      </p:sp>
      <p:pic>
        <p:nvPicPr>
          <p:cNvPr id="4" name="그림 3">
            <a:extLst>
              <a:ext uri="{FF2B5EF4-FFF2-40B4-BE49-F238E27FC236}">
                <a16:creationId xmlns:a16="http://schemas.microsoft.com/office/drawing/2014/main" id="{874DD121-58D3-44CE-ABC7-ED908659C333}"/>
              </a:ext>
            </a:extLst>
          </p:cNvPr>
          <p:cNvPicPr>
            <a:picLocks noChangeAspect="1"/>
          </p:cNvPicPr>
          <p:nvPr/>
        </p:nvPicPr>
        <p:blipFill>
          <a:blip r:embed="rId2"/>
          <a:stretch>
            <a:fillRect/>
          </a:stretch>
        </p:blipFill>
        <p:spPr>
          <a:xfrm>
            <a:off x="4528911" y="-109651"/>
            <a:ext cx="5819775" cy="2466975"/>
          </a:xfrm>
          <a:prstGeom prst="rect">
            <a:avLst/>
          </a:prstGeom>
        </p:spPr>
      </p:pic>
      <p:pic>
        <p:nvPicPr>
          <p:cNvPr id="5" name="그림 4">
            <a:extLst>
              <a:ext uri="{FF2B5EF4-FFF2-40B4-BE49-F238E27FC236}">
                <a16:creationId xmlns:a16="http://schemas.microsoft.com/office/drawing/2014/main" id="{75AE53BE-22A9-4C20-B620-3FDBDC5C1077}"/>
              </a:ext>
            </a:extLst>
          </p:cNvPr>
          <p:cNvPicPr>
            <a:picLocks noChangeAspect="1"/>
          </p:cNvPicPr>
          <p:nvPr/>
        </p:nvPicPr>
        <p:blipFill>
          <a:blip r:embed="rId3"/>
          <a:stretch>
            <a:fillRect/>
          </a:stretch>
        </p:blipFill>
        <p:spPr>
          <a:xfrm>
            <a:off x="6547316" y="4008649"/>
            <a:ext cx="2486025" cy="438150"/>
          </a:xfrm>
          <a:prstGeom prst="rect">
            <a:avLst/>
          </a:prstGeom>
        </p:spPr>
      </p:pic>
      <p:pic>
        <p:nvPicPr>
          <p:cNvPr id="6" name="그림 5">
            <a:extLst>
              <a:ext uri="{FF2B5EF4-FFF2-40B4-BE49-F238E27FC236}">
                <a16:creationId xmlns:a16="http://schemas.microsoft.com/office/drawing/2014/main" id="{2F2D5079-022A-437A-964C-52CF247B56CA}"/>
              </a:ext>
            </a:extLst>
          </p:cNvPr>
          <p:cNvPicPr>
            <a:picLocks noChangeAspect="1"/>
          </p:cNvPicPr>
          <p:nvPr/>
        </p:nvPicPr>
        <p:blipFill>
          <a:blip r:embed="rId4"/>
          <a:stretch>
            <a:fillRect/>
          </a:stretch>
        </p:blipFill>
        <p:spPr>
          <a:xfrm>
            <a:off x="5743295" y="4820486"/>
            <a:ext cx="4219575" cy="790575"/>
          </a:xfrm>
          <a:prstGeom prst="rect">
            <a:avLst/>
          </a:prstGeom>
        </p:spPr>
      </p:pic>
    </p:spTree>
    <p:extLst>
      <p:ext uri="{BB962C8B-B14F-4D97-AF65-F5344CB8AC3E}">
        <p14:creationId xmlns:p14="http://schemas.microsoft.com/office/powerpoint/2010/main" val="152943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49671C-7FE0-4131-BE66-9045A40C3FCB}"/>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51C707EB-B842-4664-98C6-F9283E18B432}"/>
              </a:ext>
            </a:extLst>
          </p:cNvPr>
          <p:cNvSpPr>
            <a:spLocks noGrp="1"/>
          </p:cNvSpPr>
          <p:nvPr>
            <p:ph idx="1"/>
          </p:nvPr>
        </p:nvSpPr>
        <p:spPr/>
        <p:txBody>
          <a:bodyPr/>
          <a:lstStyle/>
          <a:p>
            <a:r>
              <a:rPr lang="en-US" altLang="ko-KR" dirty="0"/>
              <a:t>BRDF</a:t>
            </a:r>
          </a:p>
          <a:p>
            <a:pPr lvl="1"/>
            <a:r>
              <a:rPr lang="en-US" altLang="ko-KR" dirty="0"/>
              <a:t>"Bidirectional Reflectance Distribution Function" </a:t>
            </a:r>
            <a:r>
              <a:rPr lang="ko-KR" altLang="en-US" dirty="0"/>
              <a:t>의 머리글자입니다</a:t>
            </a:r>
            <a:r>
              <a:rPr lang="en-US" altLang="ko-KR" dirty="0"/>
              <a:t>. </a:t>
            </a:r>
            <a:r>
              <a:rPr lang="ko-KR" altLang="en-US" dirty="0"/>
              <a:t>우리 말로는 </a:t>
            </a:r>
            <a:r>
              <a:rPr lang="en-US" altLang="ko-KR" dirty="0"/>
              <a:t>"</a:t>
            </a:r>
            <a:r>
              <a:rPr lang="ko-KR" altLang="en-US" dirty="0"/>
              <a:t>양방향 반사율 분포 함수</a:t>
            </a:r>
            <a:r>
              <a:rPr lang="en-US" altLang="ko-KR" dirty="0"/>
              <a:t>"</a:t>
            </a:r>
            <a:r>
              <a:rPr lang="ko-KR" altLang="en-US" dirty="0"/>
              <a:t>입니다</a:t>
            </a:r>
            <a:r>
              <a:rPr lang="en-US" altLang="ko-KR" dirty="0"/>
              <a:t>. </a:t>
            </a:r>
            <a:r>
              <a:rPr lang="ko-KR" altLang="en-US" dirty="0"/>
              <a:t>이 </a:t>
            </a:r>
            <a:r>
              <a:rPr lang="en-US" altLang="ko-KR" dirty="0"/>
              <a:t>BRDF </a:t>
            </a:r>
            <a:r>
              <a:rPr lang="ko-KR" altLang="en-US" dirty="0"/>
              <a:t>는 </a:t>
            </a:r>
            <a:r>
              <a:rPr lang="en-US" altLang="ko-KR" dirty="0"/>
              <a:t>Diffuse BRDF </a:t>
            </a:r>
            <a:r>
              <a:rPr lang="ko-KR" altLang="en-US" dirty="0"/>
              <a:t>와 </a:t>
            </a:r>
            <a:r>
              <a:rPr lang="en-US" altLang="ko-KR" dirty="0"/>
              <a:t>Specular BRDF </a:t>
            </a:r>
            <a:r>
              <a:rPr lang="ko-KR" altLang="en-US" dirty="0"/>
              <a:t>로 나뉩니다</a:t>
            </a:r>
            <a:r>
              <a:rPr lang="en-US" altLang="ko-KR" dirty="0"/>
              <a:t>.</a:t>
            </a:r>
            <a:endParaRPr lang="ko-KR" altLang="en-US" dirty="0"/>
          </a:p>
        </p:txBody>
      </p:sp>
      <p:pic>
        <p:nvPicPr>
          <p:cNvPr id="4" name="Picture 2" descr="brdf 이미지 검색결과">
            <a:extLst>
              <a:ext uri="{FF2B5EF4-FFF2-40B4-BE49-F238E27FC236}">
                <a16:creationId xmlns:a16="http://schemas.microsoft.com/office/drawing/2014/main" id="{7F8207B6-EAE7-4886-ACDD-E7E3E9105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2" y="732191"/>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rdf 이미지 검색결과">
            <a:extLst>
              <a:ext uri="{FF2B5EF4-FFF2-40B4-BE49-F238E27FC236}">
                <a16:creationId xmlns:a16="http://schemas.microsoft.com/office/drawing/2014/main" id="{6A55169B-E78B-4942-9C62-031F3BFA9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469" y="137271"/>
            <a:ext cx="3419038" cy="246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76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894457-460F-49B2-906B-AEE2DE16E96E}"/>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29477989-78F7-4764-9197-69C7C85F1313}"/>
              </a:ext>
            </a:extLst>
          </p:cNvPr>
          <p:cNvSpPr>
            <a:spLocks noGrp="1"/>
          </p:cNvSpPr>
          <p:nvPr>
            <p:ph idx="1"/>
          </p:nvPr>
        </p:nvSpPr>
        <p:spPr/>
        <p:txBody>
          <a:bodyPr/>
          <a:lstStyle/>
          <a:p>
            <a:endParaRPr lang="ko-KR" altLang="en-US" dirty="0"/>
          </a:p>
        </p:txBody>
      </p:sp>
      <p:pic>
        <p:nvPicPr>
          <p:cNvPr id="4" name="그림 3">
            <a:extLst>
              <a:ext uri="{FF2B5EF4-FFF2-40B4-BE49-F238E27FC236}">
                <a16:creationId xmlns:a16="http://schemas.microsoft.com/office/drawing/2014/main" id="{8F19D62B-2255-476D-A184-0C9009D11D5A}"/>
              </a:ext>
            </a:extLst>
          </p:cNvPr>
          <p:cNvPicPr>
            <a:picLocks noChangeAspect="1"/>
          </p:cNvPicPr>
          <p:nvPr/>
        </p:nvPicPr>
        <p:blipFill>
          <a:blip r:embed="rId2"/>
          <a:stretch>
            <a:fillRect/>
          </a:stretch>
        </p:blipFill>
        <p:spPr>
          <a:xfrm>
            <a:off x="1153210" y="-107553"/>
            <a:ext cx="9656977" cy="3351945"/>
          </a:xfrm>
          <a:prstGeom prst="rect">
            <a:avLst/>
          </a:prstGeom>
        </p:spPr>
      </p:pic>
      <p:pic>
        <p:nvPicPr>
          <p:cNvPr id="5" name="그림 4">
            <a:extLst>
              <a:ext uri="{FF2B5EF4-FFF2-40B4-BE49-F238E27FC236}">
                <a16:creationId xmlns:a16="http://schemas.microsoft.com/office/drawing/2014/main" id="{20EF3FB9-DF7D-4B27-9CD7-C7EBA9CDCB8B}"/>
              </a:ext>
            </a:extLst>
          </p:cNvPr>
          <p:cNvPicPr>
            <a:picLocks noChangeAspect="1"/>
          </p:cNvPicPr>
          <p:nvPr/>
        </p:nvPicPr>
        <p:blipFill>
          <a:blip r:embed="rId3"/>
          <a:stretch>
            <a:fillRect/>
          </a:stretch>
        </p:blipFill>
        <p:spPr>
          <a:xfrm>
            <a:off x="1134035" y="3244392"/>
            <a:ext cx="9695329" cy="3321264"/>
          </a:xfrm>
          <a:prstGeom prst="rect">
            <a:avLst/>
          </a:prstGeom>
        </p:spPr>
      </p:pic>
    </p:spTree>
    <p:extLst>
      <p:ext uri="{BB962C8B-B14F-4D97-AF65-F5344CB8AC3E}">
        <p14:creationId xmlns:p14="http://schemas.microsoft.com/office/powerpoint/2010/main" val="418301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63E3B-9E62-49DE-9D5B-FAD63E2A469C}"/>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08D3A82-CD23-44D5-B009-D2C4943CC28D}"/>
              </a:ext>
            </a:extLst>
          </p:cNvPr>
          <p:cNvSpPr>
            <a:spLocks noGrp="1"/>
          </p:cNvSpPr>
          <p:nvPr>
            <p:ph idx="1"/>
          </p:nvPr>
        </p:nvSpPr>
        <p:spPr>
          <a:xfrm>
            <a:off x="3725833" y="756531"/>
            <a:ext cx="7315200" cy="5120640"/>
          </a:xfrm>
        </p:spPr>
        <p:txBody>
          <a:bodyPr/>
          <a:lstStyle/>
          <a:p>
            <a:r>
              <a:rPr lang="en-US" altLang="ko-KR" dirty="0"/>
              <a:t>Skin Reflectance</a:t>
            </a:r>
          </a:p>
          <a:p>
            <a:pPr lvl="1"/>
            <a:r>
              <a:rPr lang="en-US" altLang="ko-KR" dirty="0"/>
              <a:t>diffuse and specular components</a:t>
            </a:r>
          </a:p>
          <a:p>
            <a:pPr lvl="1"/>
            <a:r>
              <a:rPr lang="en-US" altLang="ko-KR" dirty="0"/>
              <a:t>Polarization </a:t>
            </a:r>
            <a:r>
              <a:rPr lang="ko-KR" altLang="en-US" dirty="0"/>
              <a:t>이용하여 </a:t>
            </a:r>
            <a:r>
              <a:rPr lang="en-US" altLang="ko-KR" dirty="0"/>
              <a:t>Separation (Fresnel Equation)</a:t>
            </a:r>
          </a:p>
          <a:p>
            <a:pPr lvl="1"/>
            <a:r>
              <a:rPr lang="en-US" altLang="ko-KR" dirty="0"/>
              <a:t>Specular</a:t>
            </a:r>
            <a:r>
              <a:rPr lang="ko-KR" altLang="en-US" dirty="0"/>
              <a:t>는 </a:t>
            </a:r>
            <a:r>
              <a:rPr lang="en-US" altLang="ko-KR" dirty="0"/>
              <a:t>Polarized, Diffuse</a:t>
            </a:r>
            <a:r>
              <a:rPr lang="ko-KR" altLang="en-US" dirty="0"/>
              <a:t>는 </a:t>
            </a:r>
            <a:r>
              <a:rPr lang="en-US" altLang="ko-KR" dirty="0"/>
              <a:t>unpolarized</a:t>
            </a:r>
          </a:p>
          <a:p>
            <a:pPr lvl="1"/>
            <a:r>
              <a:rPr lang="en-US" altLang="ko-KR" dirty="0"/>
              <a:t>diffuse reflectance function &amp; specular reflectance function</a:t>
            </a:r>
          </a:p>
          <a:p>
            <a:pPr lvl="1"/>
            <a:r>
              <a:rPr lang="en-US" altLang="ko-KR" dirty="0"/>
              <a:t>Surface Normal &amp; Albedo</a:t>
            </a:r>
          </a:p>
          <a:p>
            <a:pPr lvl="1"/>
            <a:r>
              <a:rPr lang="en-US" altLang="ko-KR" dirty="0"/>
              <a:t>Viewpoint Change (Calibration is</a:t>
            </a:r>
            <a:r>
              <a:rPr lang="ko-KR" altLang="en-US" dirty="0"/>
              <a:t> </a:t>
            </a:r>
            <a:r>
              <a:rPr lang="en-US" altLang="ko-KR" dirty="0"/>
              <a:t>pre-computed)</a:t>
            </a:r>
          </a:p>
          <a:p>
            <a:pPr lvl="1"/>
            <a:endParaRPr lang="en-US" altLang="ko-KR" dirty="0"/>
          </a:p>
          <a:p>
            <a:r>
              <a:rPr lang="en-US" altLang="ko-KR" dirty="0"/>
              <a:t>Rendering </a:t>
            </a:r>
            <a:r>
              <a:rPr lang="ko-KR" altLang="en-US" dirty="0"/>
              <a:t>가능</a:t>
            </a:r>
            <a:endParaRPr lang="en-US" altLang="ko-KR" dirty="0"/>
          </a:p>
          <a:p>
            <a:pPr lvl="1"/>
            <a:r>
              <a:rPr lang="en-US" altLang="ko-KR" dirty="0"/>
              <a:t>Face geometry recovered using structured lighting</a:t>
            </a:r>
          </a:p>
        </p:txBody>
      </p:sp>
      <p:pic>
        <p:nvPicPr>
          <p:cNvPr id="4" name="그림 3">
            <a:extLst>
              <a:ext uri="{FF2B5EF4-FFF2-40B4-BE49-F238E27FC236}">
                <a16:creationId xmlns:a16="http://schemas.microsoft.com/office/drawing/2014/main" id="{73745E93-0D5D-4F93-BB5E-C7B100209D0D}"/>
              </a:ext>
            </a:extLst>
          </p:cNvPr>
          <p:cNvPicPr>
            <a:picLocks noChangeAspect="1"/>
          </p:cNvPicPr>
          <p:nvPr/>
        </p:nvPicPr>
        <p:blipFill>
          <a:blip r:embed="rId2"/>
          <a:stretch>
            <a:fillRect/>
          </a:stretch>
        </p:blipFill>
        <p:spPr>
          <a:xfrm>
            <a:off x="51882" y="0"/>
            <a:ext cx="3801035" cy="2103894"/>
          </a:xfrm>
          <a:prstGeom prst="rect">
            <a:avLst/>
          </a:prstGeom>
        </p:spPr>
      </p:pic>
    </p:spTree>
    <p:extLst>
      <p:ext uri="{BB962C8B-B14F-4D97-AF65-F5344CB8AC3E}">
        <p14:creationId xmlns:p14="http://schemas.microsoft.com/office/powerpoint/2010/main" val="367382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E7C233-6EF6-4AA7-85A9-160CD0A781BA}"/>
              </a:ext>
            </a:extLst>
          </p:cNvPr>
          <p:cNvSpPr>
            <a:spLocks noGrp="1"/>
          </p:cNvSpPr>
          <p:nvPr>
            <p:ph type="title"/>
          </p:nvPr>
        </p:nvSpPr>
        <p:spPr/>
        <p:txBody>
          <a:bodyPr/>
          <a:lstStyle/>
          <a:p>
            <a:r>
              <a:rPr lang="en-US" altLang="ko-KR" dirty="0"/>
              <a:t>Polarization-Based Analysis of Reflected Light</a:t>
            </a:r>
            <a:endParaRPr lang="ko-KR" altLang="en-US" dirty="0"/>
          </a:p>
        </p:txBody>
      </p:sp>
      <p:sp>
        <p:nvSpPr>
          <p:cNvPr id="3" name="내용 개체 틀 2">
            <a:extLst>
              <a:ext uri="{FF2B5EF4-FFF2-40B4-BE49-F238E27FC236}">
                <a16:creationId xmlns:a16="http://schemas.microsoft.com/office/drawing/2014/main" id="{22728310-5438-45EE-8140-4ED7AD4417FA}"/>
              </a:ext>
            </a:extLst>
          </p:cNvPr>
          <p:cNvSpPr>
            <a:spLocks noGrp="1"/>
          </p:cNvSpPr>
          <p:nvPr>
            <p:ph idx="1"/>
          </p:nvPr>
        </p:nvSpPr>
        <p:spPr>
          <a:xfrm>
            <a:off x="3806515" y="801355"/>
            <a:ext cx="7315200" cy="5120640"/>
          </a:xfrm>
        </p:spPr>
        <p:txBody>
          <a:bodyPr>
            <a:normAutofit fontScale="70000" lnSpcReduction="20000"/>
          </a:bodyPr>
          <a:lstStyle/>
          <a:p>
            <a:endParaRPr lang="en-US" altLang="ko-KR" dirty="0"/>
          </a:p>
          <a:p>
            <a:endParaRPr lang="en-US" altLang="ko-KR" dirty="0"/>
          </a:p>
          <a:p>
            <a:endParaRPr lang="en-US" altLang="ko-KR" dirty="0"/>
          </a:p>
          <a:p>
            <a:r>
              <a:rPr lang="ko-KR" altLang="en-US" dirty="0"/>
              <a:t>전기장의 방향 </a:t>
            </a:r>
            <a:r>
              <a:rPr lang="en-US" altLang="ko-KR" dirty="0"/>
              <a:t>:</a:t>
            </a:r>
          </a:p>
          <a:p>
            <a:pPr lvl="1"/>
            <a:r>
              <a:rPr lang="ko-KR" altLang="en-US" dirty="0"/>
              <a:t>빨간색 </a:t>
            </a:r>
            <a:r>
              <a:rPr lang="en-US" altLang="ko-KR" dirty="0"/>
              <a:t>: TE (</a:t>
            </a:r>
            <a:r>
              <a:rPr lang="ko-KR" altLang="en-US" dirty="0"/>
              <a:t>수직 편광</a:t>
            </a:r>
            <a:r>
              <a:rPr lang="en-US" altLang="ko-KR" dirty="0"/>
              <a:t>)</a:t>
            </a:r>
          </a:p>
          <a:p>
            <a:pPr lvl="1"/>
            <a:r>
              <a:rPr lang="ko-KR" altLang="en-US" dirty="0"/>
              <a:t>파란색 </a:t>
            </a:r>
            <a:r>
              <a:rPr lang="en-US" altLang="ko-KR" dirty="0"/>
              <a:t>: TM(</a:t>
            </a:r>
            <a:r>
              <a:rPr lang="ko-KR" altLang="en-US" dirty="0"/>
              <a:t>수평 편광</a:t>
            </a:r>
            <a:r>
              <a:rPr lang="en-US" altLang="ko-KR" dirty="0"/>
              <a:t>) </a:t>
            </a:r>
          </a:p>
          <a:p>
            <a:pPr lvl="1"/>
            <a:r>
              <a:rPr lang="en-US" altLang="ko-KR" dirty="0"/>
              <a:t>Fresnel Equation</a:t>
            </a:r>
          </a:p>
          <a:p>
            <a:r>
              <a:rPr lang="en-US" altLang="ko-KR" dirty="0" err="1"/>
              <a:t>Frenel</a:t>
            </a:r>
            <a:r>
              <a:rPr lang="ko-KR" altLang="en-US" dirty="0"/>
              <a:t> </a:t>
            </a:r>
            <a:r>
              <a:rPr lang="en-US" altLang="ko-KR" dirty="0"/>
              <a:t>Equation</a:t>
            </a:r>
          </a:p>
          <a:p>
            <a:r>
              <a:rPr lang="en-US" altLang="ko-KR" dirty="0"/>
              <a:t>Brewster's angle</a:t>
            </a:r>
          </a:p>
          <a:p>
            <a:r>
              <a:rPr lang="en-US" altLang="ko-KR" dirty="0"/>
              <a:t>determine what portion of observed light arises from diffuse reflection and what portion from specular reflection.</a:t>
            </a:r>
          </a:p>
          <a:p>
            <a:endParaRPr lang="en-US" altLang="ko-KR" dirty="0"/>
          </a:p>
          <a:p>
            <a:r>
              <a:rPr lang="en-US" altLang="ko-KR" dirty="0"/>
              <a:t>Diffuse and specular reflection components differ in that specular reflection alters polarization in a deterministic manner in accordance with the Fresnel equations, while diffuse reflection produces outgoing light which is generally close to unpolarized.</a:t>
            </a:r>
          </a:p>
          <a:p>
            <a:endParaRPr lang="en-US" altLang="ko-KR" dirty="0"/>
          </a:p>
          <a:p>
            <a:r>
              <a:rPr lang="en-US" altLang="ko-KR" dirty="0"/>
              <a:t>Polarize the incident illumination</a:t>
            </a:r>
          </a:p>
          <a:p>
            <a:r>
              <a:rPr lang="en-US" altLang="ko-KR" dirty="0"/>
              <a:t>Separation using Linearity </a:t>
            </a:r>
            <a:endParaRPr lang="ko-KR" altLang="en-US" dirty="0"/>
          </a:p>
        </p:txBody>
      </p:sp>
      <p:pic>
        <p:nvPicPr>
          <p:cNvPr id="4" name="그림 3">
            <a:extLst>
              <a:ext uri="{FF2B5EF4-FFF2-40B4-BE49-F238E27FC236}">
                <a16:creationId xmlns:a16="http://schemas.microsoft.com/office/drawing/2014/main" id="{3253119F-5BE5-48B0-80A3-19DE84E9A784}"/>
              </a:ext>
            </a:extLst>
          </p:cNvPr>
          <p:cNvPicPr>
            <a:picLocks noChangeAspect="1"/>
          </p:cNvPicPr>
          <p:nvPr/>
        </p:nvPicPr>
        <p:blipFill>
          <a:blip r:embed="rId2"/>
          <a:stretch>
            <a:fillRect/>
          </a:stretch>
        </p:blipFill>
        <p:spPr>
          <a:xfrm>
            <a:off x="6730028" y="-94869"/>
            <a:ext cx="3412314" cy="2776120"/>
          </a:xfrm>
          <a:prstGeom prst="rect">
            <a:avLst/>
          </a:prstGeom>
        </p:spPr>
      </p:pic>
      <p:pic>
        <p:nvPicPr>
          <p:cNvPr id="2050" name="Picture 2">
            <a:extLst>
              <a:ext uri="{FF2B5EF4-FFF2-40B4-BE49-F238E27FC236}">
                <a16:creationId xmlns:a16="http://schemas.microsoft.com/office/drawing/2014/main" id="{9CAB9011-9EA7-4420-B281-2BADC670A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456" y="269254"/>
            <a:ext cx="238125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18A77F2D-12C9-4509-AC84-DB967D91DE87}"/>
              </a:ext>
            </a:extLst>
          </p:cNvPr>
          <p:cNvPicPr>
            <a:picLocks noChangeAspect="1"/>
          </p:cNvPicPr>
          <p:nvPr/>
        </p:nvPicPr>
        <p:blipFill>
          <a:blip r:embed="rId4"/>
          <a:stretch>
            <a:fillRect/>
          </a:stretch>
        </p:blipFill>
        <p:spPr>
          <a:xfrm>
            <a:off x="620246" y="936005"/>
            <a:ext cx="3600450" cy="714375"/>
          </a:xfrm>
          <a:prstGeom prst="rect">
            <a:avLst/>
          </a:prstGeom>
        </p:spPr>
      </p:pic>
    </p:spTree>
    <p:extLst>
      <p:ext uri="{BB962C8B-B14F-4D97-AF65-F5344CB8AC3E}">
        <p14:creationId xmlns:p14="http://schemas.microsoft.com/office/powerpoint/2010/main" val="429283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F8E59C-02DC-48AA-80B3-78F004D34972}"/>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3FF009FA-3A92-4E82-A416-B814BCB70B48}"/>
              </a:ext>
            </a:extLst>
          </p:cNvPr>
          <p:cNvSpPr>
            <a:spLocks noGrp="1"/>
          </p:cNvSpPr>
          <p:nvPr>
            <p:ph idx="1"/>
          </p:nvPr>
        </p:nvSpPr>
        <p:spPr/>
        <p:txBody>
          <a:bodyPr/>
          <a:lstStyle/>
          <a:p>
            <a:r>
              <a:rPr lang="en-US" altLang="ko-KR" dirty="0"/>
              <a:t>Light Stage 3: Lighting Reproduction</a:t>
            </a:r>
          </a:p>
          <a:p>
            <a:r>
              <a:rPr lang="en-US" altLang="ko-KR" dirty="0"/>
              <a:t>Light Stage 5: Performance Relighting</a:t>
            </a:r>
          </a:p>
          <a:p>
            <a:pPr lvl="1"/>
            <a:r>
              <a:rPr lang="en-US" altLang="ko-KR" dirty="0"/>
              <a:t>With the advent of bright white LEDs, it became possible to record an actor’s reflectance dynamically using time-multiplexed illumination and high-speed video, allowing their performance to be re-lit in postproduction </a:t>
            </a:r>
          </a:p>
          <a:p>
            <a:r>
              <a:rPr lang="en-US" altLang="ko-KR" dirty="0"/>
              <a:t>Light Stage 6: Re-lighting the Whole Body</a:t>
            </a:r>
            <a:endParaRPr lang="ko-KR" altLang="en-US" dirty="0"/>
          </a:p>
        </p:txBody>
      </p:sp>
    </p:spTree>
    <p:extLst>
      <p:ext uri="{BB962C8B-B14F-4D97-AF65-F5344CB8AC3E}">
        <p14:creationId xmlns:p14="http://schemas.microsoft.com/office/powerpoint/2010/main" val="103230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95FAC5-7C59-4EF5-9834-9E516468ACE5}"/>
              </a:ext>
            </a:extLst>
          </p:cNvPr>
          <p:cNvSpPr>
            <a:spLocks noGrp="1"/>
          </p:cNvSpPr>
          <p:nvPr>
            <p:ph type="title"/>
          </p:nvPr>
        </p:nvSpPr>
        <p:spPr/>
        <p:txBody>
          <a:bodyPr/>
          <a:lstStyle/>
          <a:p>
            <a:r>
              <a:rPr lang="en-US" altLang="ko-KR" dirty="0"/>
              <a:t>Photometric Stereo</a:t>
            </a:r>
            <a:endParaRPr lang="ko-KR" altLang="en-US" dirty="0"/>
          </a:p>
        </p:txBody>
      </p:sp>
      <p:sp>
        <p:nvSpPr>
          <p:cNvPr id="3" name="내용 개체 틀 2">
            <a:extLst>
              <a:ext uri="{FF2B5EF4-FFF2-40B4-BE49-F238E27FC236}">
                <a16:creationId xmlns:a16="http://schemas.microsoft.com/office/drawing/2014/main" id="{43CE7823-E176-47A8-9E63-55CA1CA919D6}"/>
              </a:ext>
            </a:extLst>
          </p:cNvPr>
          <p:cNvSpPr>
            <a:spLocks noGrp="1"/>
          </p:cNvSpPr>
          <p:nvPr>
            <p:ph idx="1"/>
          </p:nvPr>
        </p:nvSpPr>
        <p:spPr/>
        <p:txBody>
          <a:bodyPr/>
          <a:lstStyle/>
          <a:p>
            <a:r>
              <a:rPr lang="en-US" altLang="ko-KR" dirty="0"/>
              <a:t>process of determining surface orientation of a Lambertian surface from its appearance under multiple illumination directions using a simple linear system.</a:t>
            </a:r>
          </a:p>
          <a:p>
            <a:endParaRPr lang="en-US" altLang="ko-KR" dirty="0"/>
          </a:p>
          <a:p>
            <a:r>
              <a:rPr lang="en-US" altLang="ko-KR" dirty="0" err="1"/>
              <a:t>Lambertain</a:t>
            </a:r>
            <a:r>
              <a:rPr lang="ko-KR" altLang="en-US" dirty="0"/>
              <a:t> </a:t>
            </a:r>
            <a:r>
              <a:rPr lang="en-US" altLang="ko-KR" dirty="0"/>
              <a:t>Reflectance</a:t>
            </a:r>
            <a:endParaRPr lang="ko-KR" altLang="en-US" dirty="0"/>
          </a:p>
        </p:txBody>
      </p:sp>
      <p:pic>
        <p:nvPicPr>
          <p:cNvPr id="6148" name="Picture 4">
            <a:extLst>
              <a:ext uri="{FF2B5EF4-FFF2-40B4-BE49-F238E27FC236}">
                <a16:creationId xmlns:a16="http://schemas.microsoft.com/office/drawing/2014/main" id="{B082CB80-29F7-4F70-8DBD-0C6FD96C5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391" y="3424428"/>
            <a:ext cx="4099859" cy="307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54456"/>
      </p:ext>
    </p:extLst>
  </p:cSld>
  <p:clrMapOvr>
    <a:masterClrMapping/>
  </p:clrMapOvr>
</p:sld>
</file>

<file path=ppt/theme/theme1.xml><?xml version="1.0" encoding="utf-8"?>
<a:theme xmlns:a="http://schemas.openxmlformats.org/drawingml/2006/main" name="틀">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9C10809363482242AD740D4455BAA18B" ma:contentTypeVersion="8" ma:contentTypeDescription="새 문서를 만듭니다." ma:contentTypeScope="" ma:versionID="f1da7a97243ab37e78458ce1294f0a79">
  <xsd:schema xmlns:xsd="http://www.w3.org/2001/XMLSchema" xmlns:xs="http://www.w3.org/2001/XMLSchema" xmlns:p="http://schemas.microsoft.com/office/2006/metadata/properties" xmlns:ns3="b73d3df4-560e-4621-8ab1-a4d31c0013c8" targetNamespace="http://schemas.microsoft.com/office/2006/metadata/properties" ma:root="true" ma:fieldsID="6622d102b69b4a751351f717474f1f96" ns3:_="">
    <xsd:import namespace="b73d3df4-560e-4621-8ab1-a4d31c0013c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3d3df4-560e-4621-8ab1-a4d31c001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B34177-7FEE-49A0-91E3-B8D9CBCD3C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3d3df4-560e-4621-8ab1-a4d31c0013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3B42DA-E396-45BE-AEE9-0880758C6033}">
  <ds:schemaRef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purl.org/dc/terms/"/>
    <ds:schemaRef ds:uri="b73d3df4-560e-4621-8ab1-a4d31c0013c8"/>
    <ds:schemaRef ds:uri="http://www.w3.org/XML/1998/namespace"/>
  </ds:schemaRefs>
</ds:datastoreItem>
</file>

<file path=customXml/itemProps3.xml><?xml version="1.0" encoding="utf-8"?>
<ds:datastoreItem xmlns:ds="http://schemas.openxmlformats.org/officeDocument/2006/customXml" ds:itemID="{FA69EF31-80BF-4A80-AB99-77D38C55AC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{01FA4D89-4112-4727-B9E3-114EDE230E61}tf03457475</Template>
  <TotalTime>350</TotalTime>
  <Words>968</Words>
  <Application>Microsoft Office PowerPoint</Application>
  <PresentationFormat>와이드스크린</PresentationFormat>
  <Paragraphs>102</Paragraphs>
  <Slides>17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17</vt:i4>
      </vt:variant>
    </vt:vector>
  </HeadingPairs>
  <TitlesOfParts>
    <vt:vector size="20" baseType="lpstr">
      <vt:lpstr>Corbel</vt:lpstr>
      <vt:lpstr>Wingdings 2</vt:lpstr>
      <vt:lpstr>틀</vt:lpstr>
      <vt:lpstr>Light Stages</vt:lpstr>
      <vt:lpstr>** face caputure에 관련된 내용 위주로. </vt:lpstr>
      <vt:lpstr>Acquiring the Reflectance Field of a Human Face (Paul Debevec)</vt:lpstr>
      <vt:lpstr>PowerPoint 프레젠테이션</vt:lpstr>
      <vt:lpstr>PowerPoint 프레젠테이션</vt:lpstr>
      <vt:lpstr>PowerPoint 프레젠테이션</vt:lpstr>
      <vt:lpstr>Polarization-Based Analysis of Reflected Light</vt:lpstr>
      <vt:lpstr>PowerPoint 프레젠테이션</vt:lpstr>
      <vt:lpstr>Photometric Stereo</vt:lpstr>
      <vt:lpstr>Spherical Harmonics</vt:lpstr>
      <vt:lpstr>Gradient Illumination Face Scanning</vt:lpstr>
      <vt:lpstr>PowerPoint 프레젠테이션</vt:lpstr>
      <vt:lpstr>PowerPoint 프레젠테이션</vt:lpstr>
      <vt:lpstr>Multiview Capture and Light Stage X</vt:lpstr>
      <vt:lpstr>PowerPoint 프레젠테이션</vt:lpstr>
      <vt:lpstr>multiview stereo (MVS)</vt:lpstr>
      <vt:lpstr>제언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Stages</dc:title>
  <dc:creator>서준원</dc:creator>
  <cp:lastModifiedBy>서준원</cp:lastModifiedBy>
  <cp:revision>16</cp:revision>
  <dcterms:created xsi:type="dcterms:W3CDTF">2020-02-21T02:09:39Z</dcterms:created>
  <dcterms:modified xsi:type="dcterms:W3CDTF">2020-02-21T08:01:10Z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0x0101009C10809363482242AD740D4455BAA18B</vt:lpwstr>
  </property>
</Properties>
</file>