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5" r:id="rId6"/>
    <p:sldId id="341" r:id="rId7"/>
    <p:sldId id="342" r:id="rId8"/>
    <p:sldId id="344" r:id="rId9"/>
    <p:sldId id="345" r:id="rId10"/>
    <p:sldId id="275" r:id="rId11"/>
    <p:sldId id="276" r:id="rId12"/>
    <p:sldId id="346" r:id="rId13"/>
    <p:sldId id="34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F2EA0A7-ED2B-4420-90A0-050419C98A77}">
          <p14:sldIdLst>
            <p14:sldId id="256"/>
            <p14:sldId id="295"/>
          </p14:sldIdLst>
        </p14:section>
        <p14:section name="Commercials" id="{455E67F8-F549-4F21-B9CA-D6E8BCB57DB0}">
          <p14:sldIdLst>
            <p14:sldId id="341"/>
            <p14:sldId id="342"/>
            <p14:sldId id="344"/>
            <p14:sldId id="345"/>
          </p14:sldIdLst>
        </p14:section>
        <p14:section name="Conclusion" id="{5B63B491-1EA0-420A-A2A2-E1F4B9A61D6E}">
          <p14:sldIdLst>
            <p14:sldId id="275"/>
            <p14:sldId id="276"/>
          </p14:sldIdLst>
        </p14:section>
        <p14:section name="Appendix" id="{3FCBA048-C91B-4DA4-9FCE-458F2879D847}">
          <p14:sldIdLst>
            <p14:sldId id="346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03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736BF686-D478-4561-80D7-33CC63F93C2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547" y="245806"/>
            <a:ext cx="2345735" cy="21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cap="none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4894" y="453115"/>
            <a:ext cx="10969480" cy="585788"/>
          </a:xfrm>
        </p:spPr>
        <p:txBody>
          <a:bodyPr>
            <a:normAutofit/>
          </a:bodyPr>
          <a:lstStyle>
            <a:lvl1pPr>
              <a:defRPr lang="en-US" sz="2800" kern="1200" cap="none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4894" y="1259633"/>
            <a:ext cx="10969479" cy="4960192"/>
          </a:xfrm>
        </p:spPr>
        <p:txBody>
          <a:bodyPr anchor="t">
            <a:normAutofit/>
          </a:bodyPr>
          <a:lstStyle>
            <a:lvl1pPr marL="285750" indent="-285750" algn="l">
              <a:lnSpc>
                <a:spcPct val="100000"/>
              </a:lnSpc>
              <a:buFont typeface="Wingdings" panose="05000000000000000000" pitchFamily="2" charset="2"/>
              <a:buChar char="v"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15460"/>
            <a:ext cx="8421688" cy="562168"/>
          </a:xfrm>
        </p:spPr>
        <p:txBody>
          <a:bodyPr>
            <a:normAutofit/>
          </a:bodyPr>
          <a:lstStyle>
            <a:lvl1pPr algn="ctr">
              <a:defRPr lang="en-US" sz="1800" kern="12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cap="none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" panose="020B05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A6237-753E-4AA0-AE7B-B0B812F8FC3B}"/>
              </a:ext>
            </a:extLst>
          </p:cNvPr>
          <p:cNvSpPr txBox="1"/>
          <p:nvPr userDrawn="1"/>
        </p:nvSpPr>
        <p:spPr>
          <a:xfrm>
            <a:off x="11127360" y="6578605"/>
            <a:ext cx="556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9B18232-6755-4E3D-8EAF-B7EB5C9294D3}" type="slidenum">
              <a:rPr lang="en-GB" sz="1000" b="0" kern="1200" smtClean="0">
                <a:solidFill>
                  <a:schemeClr val="bg1">
                    <a:lumMod val="50000"/>
                  </a:schemeClr>
                </a:solidFill>
                <a:latin typeface="+mj-lt"/>
                <a:ea typeface="MS PMincho" panose="02020600040205080304" pitchFamily="18" charset="-128"/>
                <a:cs typeface="+mn-cs"/>
              </a:rPr>
              <a:pPr algn="r"/>
              <a:t>‹#›</a:t>
            </a:fld>
            <a:endParaRPr lang="en-GB" sz="1000" b="0" kern="1200" dirty="0">
              <a:solidFill>
                <a:schemeClr val="bg1">
                  <a:lumMod val="50000"/>
                </a:schemeClr>
              </a:solidFill>
              <a:latin typeface="+mj-lt"/>
              <a:ea typeface="MS PMincho" panose="02020600040205080304" pitchFamily="18" charset="-128"/>
              <a:cs typeface="+mn-cs"/>
            </a:endParaRPr>
          </a:p>
        </p:txBody>
      </p:sp>
      <p:sp>
        <p:nvSpPr>
          <p:cNvPr id="8" name="Shape 11">
            <a:extLst>
              <a:ext uri="{FF2B5EF4-FFF2-40B4-BE49-F238E27FC236}">
                <a16:creationId xmlns:a16="http://schemas.microsoft.com/office/drawing/2014/main" id="{2673A525-9E88-44BE-93B2-6DA77FD7A680}"/>
              </a:ext>
            </a:extLst>
          </p:cNvPr>
          <p:cNvSpPr txBox="1"/>
          <p:nvPr userDrawn="1"/>
        </p:nvSpPr>
        <p:spPr>
          <a:xfrm>
            <a:off x="304804" y="6578600"/>
            <a:ext cx="3708401" cy="158496"/>
          </a:xfrm>
          <a:prstGeom prst="rect">
            <a:avLst/>
          </a:prstGeom>
          <a:noFill/>
          <a:ln>
            <a:noFill/>
          </a:ln>
        </p:spPr>
        <p:txBody>
          <a:bodyPr lIns="60950" tIns="30467" rIns="60950" bIns="30467" anchor="t" anchorCtr="0">
            <a:noAutofit/>
          </a:bodyPr>
          <a:lstStyle/>
          <a:p>
            <a:pPr>
              <a:buSzPct val="25000"/>
            </a:pPr>
            <a:r>
              <a:rPr lang="en-US" sz="1000" kern="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©2022 All rights reserved.</a:t>
            </a:r>
          </a:p>
        </p:txBody>
      </p:sp>
      <p:sp>
        <p:nvSpPr>
          <p:cNvPr id="9" name="Shape 12">
            <a:extLst>
              <a:ext uri="{FF2B5EF4-FFF2-40B4-BE49-F238E27FC236}">
                <a16:creationId xmlns:a16="http://schemas.microsoft.com/office/drawing/2014/main" id="{E5F2BFA5-F955-4022-B7D7-2AE1CBD94A50}"/>
              </a:ext>
            </a:extLst>
          </p:cNvPr>
          <p:cNvSpPr txBox="1"/>
          <p:nvPr userDrawn="1"/>
        </p:nvSpPr>
        <p:spPr>
          <a:xfrm>
            <a:off x="4350506" y="6579556"/>
            <a:ext cx="4049789" cy="157540"/>
          </a:xfrm>
          <a:prstGeom prst="rect">
            <a:avLst/>
          </a:prstGeom>
          <a:noFill/>
          <a:ln>
            <a:noFill/>
          </a:ln>
        </p:spPr>
        <p:txBody>
          <a:bodyPr lIns="60950" tIns="30467" rIns="60950" bIns="30467" anchor="t" anchorCtr="0">
            <a:noAutofit/>
          </a:bodyPr>
          <a:lstStyle/>
          <a:p>
            <a:pPr algn="ctr">
              <a:buClr>
                <a:srgbClr val="B2A0C7"/>
              </a:buClr>
              <a:buSzPct val="25000"/>
              <a:buFont typeface="Arial"/>
              <a:buNone/>
            </a:pPr>
            <a:r>
              <a:rPr lang="en-US" sz="1000" kern="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RFP Response – Technical Solution, Approach &amp; Proposal</a:t>
            </a: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700" r:id="rId6"/>
    <p:sldLayoutId id="2147483677" r:id="rId7"/>
    <p:sldLayoutId id="214748367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8750" y="2690881"/>
            <a:ext cx="6577497" cy="1122202"/>
          </a:xfrm>
        </p:spPr>
        <p:txBody>
          <a:bodyPr/>
          <a:lstStyle/>
          <a:p>
            <a:pPr algn="ctr"/>
            <a:r>
              <a:rPr lang="en-US" dirty="0"/>
              <a:t>Commercial Proposal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8750" y="4185501"/>
            <a:ext cx="5769061" cy="2432115"/>
          </a:xfrm>
        </p:spPr>
        <p:txBody>
          <a:bodyPr>
            <a:noAutofit/>
          </a:bodyPr>
          <a:lstStyle/>
          <a:p>
            <a:r>
              <a:rPr lang="en-US" sz="1400" dirty="0"/>
              <a:t>Submitted By:</a:t>
            </a:r>
          </a:p>
          <a:p>
            <a:r>
              <a:rPr lang="en-US" sz="1400" dirty="0"/>
              <a:t>	&lt;Company Name&gt;</a:t>
            </a:r>
          </a:p>
          <a:p>
            <a:r>
              <a:rPr lang="en-US" sz="1400" dirty="0"/>
              <a:t>	&lt;Address&gt;</a:t>
            </a:r>
          </a:p>
          <a:p>
            <a:r>
              <a:rPr lang="en-US" sz="1400" dirty="0"/>
              <a:t>	</a:t>
            </a:r>
            <a:endParaRPr lang="en-US" sz="1100" dirty="0"/>
          </a:p>
          <a:p>
            <a:r>
              <a:rPr lang="en-US" sz="1200" dirty="0"/>
              <a:t>	Contact Person: &lt;Name&gt;</a:t>
            </a:r>
          </a:p>
          <a:p>
            <a:r>
              <a:rPr lang="en-US" sz="1200" dirty="0"/>
              <a:t>	Email:   </a:t>
            </a:r>
          </a:p>
          <a:p>
            <a:r>
              <a:rPr lang="en-US" sz="1200" i="1" dirty="0"/>
              <a:t>	</a:t>
            </a:r>
            <a:r>
              <a:rPr lang="en-US" sz="1200" b="1" i="1" dirty="0"/>
              <a:t>(Contact # is not required in this presentation)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FE1806-9A21-41D7-94D6-6DA7D3A8D52C}"/>
              </a:ext>
            </a:extLst>
          </p:cNvPr>
          <p:cNvSpPr/>
          <p:nvPr/>
        </p:nvSpPr>
        <p:spPr>
          <a:xfrm>
            <a:off x="560371" y="3624400"/>
            <a:ext cx="1695149" cy="11222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Logo Here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A9919-F680-4FB3-B169-7FA2FB0E8766}"/>
              </a:ext>
            </a:extLst>
          </p:cNvPr>
          <p:cNvSpPr txBox="1">
            <a:spLocks/>
          </p:cNvSpPr>
          <p:nvPr/>
        </p:nvSpPr>
        <p:spPr>
          <a:xfrm>
            <a:off x="488315" y="4866640"/>
            <a:ext cx="5111750" cy="17065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NOTE: As mush as possible don’t alter this slide template design &amp; overall structure. </a:t>
            </a:r>
          </a:p>
          <a:p>
            <a:r>
              <a:rPr lang="en-US" dirty="0">
                <a:solidFill>
                  <a:srgbClr val="FF0000"/>
                </a:solidFill>
              </a:rPr>
              <a:t>Do NOT add the company logo in any other slides other than this slide.</a:t>
            </a:r>
          </a:p>
          <a:p>
            <a:r>
              <a:rPr lang="en-US" dirty="0">
                <a:solidFill>
                  <a:srgbClr val="FF0000"/>
                </a:solidFill>
              </a:rPr>
              <a:t>Only in this slide and in Conclusion section, you can add the e-mail id.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40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66E-5030-4504-8B97-5610FF25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80" y="494439"/>
            <a:ext cx="4473124" cy="511062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A9E5-0B99-4AC4-9EDA-485230EA9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79" y="1216059"/>
            <a:ext cx="7603112" cy="498677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Commercials</a:t>
            </a:r>
            <a:endParaRPr lang="en-IN" sz="1800" dirty="0"/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51631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1930-B5C5-465B-BAF4-4C2061E3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22" y="4156405"/>
            <a:ext cx="3620678" cy="1325563"/>
          </a:xfrm>
        </p:spPr>
        <p:txBody>
          <a:bodyPr>
            <a:noAutofit/>
          </a:bodyPr>
          <a:lstStyle/>
          <a:p>
            <a:r>
              <a:rPr lang="en-US" dirty="0"/>
              <a:t>Commercials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7E8D3-8500-45BC-8687-09E43B1704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3" y="2624147"/>
            <a:ext cx="5955519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Breakup of Estimated Cost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0F85F-41F7-4D31-8604-E7B88C061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067449"/>
            <a:ext cx="5431971" cy="365125"/>
          </a:xfrm>
        </p:spPr>
        <p:txBody>
          <a:bodyPr/>
          <a:lstStyle/>
          <a:p>
            <a:r>
              <a:rPr lang="en-US" dirty="0"/>
              <a:t>This section should cover the following items: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36C4D-C28C-49B6-B393-60EE1FA0B8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8072" y="3309163"/>
            <a:ext cx="4939276" cy="2931381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Infrastructure/ Server/ DB Cost </a:t>
            </a:r>
          </a:p>
          <a:p>
            <a:pPr marL="342900" indent="-342900">
              <a:buFontTx/>
              <a:buChar char="-"/>
            </a:pPr>
            <a:r>
              <a:rPr lang="en-US" dirty="0"/>
              <a:t>License Cost</a:t>
            </a:r>
          </a:p>
          <a:p>
            <a:pPr marL="342900" indent="-342900">
              <a:buFontTx/>
              <a:buChar char="-"/>
            </a:pPr>
            <a:r>
              <a:rPr lang="en-US" dirty="0"/>
              <a:t>Tools Cost</a:t>
            </a:r>
          </a:p>
          <a:p>
            <a:pPr marL="1028700" lvl="1" indent="-342900">
              <a:buFontTx/>
              <a:buChar char="-"/>
            </a:pPr>
            <a:r>
              <a:rPr lang="en-US" sz="1800" dirty="0"/>
              <a:t>Including/ excluding Zoom 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Labour</a:t>
            </a:r>
            <a:r>
              <a:rPr lang="en-US" dirty="0"/>
              <a:t> Cost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Details &amp; Breakup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59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&amp; Rational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84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94C1-207A-40A1-98A7-81A0A58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725-6374-446B-BDC7-AF37476F4C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41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789845"/>
            <a:ext cx="5111750" cy="562100"/>
          </a:xfrm>
        </p:spPr>
        <p:txBody>
          <a:bodyPr/>
          <a:lstStyle/>
          <a:p>
            <a:r>
              <a:rPr lang="en-US" cap="none" dirty="0"/>
              <a:t>How to contact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614358"/>
            <a:ext cx="5111750" cy="86115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Please provide the mail id of the responsible person to contact or send any additional clarifications needed on the RFP response.</a:t>
            </a:r>
          </a:p>
          <a:p>
            <a:r>
              <a:rPr lang="en-US" u="sng" dirty="0"/>
              <a:t>Phone number not to be included.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428BED-50D1-433D-9104-CE0DF53C5E60}"/>
              </a:ext>
            </a:extLst>
          </p:cNvPr>
          <p:cNvSpPr txBox="1">
            <a:spLocks/>
          </p:cNvSpPr>
          <p:nvPr/>
        </p:nvSpPr>
        <p:spPr>
          <a:xfrm>
            <a:off x="5629275" y="3688429"/>
            <a:ext cx="5111750" cy="562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none" dirty="0">
                <a:solidFill>
                  <a:srgbClr val="FF0000"/>
                </a:solidFill>
              </a:rPr>
              <a:t>Next Steps by MOSC:</a:t>
            </a:r>
            <a:endParaRPr lang="en-IN" b="1" cap="none" dirty="0">
              <a:solidFill>
                <a:srgbClr val="FF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0C0E9C-BFA5-4147-97C8-8D1B8D157BBE}"/>
              </a:ext>
            </a:extLst>
          </p:cNvPr>
          <p:cNvSpPr txBox="1">
            <a:spLocks/>
          </p:cNvSpPr>
          <p:nvPr/>
        </p:nvSpPr>
        <p:spPr>
          <a:xfrm>
            <a:off x="5629275" y="4180840"/>
            <a:ext cx="5111750" cy="20062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MOSC will evaluate the technical solutioning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MOSC will send any additional questions/ clarifications as needed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After shortlisting the technical proposal &amp; solution, MOSC will analyze the commercial proposal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Rank the Bidders (internal to MOSC)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Negotiation, as needed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Finalize and announce the Supplier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Autofit/>
          </a:bodyPr>
          <a:lstStyle/>
          <a:p>
            <a:r>
              <a:rPr lang="en-US" dirty="0"/>
              <a:t>&lt;Company</a:t>
            </a:r>
          </a:p>
          <a:p>
            <a:r>
              <a:rPr lang="en-US" dirty="0"/>
              <a:t>&lt;Mail Id&gt; only ​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1930-B5C5-465B-BAF4-4C2061E3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22" y="4156405"/>
            <a:ext cx="3620678" cy="1325563"/>
          </a:xfrm>
        </p:spPr>
        <p:txBody>
          <a:bodyPr>
            <a:noAutofit/>
          </a:bodyPr>
          <a:lstStyle/>
          <a:p>
            <a:r>
              <a:rPr lang="en-US" dirty="0"/>
              <a:t>Appendix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7E8D3-8500-45BC-8687-09E43B1704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3" y="2624147"/>
            <a:ext cx="5955519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Appendix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36C4D-C28C-49B6-B393-60EE1FA0B8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8072" y="3309163"/>
            <a:ext cx="4939276" cy="2931381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List the items added in Appendix section, if any</a:t>
            </a:r>
          </a:p>
        </p:txBody>
      </p:sp>
    </p:spTree>
    <p:extLst>
      <p:ext uri="{BB962C8B-B14F-4D97-AF65-F5344CB8AC3E}">
        <p14:creationId xmlns:p14="http://schemas.microsoft.com/office/powerpoint/2010/main" val="154486481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sharepoint/v3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230e9df3-be65-4c73-a93b-d1236ebd677e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142</TotalTime>
  <Words>239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Nova</vt:lpstr>
      <vt:lpstr>Calibri</vt:lpstr>
      <vt:lpstr>Tenorite</vt:lpstr>
      <vt:lpstr>Wingdings</vt:lpstr>
      <vt:lpstr>Monoline</vt:lpstr>
      <vt:lpstr>Commercial Proposal Document</vt:lpstr>
      <vt:lpstr>CONTENTS</vt:lpstr>
      <vt:lpstr>Commercials</vt:lpstr>
      <vt:lpstr>Cost Details &amp; Breakup</vt:lpstr>
      <vt:lpstr>Justification &amp; Rational</vt:lpstr>
      <vt:lpstr>Additional Slides</vt:lpstr>
      <vt:lpstr>How to contact us?</vt:lpstr>
      <vt:lpstr>THANK YOU</vt:lpstr>
      <vt:lpstr>Appendix</vt:lpstr>
      <vt:lpstr>Additional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MOSC_RFP Response Template</dc:title>
  <dc:creator>MOSC</dc:creator>
  <cp:lastModifiedBy>Thomas George</cp:lastModifiedBy>
  <cp:revision>78</cp:revision>
  <dcterms:created xsi:type="dcterms:W3CDTF">2022-01-21T10:19:18Z</dcterms:created>
  <dcterms:modified xsi:type="dcterms:W3CDTF">2022-01-21T15:11:47Z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