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4"/>
  </p:notesMasterIdLst>
  <p:handoutMasterIdLst>
    <p:handoutMasterId r:id="rId55"/>
  </p:handoutMasterIdLst>
  <p:sldIdLst>
    <p:sldId id="256" r:id="rId5"/>
    <p:sldId id="295" r:id="rId6"/>
    <p:sldId id="277" r:id="rId7"/>
    <p:sldId id="301" r:id="rId8"/>
    <p:sldId id="302" r:id="rId9"/>
    <p:sldId id="304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50" r:id="rId28"/>
    <p:sldId id="323" r:id="rId29"/>
    <p:sldId id="324" r:id="rId30"/>
    <p:sldId id="325" r:id="rId31"/>
    <p:sldId id="329" r:id="rId32"/>
    <p:sldId id="330" r:id="rId33"/>
    <p:sldId id="326" r:id="rId34"/>
    <p:sldId id="327" r:id="rId35"/>
    <p:sldId id="328" r:id="rId36"/>
    <p:sldId id="334" r:id="rId37"/>
    <p:sldId id="349" r:id="rId38"/>
    <p:sldId id="331" r:id="rId39"/>
    <p:sldId id="332" r:id="rId40"/>
    <p:sldId id="333" r:id="rId41"/>
    <p:sldId id="335" r:id="rId42"/>
    <p:sldId id="336" r:id="rId43"/>
    <p:sldId id="337" r:id="rId44"/>
    <p:sldId id="338" r:id="rId45"/>
    <p:sldId id="339" r:id="rId46"/>
    <p:sldId id="351" r:id="rId47"/>
    <p:sldId id="340" r:id="rId48"/>
    <p:sldId id="343" r:id="rId49"/>
    <p:sldId id="275" r:id="rId50"/>
    <p:sldId id="276" r:id="rId51"/>
    <p:sldId id="346" r:id="rId52"/>
    <p:sldId id="34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F2EA0A7-ED2B-4420-90A0-050419C98A77}">
          <p14:sldIdLst>
            <p14:sldId id="256"/>
            <p14:sldId id="295"/>
          </p14:sldIdLst>
        </p14:section>
        <p14:section name="About Us" id="{1420AA63-5FE2-48E9-9A81-DBDBDEE5330B}">
          <p14:sldIdLst>
            <p14:sldId id="277"/>
            <p14:sldId id="301"/>
            <p14:sldId id="302"/>
          </p14:sldIdLst>
        </p14:section>
        <p14:section name="Understanding" id="{D116946B-0F9E-4A1F-8810-AF1DE02DF56C}">
          <p14:sldIdLst>
            <p14:sldId id="304"/>
            <p14:sldId id="306"/>
            <p14:sldId id="307"/>
            <p14:sldId id="308"/>
          </p14:sldIdLst>
        </p14:section>
        <p14:section name="Architetcure &amp; Solution" id="{A2751099-B545-4FB6-B0CB-03522050733D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User Scenarios &amp; Logics" id="{69906141-7384-454F-8A1A-0AF55F60256F}">
          <p14:sldIdLst>
            <p14:sldId id="318"/>
            <p14:sldId id="319"/>
            <p14:sldId id="320"/>
            <p14:sldId id="321"/>
            <p14:sldId id="322"/>
            <p14:sldId id="350"/>
          </p14:sldIdLst>
        </p14:section>
        <p14:section name="Value Adds &amp; USPs" id="{8ACC6237-0036-4B24-BE9B-917054AB21BB}">
          <p14:sldIdLst>
            <p14:sldId id="323"/>
            <p14:sldId id="324"/>
            <p14:sldId id="325"/>
            <p14:sldId id="329"/>
            <p14:sldId id="330"/>
          </p14:sldIdLst>
        </p14:section>
        <p14:section name="Reporting &amp; Governance" id="{A34CD840-5887-4E79-AED3-D7F32E7E4893}">
          <p14:sldIdLst>
            <p14:sldId id="326"/>
            <p14:sldId id="327"/>
            <p14:sldId id="328"/>
            <p14:sldId id="334"/>
            <p14:sldId id="349"/>
            <p14:sldId id="331"/>
            <p14:sldId id="332"/>
            <p14:sldId id="333"/>
          </p14:sldIdLst>
        </p14:section>
        <p14:section name="Release &amp; Deployment Process" id="{FEE5E907-8288-4767-B150-3BF5A7F82E14}">
          <p14:sldIdLst>
            <p14:sldId id="335"/>
            <p14:sldId id="336"/>
            <p14:sldId id="337"/>
            <p14:sldId id="338"/>
            <p14:sldId id="339"/>
            <p14:sldId id="351"/>
            <p14:sldId id="340"/>
            <p14:sldId id="343"/>
          </p14:sldIdLst>
        </p14:section>
        <p14:section name="Conclusion" id="{5B63B491-1EA0-420A-A2A2-E1F4B9A61D6E}">
          <p14:sldIdLst>
            <p14:sldId id="275"/>
            <p14:sldId id="276"/>
          </p14:sldIdLst>
        </p14:section>
        <p14:section name="Appendix" id="{3FCBA048-C91B-4DA4-9FCE-458F2879D847}">
          <p14:sldIdLst>
            <p14:sldId id="346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2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8/10/relationships/authors" Target="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36BF686-D478-4561-80D7-33CC63F93C2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47" y="245806"/>
            <a:ext cx="2345735" cy="21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4894" y="453115"/>
            <a:ext cx="10969480" cy="585788"/>
          </a:xfrm>
        </p:spPr>
        <p:txBody>
          <a:bodyPr>
            <a:normAutofit/>
          </a:bodyPr>
          <a:lstStyle>
            <a:lvl1pPr>
              <a:defRPr lang="en-US" sz="2800" kern="1200" cap="none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4894" y="1259633"/>
            <a:ext cx="10969479" cy="4960192"/>
          </a:xfrm>
        </p:spPr>
        <p:txBody>
          <a:bodyPr anchor="t">
            <a:normAutofit/>
          </a:bodyPr>
          <a:lstStyle>
            <a:lvl1pPr marL="285750" indent="-285750" algn="l">
              <a:lnSpc>
                <a:spcPct val="100000"/>
              </a:lnSpc>
              <a:buFont typeface="Wingdings" panose="05000000000000000000" pitchFamily="2" charset="2"/>
              <a:buChar char="v"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15460"/>
            <a:ext cx="8421688" cy="562168"/>
          </a:xfrm>
        </p:spPr>
        <p:txBody>
          <a:bodyPr>
            <a:normAutofit/>
          </a:bodyPr>
          <a:lstStyle>
            <a:lvl1pPr algn="ctr">
              <a:defRPr lang="en-US" sz="1800" kern="1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cap="none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A6237-753E-4AA0-AE7B-B0B812F8FC3B}"/>
              </a:ext>
            </a:extLst>
          </p:cNvPr>
          <p:cNvSpPr txBox="1"/>
          <p:nvPr userDrawn="1"/>
        </p:nvSpPr>
        <p:spPr>
          <a:xfrm>
            <a:off x="11127360" y="6578605"/>
            <a:ext cx="556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9B18232-6755-4E3D-8EAF-B7EB5C9294D3}" type="slidenum">
              <a:rPr lang="en-GB" sz="1000" b="0" kern="1200" smtClean="0">
                <a:solidFill>
                  <a:schemeClr val="bg1">
                    <a:lumMod val="50000"/>
                  </a:schemeClr>
                </a:solidFill>
                <a:latin typeface="+mj-lt"/>
                <a:ea typeface="MS PMincho" panose="02020600040205080304" pitchFamily="18" charset="-128"/>
                <a:cs typeface="+mn-cs"/>
              </a:rPr>
              <a:pPr algn="r"/>
              <a:t>‹#›</a:t>
            </a:fld>
            <a:endParaRPr lang="en-GB" sz="1000" b="0" kern="1200" dirty="0">
              <a:solidFill>
                <a:schemeClr val="bg1">
                  <a:lumMod val="50000"/>
                </a:schemeClr>
              </a:solidFill>
              <a:latin typeface="+mj-lt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8" name="Shape 11">
            <a:extLst>
              <a:ext uri="{FF2B5EF4-FFF2-40B4-BE49-F238E27FC236}">
                <a16:creationId xmlns:a16="http://schemas.microsoft.com/office/drawing/2014/main" id="{2673A525-9E88-44BE-93B2-6DA77FD7A680}"/>
              </a:ext>
            </a:extLst>
          </p:cNvPr>
          <p:cNvSpPr txBox="1"/>
          <p:nvPr userDrawn="1"/>
        </p:nvSpPr>
        <p:spPr>
          <a:xfrm>
            <a:off x="304804" y="6578600"/>
            <a:ext cx="3708401" cy="158496"/>
          </a:xfrm>
          <a:prstGeom prst="rect">
            <a:avLst/>
          </a:prstGeom>
          <a:noFill/>
          <a:ln>
            <a:noFill/>
          </a:ln>
        </p:spPr>
        <p:txBody>
          <a:bodyPr lIns="60950" tIns="30467" rIns="60950" bIns="30467" anchor="t" anchorCtr="0">
            <a:noAutofit/>
          </a:bodyPr>
          <a:lstStyle/>
          <a:p>
            <a:pPr>
              <a:buSzPct val="25000"/>
            </a:pPr>
            <a:r>
              <a:rPr lang="en-US" sz="1000" kern="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©2022 All rights reserved.</a:t>
            </a:r>
          </a:p>
        </p:txBody>
      </p:sp>
      <p:sp>
        <p:nvSpPr>
          <p:cNvPr id="9" name="Shape 12">
            <a:extLst>
              <a:ext uri="{FF2B5EF4-FFF2-40B4-BE49-F238E27FC236}">
                <a16:creationId xmlns:a16="http://schemas.microsoft.com/office/drawing/2014/main" id="{E5F2BFA5-F955-4022-B7D7-2AE1CBD94A50}"/>
              </a:ext>
            </a:extLst>
          </p:cNvPr>
          <p:cNvSpPr txBox="1"/>
          <p:nvPr userDrawn="1"/>
        </p:nvSpPr>
        <p:spPr>
          <a:xfrm>
            <a:off x="4350506" y="6579556"/>
            <a:ext cx="4049789" cy="157540"/>
          </a:xfrm>
          <a:prstGeom prst="rect">
            <a:avLst/>
          </a:prstGeom>
          <a:noFill/>
          <a:ln>
            <a:noFill/>
          </a:ln>
        </p:spPr>
        <p:txBody>
          <a:bodyPr lIns="60950" tIns="30467" rIns="60950" bIns="30467" anchor="t" anchorCtr="0">
            <a:noAutofit/>
          </a:bodyPr>
          <a:lstStyle/>
          <a:p>
            <a:pPr algn="ctr">
              <a:buClr>
                <a:srgbClr val="B2A0C7"/>
              </a:buClr>
              <a:buSzPct val="25000"/>
              <a:buFont typeface="Arial"/>
              <a:buNone/>
            </a:pPr>
            <a:r>
              <a:rPr lang="en-US" sz="1000" kern="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RFP Response – Technical Solution, Approach &amp; Proposal</a:t>
            </a: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73" r:id="rId6"/>
    <p:sldLayoutId id="2147483672" r:id="rId7"/>
    <p:sldLayoutId id="2147483700" r:id="rId8"/>
    <p:sldLayoutId id="2147483681" r:id="rId9"/>
    <p:sldLayoutId id="2147483677" r:id="rId10"/>
    <p:sldLayoutId id="214748367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750" y="2690881"/>
            <a:ext cx="6577497" cy="1122202"/>
          </a:xfrm>
        </p:spPr>
        <p:txBody>
          <a:bodyPr/>
          <a:lstStyle/>
          <a:p>
            <a:pPr algn="ctr"/>
            <a:r>
              <a:rPr lang="en-US" dirty="0"/>
              <a:t>Technical Proposal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8750" y="4185501"/>
            <a:ext cx="5769061" cy="2432115"/>
          </a:xfrm>
        </p:spPr>
        <p:txBody>
          <a:bodyPr>
            <a:noAutofit/>
          </a:bodyPr>
          <a:lstStyle/>
          <a:p>
            <a:r>
              <a:rPr lang="en-US" sz="1400" dirty="0"/>
              <a:t>Submitted By:</a:t>
            </a:r>
          </a:p>
          <a:p>
            <a:r>
              <a:rPr lang="en-US" sz="1400" dirty="0"/>
              <a:t>	&lt;Company Name&gt;</a:t>
            </a:r>
          </a:p>
          <a:p>
            <a:r>
              <a:rPr lang="en-US" sz="1400" dirty="0"/>
              <a:t>	&lt;Address&gt;</a:t>
            </a:r>
          </a:p>
          <a:p>
            <a:r>
              <a:rPr lang="en-US" sz="1400" dirty="0"/>
              <a:t>	</a:t>
            </a:r>
            <a:endParaRPr lang="en-US" sz="1100" dirty="0"/>
          </a:p>
          <a:p>
            <a:r>
              <a:rPr lang="en-US" sz="1200" dirty="0"/>
              <a:t>	Contact Person: &lt;Name&gt;</a:t>
            </a:r>
          </a:p>
          <a:p>
            <a:r>
              <a:rPr lang="en-US" sz="1200" dirty="0"/>
              <a:t>	Email:   </a:t>
            </a:r>
          </a:p>
          <a:p>
            <a:r>
              <a:rPr lang="en-US" sz="1200" i="1" dirty="0"/>
              <a:t>	</a:t>
            </a:r>
            <a:r>
              <a:rPr lang="en-US" sz="1200" b="1" i="1" dirty="0"/>
              <a:t>(Contact # is not required in this presentation)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FE1806-9A21-41D7-94D6-6DA7D3A8D52C}"/>
              </a:ext>
            </a:extLst>
          </p:cNvPr>
          <p:cNvSpPr/>
          <p:nvPr/>
        </p:nvSpPr>
        <p:spPr>
          <a:xfrm>
            <a:off x="560371" y="3624400"/>
            <a:ext cx="1695149" cy="11222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Logo Here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A9919-F680-4FB3-B169-7FA2FB0E8766}"/>
              </a:ext>
            </a:extLst>
          </p:cNvPr>
          <p:cNvSpPr txBox="1">
            <a:spLocks/>
          </p:cNvSpPr>
          <p:nvPr/>
        </p:nvSpPr>
        <p:spPr>
          <a:xfrm>
            <a:off x="488315" y="4866640"/>
            <a:ext cx="5111750" cy="1706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NOTE: As mush as possible don’t alter this slide template design &amp; overall structure. </a:t>
            </a:r>
          </a:p>
          <a:p>
            <a:r>
              <a:rPr lang="en-US" dirty="0">
                <a:solidFill>
                  <a:srgbClr val="FF0000"/>
                </a:solidFill>
              </a:rPr>
              <a:t>Do NOT add the company logo in any other slides other than this slide.</a:t>
            </a:r>
          </a:p>
          <a:p>
            <a:r>
              <a:rPr lang="en-US" dirty="0">
                <a:solidFill>
                  <a:srgbClr val="FF0000"/>
                </a:solidFill>
              </a:rPr>
              <a:t>Only in this slide and in Conclusion section, you can add the e-mail id.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1930-B5C5-465B-BAF4-4C2061E3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22" y="4156405"/>
            <a:ext cx="3620678" cy="1325563"/>
          </a:xfrm>
        </p:spPr>
        <p:txBody>
          <a:bodyPr>
            <a:noAutofit/>
          </a:bodyPr>
          <a:lstStyle/>
          <a:p>
            <a:r>
              <a:rPr lang="en-US" dirty="0"/>
              <a:t>Architecture &amp; Technical Solution of the Project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7E8D3-8500-45BC-8687-09E43B170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62414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Proposed Architecture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0F85F-41F7-4D31-8604-E7B88C061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067449"/>
            <a:ext cx="5431971" cy="557950"/>
          </a:xfrm>
        </p:spPr>
        <p:txBody>
          <a:bodyPr/>
          <a:lstStyle/>
          <a:p>
            <a:r>
              <a:rPr lang="en-US" dirty="0"/>
              <a:t>This section should cover (but not limited to) the following items: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36C4D-C28C-49B6-B393-60EE1FA0B8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318590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Scalability &amp; Performance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027556-91B5-410C-8F7A-59DFB65E9E6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07902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Infrastructure Needs &amp; Topology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A6556E-DC54-41F2-A9F0-BC65991E98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Reliability &amp; Business Continuity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35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33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Scalability &amp; Performance of the Architecture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3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Infrastructure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071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SMS/ Email Integration &amp; OTP Generation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19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– Online Conferencing Integration (Optional)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41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Modules &amp; Integrations (Internal &amp; External)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0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&amp; Business Continuity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343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Storage/ Back-up &amp; Disaster Recovery (As needed)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29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1930-B5C5-465B-BAF4-4C2061E3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22" y="4156405"/>
            <a:ext cx="3620678" cy="1325563"/>
          </a:xfrm>
        </p:spPr>
        <p:txBody>
          <a:bodyPr>
            <a:noAutofit/>
          </a:bodyPr>
          <a:lstStyle/>
          <a:p>
            <a:r>
              <a:rPr lang="en-US" dirty="0"/>
              <a:t>User Scenarios &amp; Workflow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7E8D3-8500-45BC-8687-09E43B170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62414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Various User Roles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0F85F-41F7-4D31-8604-E7B88C061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067449"/>
            <a:ext cx="5431971" cy="557950"/>
          </a:xfrm>
        </p:spPr>
        <p:txBody>
          <a:bodyPr/>
          <a:lstStyle/>
          <a:p>
            <a:r>
              <a:rPr lang="en-US" dirty="0"/>
              <a:t>This section should cover (but not limited to) the following items: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36C4D-C28C-49B6-B393-60EE1FA0B8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318590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Scenarios &amp; Workflow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027556-91B5-410C-8F7A-59DFB65E9E6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07902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Approval Workflows (if any)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A6556E-DC54-41F2-A9F0-BC65991E98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Business Logics as per the RFP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03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66E-5030-4504-8B97-5610FF25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80" y="494439"/>
            <a:ext cx="4473124" cy="511062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9E5-0B99-4AC4-9EDA-485230EA9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79" y="1216059"/>
            <a:ext cx="7603112" cy="498677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About the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Experience &amp; Customer 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Our understanding on the RFP by MOSC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Architecture &amp; Technical Solution Approach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User Scenarios &amp; Logistics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Value Adds &amp; USPs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Reporting &amp; Governance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Release &amp; Deployment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16310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User 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4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Scenarios &amp; Workflow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32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Workflows (if any)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715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Logics as per the RFP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765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Report Generation/ Extraction from the Platform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Explain the formats &amp; mode of 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75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1930-B5C5-465B-BAF4-4C2061E3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22" y="4156405"/>
            <a:ext cx="3620678" cy="1325563"/>
          </a:xfrm>
        </p:spPr>
        <p:txBody>
          <a:bodyPr>
            <a:noAutofit/>
          </a:bodyPr>
          <a:lstStyle/>
          <a:p>
            <a:r>
              <a:rPr lang="en-US" dirty="0"/>
              <a:t>Value Adds &amp; Unique Selling Propositions (USP)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7E8D3-8500-45BC-8687-09E43B170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624147"/>
            <a:ext cx="5433204" cy="365125"/>
          </a:xfrm>
        </p:spPr>
        <p:txBody>
          <a:bodyPr>
            <a:normAutofit fontScale="92500"/>
          </a:bodyPr>
          <a:lstStyle/>
          <a:p>
            <a:r>
              <a:rPr lang="en-US" dirty="0"/>
              <a:t>Any IP (Intellectual Property) components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0F85F-41F7-4D31-8604-E7B88C061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067449"/>
            <a:ext cx="5431971" cy="557950"/>
          </a:xfrm>
        </p:spPr>
        <p:txBody>
          <a:bodyPr/>
          <a:lstStyle/>
          <a:p>
            <a:r>
              <a:rPr lang="en-US" dirty="0"/>
              <a:t>This section should cover (but not limited to) the following items: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36C4D-C28C-49B6-B393-60EE1FA0B8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318590"/>
            <a:ext cx="5433204" cy="650095"/>
          </a:xfrm>
        </p:spPr>
        <p:txBody>
          <a:bodyPr>
            <a:noAutofit/>
          </a:bodyPr>
          <a:lstStyle/>
          <a:p>
            <a:r>
              <a:rPr lang="en-US" dirty="0"/>
              <a:t>Ideas to Accelerate the Delivery to ensure Schedule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027556-91B5-410C-8F7A-59DFB65E9E6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07902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Approval Workflows (if any)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A6556E-DC54-41F2-A9F0-BC65991E98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Business Logics as per the RFP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400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IP components (which can be used for this project)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24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to Accelerate the Delivery to ensure Schedule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225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9DDC-0382-462B-AC20-CA9303D9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22515-E1DE-4D3D-803B-B083B8444A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698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BC56-3724-4D55-9EB5-B9C4BC2E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074A5-EEF0-41C3-95D4-5D711DE0BB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45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ZA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973792" cy="25193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about your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Annual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Leadership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client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References of existing Client Leadership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1930-B5C5-465B-BAF4-4C2061E3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22" y="4156405"/>
            <a:ext cx="3620678" cy="1325563"/>
          </a:xfrm>
        </p:spPr>
        <p:txBody>
          <a:bodyPr>
            <a:noAutofit/>
          </a:bodyPr>
          <a:lstStyle/>
          <a:p>
            <a:r>
              <a:rPr lang="en-US" dirty="0"/>
              <a:t>Reporting &amp; Governance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7E8D3-8500-45BC-8687-09E43B170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2624147"/>
            <a:ext cx="5433204" cy="365125"/>
          </a:xfrm>
        </p:spPr>
        <p:txBody>
          <a:bodyPr>
            <a:normAutofit fontScale="92500"/>
          </a:bodyPr>
          <a:lstStyle/>
          <a:p>
            <a:r>
              <a:rPr lang="en-US" dirty="0"/>
              <a:t>Periodic Project Status Reporting to MOSC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0F85F-41F7-4D31-8604-E7B88C061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067449"/>
            <a:ext cx="5431971" cy="557950"/>
          </a:xfrm>
        </p:spPr>
        <p:txBody>
          <a:bodyPr/>
          <a:lstStyle/>
          <a:p>
            <a:r>
              <a:rPr lang="en-US" dirty="0"/>
              <a:t>This section should cover (but not limited to) the following items: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36C4D-C28C-49B6-B393-60EE1FA0B8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0595" y="3237983"/>
            <a:ext cx="5433204" cy="350233"/>
          </a:xfrm>
        </p:spPr>
        <p:txBody>
          <a:bodyPr>
            <a:noAutofit/>
          </a:bodyPr>
          <a:lstStyle/>
          <a:p>
            <a:r>
              <a:rPr lang="en-US" dirty="0"/>
              <a:t>Proposed Governance Meetings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027556-91B5-410C-8F7A-59DFB65E9E6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0595" y="5064599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Risk Mitigation Plan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A6556E-DC54-41F2-A9F0-BC65991E98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595" y="567843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Handling of Escalations (If any)</a:t>
            </a:r>
            <a:endParaRPr lang="en-IN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42352F7-98D8-4FDB-85F3-D2A80542BD7E}"/>
              </a:ext>
            </a:extLst>
          </p:cNvPr>
          <p:cNvSpPr txBox="1">
            <a:spLocks/>
          </p:cNvSpPr>
          <p:nvPr/>
        </p:nvSpPr>
        <p:spPr>
          <a:xfrm>
            <a:off x="5920595" y="445076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SLA Commitments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526E078-6039-4B84-9B2F-4E7CAD27FCD8}"/>
              </a:ext>
            </a:extLst>
          </p:cNvPr>
          <p:cNvSpPr txBox="1">
            <a:spLocks/>
          </p:cNvSpPr>
          <p:nvPr/>
        </p:nvSpPr>
        <p:spPr>
          <a:xfrm>
            <a:off x="5920595" y="3836927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2203335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Status Reporting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208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Governance Meetings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71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Deliverables </a:t>
            </a:r>
            <a:r>
              <a:rPr lang="en-IN" dirty="0">
                <a:solidFill>
                  <a:srgbClr val="FF0000"/>
                </a:solidFill>
              </a:rPr>
              <a:t>(as per RFP)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11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SLA Commitments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341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Mitigation Plan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555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of Escalations (If any)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383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Commitment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Assurance of Management commitment by the Bidder</a:t>
            </a:r>
          </a:p>
          <a:p>
            <a:r>
              <a:rPr lang="en-IN" dirty="0"/>
              <a:t>Add Management Leader details</a:t>
            </a:r>
          </a:p>
        </p:txBody>
      </p:sp>
    </p:spTree>
    <p:extLst>
      <p:ext uri="{BB962C8B-B14F-4D97-AF65-F5344CB8AC3E}">
        <p14:creationId xmlns:p14="http://schemas.microsoft.com/office/powerpoint/2010/main" val="1705154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1930-B5C5-465B-BAF4-4C2061E3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22" y="4156405"/>
            <a:ext cx="3620678" cy="1325563"/>
          </a:xfrm>
        </p:spPr>
        <p:txBody>
          <a:bodyPr>
            <a:noAutofit/>
          </a:bodyPr>
          <a:lstStyle/>
          <a:p>
            <a:r>
              <a:rPr lang="en-US" dirty="0"/>
              <a:t>Release &amp; Deployment Process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7E8D3-8500-45BC-8687-09E43B170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3" y="2624147"/>
            <a:ext cx="5955519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Deployment Environments, Stages &amp; Steps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0F85F-41F7-4D31-8604-E7B88C061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067449"/>
            <a:ext cx="5431971" cy="365125"/>
          </a:xfrm>
        </p:spPr>
        <p:txBody>
          <a:bodyPr/>
          <a:lstStyle/>
          <a:p>
            <a:r>
              <a:rPr lang="en-US" dirty="0"/>
              <a:t>This section should cover (but not limited to) the following items: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36C4D-C28C-49B6-B393-60EE1FA0B8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318590"/>
            <a:ext cx="5433204" cy="350233"/>
          </a:xfrm>
        </p:spPr>
        <p:txBody>
          <a:bodyPr>
            <a:noAutofit/>
          </a:bodyPr>
          <a:lstStyle/>
          <a:p>
            <a:r>
              <a:rPr lang="en-US" dirty="0"/>
              <a:t>Testing &amp; Validation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027556-91B5-410C-8F7A-59DFB65E9E6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92743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Release Process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A6556E-DC54-41F2-A9F0-BC65991E980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38960" y="567843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Handover Process</a:t>
            </a:r>
            <a:endParaRPr lang="en-IN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42352F7-98D8-4FDB-85F3-D2A80542BD7E}"/>
              </a:ext>
            </a:extLst>
          </p:cNvPr>
          <p:cNvSpPr txBox="1">
            <a:spLocks/>
          </p:cNvSpPr>
          <p:nvPr/>
        </p:nvSpPr>
        <p:spPr>
          <a:xfrm>
            <a:off x="5938960" y="4115566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Environment &amp; Test Data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A417256-E00F-4CC6-AF2B-AB341E9553BD}"/>
              </a:ext>
            </a:extLst>
          </p:cNvPr>
          <p:cNvSpPr txBox="1">
            <a:spLocks/>
          </p:cNvSpPr>
          <p:nvPr/>
        </p:nvSpPr>
        <p:spPr>
          <a:xfrm>
            <a:off x="5940193" y="3633016"/>
            <a:ext cx="5431971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| Scalability | Reliability | Security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9672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Environments, Stages &amp; Steps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02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37F4-1372-4FB7-8C98-8A0D8C13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US</a:t>
            </a:r>
            <a:endParaRPr lang="en-IN" b="1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E7ACB54-DCD6-4E42-8D94-2838DF61D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108311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Details</a:t>
            </a:r>
            <a:endParaRPr lang="en-IN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1A3C142-B629-49D1-90BB-3DBE361DA7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1590341"/>
            <a:ext cx="4031030" cy="1057308"/>
          </a:xfrm>
        </p:spPr>
        <p:txBody>
          <a:bodyPr/>
          <a:lstStyle/>
          <a:p>
            <a:r>
              <a:rPr lang="en-US" dirty="0"/>
              <a:t>Update the details</a:t>
            </a:r>
            <a:endParaRPr lang="en-IN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A065622-C0D1-45F7-92FA-90BAF8B8D2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108311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Details</a:t>
            </a:r>
            <a:endParaRPr lang="en-IN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9DC1422-084C-4EAE-BCFD-C8DBC70148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1590341"/>
            <a:ext cx="4031030" cy="1057308"/>
          </a:xfrm>
        </p:spPr>
        <p:txBody>
          <a:bodyPr/>
          <a:lstStyle/>
          <a:p>
            <a:r>
              <a:rPr lang="en-US" dirty="0"/>
              <a:t>Update the details</a:t>
            </a:r>
            <a:endParaRPr lang="en-IN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994FB4F-026B-461F-AA2D-9AB97564B9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283942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Details</a:t>
            </a:r>
            <a:endParaRPr lang="en-IN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8DFCB37-6D16-4FDA-BA26-48566E0B34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3346649"/>
            <a:ext cx="4031030" cy="1057308"/>
          </a:xfrm>
        </p:spPr>
        <p:txBody>
          <a:bodyPr/>
          <a:lstStyle/>
          <a:p>
            <a:r>
              <a:rPr lang="en-US" dirty="0"/>
              <a:t>Update the details</a:t>
            </a:r>
            <a:endParaRPr lang="en-IN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238CB307-9125-467B-A27F-BDA30EDCC00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283942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Details</a:t>
            </a:r>
            <a:endParaRPr lang="en-IN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7F12E73-CB30-4796-A506-5DCD6E65B97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3346649"/>
            <a:ext cx="4031030" cy="1057308"/>
          </a:xfrm>
        </p:spPr>
        <p:txBody>
          <a:bodyPr/>
          <a:lstStyle/>
          <a:p>
            <a:r>
              <a:rPr lang="en-US" dirty="0"/>
              <a:t>Update the details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0268DF3-96D3-4AD8-88D4-8C09867D5AE5}"/>
              </a:ext>
            </a:extLst>
          </p:cNvPr>
          <p:cNvSpPr txBox="1">
            <a:spLocks/>
          </p:cNvSpPr>
          <p:nvPr/>
        </p:nvSpPr>
        <p:spPr>
          <a:xfrm>
            <a:off x="1485899" y="4509445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Details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715915E-4F4E-44F3-ACBD-F88E1BC0F3E9}"/>
              </a:ext>
            </a:extLst>
          </p:cNvPr>
          <p:cNvSpPr txBox="1">
            <a:spLocks/>
          </p:cNvSpPr>
          <p:nvPr/>
        </p:nvSpPr>
        <p:spPr>
          <a:xfrm>
            <a:off x="1486412" y="5016670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 the details</a:t>
            </a:r>
            <a:endParaRPr lang="en-IN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7546BEBB-A90B-4CFE-9DEF-2E4056E83D28}"/>
              </a:ext>
            </a:extLst>
          </p:cNvPr>
          <p:cNvSpPr txBox="1">
            <a:spLocks/>
          </p:cNvSpPr>
          <p:nvPr/>
        </p:nvSpPr>
        <p:spPr>
          <a:xfrm>
            <a:off x="6672630" y="4509445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Details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04C189D-6331-43FC-9B47-1D30DD3188AE}"/>
              </a:ext>
            </a:extLst>
          </p:cNvPr>
          <p:cNvSpPr txBox="1">
            <a:spLocks/>
          </p:cNvSpPr>
          <p:nvPr/>
        </p:nvSpPr>
        <p:spPr>
          <a:xfrm>
            <a:off x="6673143" y="5016670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 the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797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Validation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Explain how will you do the Performance, Scalability, Reliability &amp; Security Testing?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4643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Environment &amp; Test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Explain about environments &amp; test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461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Release &amp; Deployment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648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On-site Support during the Event </a:t>
            </a:r>
            <a:r>
              <a:rPr lang="en-IN" dirty="0">
                <a:solidFill>
                  <a:srgbClr val="FF0000"/>
                </a:solidFill>
              </a:rPr>
              <a:t>(as requested in RFP)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175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Handover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How do you handover the assets to MOSC?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92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395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789845"/>
            <a:ext cx="5111750" cy="562100"/>
          </a:xfrm>
        </p:spPr>
        <p:txBody>
          <a:bodyPr/>
          <a:lstStyle/>
          <a:p>
            <a:r>
              <a:rPr lang="en-US" cap="none" dirty="0"/>
              <a:t>How to contact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614358"/>
            <a:ext cx="5111750" cy="8611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Please provide the mail id of the responsible person to contact or send any additional clarifications needed on the RFP response.</a:t>
            </a:r>
          </a:p>
          <a:p>
            <a:r>
              <a:rPr lang="en-US" u="sng" dirty="0"/>
              <a:t>Phone number not to be included.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428BED-50D1-433D-9104-CE0DF53C5E60}"/>
              </a:ext>
            </a:extLst>
          </p:cNvPr>
          <p:cNvSpPr txBox="1">
            <a:spLocks/>
          </p:cNvSpPr>
          <p:nvPr/>
        </p:nvSpPr>
        <p:spPr>
          <a:xfrm>
            <a:off x="5629275" y="3688429"/>
            <a:ext cx="5111750" cy="56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 dirty="0">
                <a:solidFill>
                  <a:srgbClr val="FF0000"/>
                </a:solidFill>
              </a:rPr>
              <a:t>Next Steps by MOSC:</a:t>
            </a:r>
            <a:endParaRPr lang="en-IN" b="1" cap="none" dirty="0">
              <a:solidFill>
                <a:srgbClr val="FF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0E9C-BFA5-4147-97C8-8D1B8D157BBE}"/>
              </a:ext>
            </a:extLst>
          </p:cNvPr>
          <p:cNvSpPr txBox="1">
            <a:spLocks/>
          </p:cNvSpPr>
          <p:nvPr/>
        </p:nvSpPr>
        <p:spPr>
          <a:xfrm>
            <a:off x="5629275" y="4180840"/>
            <a:ext cx="5111750" cy="20062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MOSC will evaluate the technical solutioning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MOSC will send any additional questions/ clarifications as needed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After shortlisting the technical proposal &amp; solution, MOSC will analyze the commercial proposal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Rank the Bidders (internal to MOSC)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Negotiation, as needed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Finalize and announce the Supplier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Autofit/>
          </a:bodyPr>
          <a:lstStyle/>
          <a:p>
            <a:r>
              <a:rPr lang="en-US" dirty="0"/>
              <a:t>&lt;Company</a:t>
            </a:r>
          </a:p>
          <a:p>
            <a:r>
              <a:rPr lang="en-US" dirty="0"/>
              <a:t>&lt;Mail Id&gt; only ​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1930-B5C5-465B-BAF4-4C2061E3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22" y="4156405"/>
            <a:ext cx="3620678" cy="1325563"/>
          </a:xfrm>
        </p:spPr>
        <p:txBody>
          <a:bodyPr>
            <a:noAutofit/>
          </a:bodyPr>
          <a:lstStyle/>
          <a:p>
            <a:r>
              <a:rPr lang="en-US" dirty="0"/>
              <a:t>Appendix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7E8D3-8500-45BC-8687-09E43B170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3" y="2624147"/>
            <a:ext cx="5955519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Appendix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36C4D-C28C-49B6-B393-60EE1FA0B8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8072" y="3309163"/>
            <a:ext cx="4939276" cy="2931381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List the items added in Appendix section, if any</a:t>
            </a:r>
          </a:p>
        </p:txBody>
      </p:sp>
    </p:spTree>
    <p:extLst>
      <p:ext uri="{BB962C8B-B14F-4D97-AF65-F5344CB8AC3E}">
        <p14:creationId xmlns:p14="http://schemas.microsoft.com/office/powerpoint/2010/main" val="1544864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40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37F4-1372-4FB7-8C98-8A0D8C13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rial Nova" panose="020B0504020202020204" pitchFamily="34" charset="0"/>
              </a:rPr>
              <a:t>Add additional slides (if needed)</a:t>
            </a:r>
            <a:endParaRPr lang="en-IN" b="1" cap="none" dirty="0">
              <a:latin typeface="Arial Nova" panose="020B05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E7ACB54-DCD6-4E42-8D94-2838DF61D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108311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Details</a:t>
            </a:r>
            <a:endParaRPr lang="en-IN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1A3C142-B629-49D1-90BB-3DBE361DA7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1590341"/>
            <a:ext cx="4031030" cy="1057308"/>
          </a:xfrm>
        </p:spPr>
        <p:txBody>
          <a:bodyPr/>
          <a:lstStyle/>
          <a:p>
            <a:r>
              <a:rPr lang="en-US" dirty="0"/>
              <a:t>Update the details</a:t>
            </a:r>
            <a:endParaRPr lang="en-IN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A065622-C0D1-45F7-92FA-90BAF8B8D2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108311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Details</a:t>
            </a:r>
            <a:endParaRPr lang="en-IN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9DC1422-084C-4EAE-BCFD-C8DBC70148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1590341"/>
            <a:ext cx="4031030" cy="1057308"/>
          </a:xfrm>
        </p:spPr>
        <p:txBody>
          <a:bodyPr/>
          <a:lstStyle/>
          <a:p>
            <a:r>
              <a:rPr lang="en-US" dirty="0"/>
              <a:t>Update the details</a:t>
            </a:r>
            <a:endParaRPr lang="en-IN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994FB4F-026B-461F-AA2D-9AB97564B9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283942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Details</a:t>
            </a:r>
            <a:endParaRPr lang="en-IN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8DFCB37-6D16-4FDA-BA26-48566E0B34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3346649"/>
            <a:ext cx="4031030" cy="1057308"/>
          </a:xfrm>
        </p:spPr>
        <p:txBody>
          <a:bodyPr/>
          <a:lstStyle/>
          <a:p>
            <a:r>
              <a:rPr lang="en-US" dirty="0"/>
              <a:t>Update the details</a:t>
            </a:r>
            <a:endParaRPr lang="en-IN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238CB307-9125-467B-A27F-BDA30EDCC00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283942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Details</a:t>
            </a:r>
            <a:endParaRPr lang="en-IN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7F12E73-CB30-4796-A506-5DCD6E65B97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3346649"/>
            <a:ext cx="4031030" cy="1057308"/>
          </a:xfrm>
        </p:spPr>
        <p:txBody>
          <a:bodyPr/>
          <a:lstStyle/>
          <a:p>
            <a:r>
              <a:rPr lang="en-US" dirty="0"/>
              <a:t>Update the details</a:t>
            </a:r>
            <a:endParaRPr lang="en-IN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0268DF3-96D3-4AD8-88D4-8C09867D5AE5}"/>
              </a:ext>
            </a:extLst>
          </p:cNvPr>
          <p:cNvSpPr txBox="1">
            <a:spLocks/>
          </p:cNvSpPr>
          <p:nvPr/>
        </p:nvSpPr>
        <p:spPr>
          <a:xfrm>
            <a:off x="1485899" y="4509445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Details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715915E-4F4E-44F3-ACBD-F88E1BC0F3E9}"/>
              </a:ext>
            </a:extLst>
          </p:cNvPr>
          <p:cNvSpPr txBox="1">
            <a:spLocks/>
          </p:cNvSpPr>
          <p:nvPr/>
        </p:nvSpPr>
        <p:spPr>
          <a:xfrm>
            <a:off x="1486412" y="5016670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 the details</a:t>
            </a:r>
            <a:endParaRPr lang="en-IN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7546BEBB-A90B-4CFE-9DEF-2E4056E83D28}"/>
              </a:ext>
            </a:extLst>
          </p:cNvPr>
          <p:cNvSpPr txBox="1">
            <a:spLocks/>
          </p:cNvSpPr>
          <p:nvPr/>
        </p:nvSpPr>
        <p:spPr>
          <a:xfrm>
            <a:off x="6672630" y="4509445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Details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04C189D-6331-43FC-9B47-1D30DD3188AE}"/>
              </a:ext>
            </a:extLst>
          </p:cNvPr>
          <p:cNvSpPr txBox="1">
            <a:spLocks/>
          </p:cNvSpPr>
          <p:nvPr/>
        </p:nvSpPr>
        <p:spPr>
          <a:xfrm>
            <a:off x="6673143" y="5016670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Update the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72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5190358" cy="1325563"/>
          </a:xfrm>
        </p:spPr>
        <p:txBody>
          <a:bodyPr>
            <a:normAutofit/>
          </a:bodyPr>
          <a:lstStyle/>
          <a:p>
            <a:r>
              <a:rPr lang="en-ZA" dirty="0"/>
              <a:t>Brief Understanding on the proposed requirement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973792" cy="311840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an overview on the overall requirements and need for MOSC, based on the RFP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Outline the non-functional requirements of the virtual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 on the </a:t>
            </a:r>
            <a:r>
              <a:rPr lang="en-US" b="1" dirty="0"/>
              <a:t>feasibility </a:t>
            </a:r>
            <a:r>
              <a:rPr lang="en-US" dirty="0"/>
              <a:t>of the overall approach outlined in the RFP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Any risks foreseen while solution of the RFP?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Outline the mitigation options for those risks.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2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18F3-AEB1-4FCE-B926-9B53EDA3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1D81E-3219-4FE4-9275-857F696A17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12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B0BE-314A-4F4D-B6BE-64B56C3C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74BB9-FC7E-46E3-857B-493044E3EC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33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BD96-97DE-484F-9AFA-DB9F5270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7B96-4D8B-4049-85CC-EC797D99EB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74221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sharepoint/v3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230e9df3-be65-4c73-a93b-d1236ebd677e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133</TotalTime>
  <Words>789</Words>
  <Application>Microsoft Office PowerPoint</Application>
  <PresentationFormat>Widescreen</PresentationFormat>
  <Paragraphs>153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 Nova</vt:lpstr>
      <vt:lpstr>Calibri</vt:lpstr>
      <vt:lpstr>Tenorite</vt:lpstr>
      <vt:lpstr>Wingdings</vt:lpstr>
      <vt:lpstr>Monoline</vt:lpstr>
      <vt:lpstr>Technical Proposal Document</vt:lpstr>
      <vt:lpstr>CONTENTS</vt:lpstr>
      <vt:lpstr>About Us</vt:lpstr>
      <vt:lpstr>ABOUT US</vt:lpstr>
      <vt:lpstr>Add additional slides (if needed)</vt:lpstr>
      <vt:lpstr>Brief Understanding on the proposed requirement</vt:lpstr>
      <vt:lpstr>Additional Slides</vt:lpstr>
      <vt:lpstr>Additional Slides</vt:lpstr>
      <vt:lpstr>Additional Slides</vt:lpstr>
      <vt:lpstr>Architecture &amp; Technical Solution of the Project</vt:lpstr>
      <vt:lpstr>Proposed Architecture</vt:lpstr>
      <vt:lpstr>Explain Scalability &amp; Performance of the Architecture</vt:lpstr>
      <vt:lpstr>Proposed Infrastructure</vt:lpstr>
      <vt:lpstr>SMS/ Email Integration &amp; OTP Generation</vt:lpstr>
      <vt:lpstr>Zoom – Online Conferencing Integration (Optional)</vt:lpstr>
      <vt:lpstr>Various Modules &amp; Integrations (Internal &amp; External)</vt:lpstr>
      <vt:lpstr>Reliability &amp; Business Continuity</vt:lpstr>
      <vt:lpstr>Data Storage/ Back-up &amp; Disaster Recovery (As needed) </vt:lpstr>
      <vt:lpstr>User Scenarios &amp; Workflow</vt:lpstr>
      <vt:lpstr>Various User Roles</vt:lpstr>
      <vt:lpstr>User Scenarios &amp; Workflow</vt:lpstr>
      <vt:lpstr>Approval Workflows (if any)</vt:lpstr>
      <vt:lpstr>Business Logics as per the RFP</vt:lpstr>
      <vt:lpstr>Required Report Generation/ Extraction from the Platform</vt:lpstr>
      <vt:lpstr>Value Adds &amp; Unique Selling Propositions (USP)</vt:lpstr>
      <vt:lpstr>Any IP components (which can be used for this project)</vt:lpstr>
      <vt:lpstr>Ideas to Accelerate the Delivery to ensure Schedule</vt:lpstr>
      <vt:lpstr>Additional Slides</vt:lpstr>
      <vt:lpstr>Additional Slides</vt:lpstr>
      <vt:lpstr>Reporting &amp; Governance</vt:lpstr>
      <vt:lpstr>Project Status Reporting</vt:lpstr>
      <vt:lpstr>Proposed Governance Meetings</vt:lpstr>
      <vt:lpstr>List of Deliverables (as per RFP)</vt:lpstr>
      <vt:lpstr>SLA Commitments</vt:lpstr>
      <vt:lpstr>Risk Mitigation Plan</vt:lpstr>
      <vt:lpstr>Handling of Escalations (If any)</vt:lpstr>
      <vt:lpstr>Management Commitment</vt:lpstr>
      <vt:lpstr>Release &amp; Deployment Process</vt:lpstr>
      <vt:lpstr>Deployment Environments, Stages &amp; Steps</vt:lpstr>
      <vt:lpstr>Testing &amp; Validation</vt:lpstr>
      <vt:lpstr>Environment &amp; Test Data</vt:lpstr>
      <vt:lpstr>Release &amp; Deployment Process</vt:lpstr>
      <vt:lpstr>On-site Support during the Event (as requested in RFP)</vt:lpstr>
      <vt:lpstr>Handover Process</vt:lpstr>
      <vt:lpstr>Additional Slides</vt:lpstr>
      <vt:lpstr>How to contact us?</vt:lpstr>
      <vt:lpstr>THANK YOU</vt:lpstr>
      <vt:lpstr>Appendix</vt:lpstr>
      <vt:lpstr>Additional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MOSC_RFP Response Template</dc:title>
  <dc:creator>MOSC</dc:creator>
  <cp:lastModifiedBy>Thomas George</cp:lastModifiedBy>
  <cp:revision>81</cp:revision>
  <dcterms:created xsi:type="dcterms:W3CDTF">2022-01-21T10:19:18Z</dcterms:created>
  <dcterms:modified xsi:type="dcterms:W3CDTF">2022-01-21T15:07:18Z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