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8" r:id="rId5"/>
    <p:sldId id="262" r:id="rId6"/>
    <p:sldId id="263" r:id="rId7"/>
    <p:sldId id="269" r:id="rId8"/>
    <p:sldId id="264" r:id="rId9"/>
    <p:sldId id="265" r:id="rId10"/>
    <p:sldId id="266" r:id="rId11"/>
    <p:sldId id="270" r:id="rId12"/>
    <p:sldId id="267" r:id="rId13"/>
    <p:sldId id="271" r:id="rId14"/>
    <p:sldId id="272" r:id="rId15"/>
    <p:sldId id="273" r:id="rId16"/>
    <p:sldId id="275" r:id="rId17"/>
    <p:sldId id="274" r:id="rId18"/>
    <p:sldId id="277" r:id="rId19"/>
    <p:sldId id="278" r:id="rId20"/>
    <p:sldId id="279" r:id="rId21"/>
    <p:sldId id="280" r:id="rId22"/>
    <p:sldId id="282" r:id="rId23"/>
    <p:sldId id="284" r:id="rId24"/>
    <p:sldId id="285" r:id="rId25"/>
    <p:sldId id="287" r:id="rId26"/>
    <p:sldId id="288" r:id="rId27"/>
    <p:sldId id="293"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DEE13-0514-459F-A5D9-F88C91616370}"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2A107-B34D-43D0-B15D-54924BB31384}" type="slidenum">
              <a:rPr lang="en-US" smtClean="0"/>
              <a:t>‹#›</a:t>
            </a:fld>
            <a:endParaRPr lang="en-US"/>
          </a:p>
        </p:txBody>
      </p:sp>
    </p:spTree>
    <p:extLst>
      <p:ext uri="{BB962C8B-B14F-4D97-AF65-F5344CB8AC3E}">
        <p14:creationId xmlns:p14="http://schemas.microsoft.com/office/powerpoint/2010/main" val="296078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02A107-B34D-43D0-B15D-54924BB31384}" type="slidenum">
              <a:rPr lang="en-US" smtClean="0"/>
              <a:t>18</a:t>
            </a:fld>
            <a:endParaRPr lang="en-US"/>
          </a:p>
        </p:txBody>
      </p:sp>
    </p:spTree>
    <p:extLst>
      <p:ext uri="{BB962C8B-B14F-4D97-AF65-F5344CB8AC3E}">
        <p14:creationId xmlns:p14="http://schemas.microsoft.com/office/powerpoint/2010/main" val="414516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02A107-B34D-43D0-B15D-54924BB31384}" type="slidenum">
              <a:rPr lang="en-US" smtClean="0"/>
              <a:t>22</a:t>
            </a:fld>
            <a:endParaRPr lang="en-US"/>
          </a:p>
        </p:txBody>
      </p:sp>
    </p:spTree>
    <p:extLst>
      <p:ext uri="{BB962C8B-B14F-4D97-AF65-F5344CB8AC3E}">
        <p14:creationId xmlns:p14="http://schemas.microsoft.com/office/powerpoint/2010/main" val="363226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02A107-B34D-43D0-B15D-54924BB31384}" type="slidenum">
              <a:rPr lang="en-US" smtClean="0"/>
              <a:t>23</a:t>
            </a:fld>
            <a:endParaRPr lang="en-US"/>
          </a:p>
        </p:txBody>
      </p:sp>
    </p:spTree>
    <p:extLst>
      <p:ext uri="{BB962C8B-B14F-4D97-AF65-F5344CB8AC3E}">
        <p14:creationId xmlns:p14="http://schemas.microsoft.com/office/powerpoint/2010/main" val="24479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02A107-B34D-43D0-B15D-54924BB31384}" type="slidenum">
              <a:rPr lang="en-US" smtClean="0"/>
              <a:t>25</a:t>
            </a:fld>
            <a:endParaRPr lang="en-US"/>
          </a:p>
        </p:txBody>
      </p:sp>
    </p:spTree>
    <p:extLst>
      <p:ext uri="{BB962C8B-B14F-4D97-AF65-F5344CB8AC3E}">
        <p14:creationId xmlns:p14="http://schemas.microsoft.com/office/powerpoint/2010/main" val="2217949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02A107-B34D-43D0-B15D-54924BB31384}" type="slidenum">
              <a:rPr lang="en-US" smtClean="0"/>
              <a:t>27</a:t>
            </a:fld>
            <a:endParaRPr lang="en-US"/>
          </a:p>
        </p:txBody>
      </p:sp>
    </p:spTree>
    <p:extLst>
      <p:ext uri="{BB962C8B-B14F-4D97-AF65-F5344CB8AC3E}">
        <p14:creationId xmlns:p14="http://schemas.microsoft.com/office/powerpoint/2010/main" val="154168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015F-90D4-5948-4EE5-FF6A555B5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AA3295-7ADE-0DCA-65E1-5390EDC84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6F71EB-C008-D0EC-920E-D43C33FC2B5B}"/>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5" name="Footer Placeholder 4">
            <a:extLst>
              <a:ext uri="{FF2B5EF4-FFF2-40B4-BE49-F238E27FC236}">
                <a16:creationId xmlns:a16="http://schemas.microsoft.com/office/drawing/2014/main" id="{5687438E-0DAD-3AAC-31DF-5628BD94E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7CDEA-25FB-D5FB-59F0-5B5FC65B3137}"/>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249426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A00B-E925-9FDE-7966-5E9730BC1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E0E5B3-9A73-B5B1-C837-497C3B3E8A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05910-AABD-6D69-774D-7AA9C6F61452}"/>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5" name="Footer Placeholder 4">
            <a:extLst>
              <a:ext uri="{FF2B5EF4-FFF2-40B4-BE49-F238E27FC236}">
                <a16:creationId xmlns:a16="http://schemas.microsoft.com/office/drawing/2014/main" id="{156CE29E-4487-C0B6-EF3F-179989682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A4E27-1CBB-12ED-26F5-620B952E943A}"/>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161078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3E00D-8257-F245-894E-EBA533367A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30E57-2300-C10D-74A5-C99F7CB572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B4594-7DA1-8FB5-1276-06F897A4EAD6}"/>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5" name="Footer Placeholder 4">
            <a:extLst>
              <a:ext uri="{FF2B5EF4-FFF2-40B4-BE49-F238E27FC236}">
                <a16:creationId xmlns:a16="http://schemas.microsoft.com/office/drawing/2014/main" id="{F34873F1-FCE2-2308-C447-AC367585C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89A6B-E183-706B-9BBC-C95B2062F51C}"/>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338033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B84C-565B-F23B-14C0-374CE5F417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793D84-7C8C-D547-70DE-DFC092CF0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9D7E9-B3EE-A300-2D31-E398948C08EF}"/>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5" name="Footer Placeholder 4">
            <a:extLst>
              <a:ext uri="{FF2B5EF4-FFF2-40B4-BE49-F238E27FC236}">
                <a16:creationId xmlns:a16="http://schemas.microsoft.com/office/drawing/2014/main" id="{8D5B2A9A-F3DE-F380-88B7-BCA6A219C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B2F61-3662-012A-4084-0BBF831BCC92}"/>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160145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860B-D258-8072-1388-9AA142AFB4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300F7-B92D-652D-28F5-2E7BFE6A98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EF869A-065A-4BE0-38E8-5F01DF1A6A16}"/>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5" name="Footer Placeholder 4">
            <a:extLst>
              <a:ext uri="{FF2B5EF4-FFF2-40B4-BE49-F238E27FC236}">
                <a16:creationId xmlns:a16="http://schemas.microsoft.com/office/drawing/2014/main" id="{72DAC9CB-74F5-574F-A41E-81AC8D855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C322C-12F6-D0F3-77D5-4ABF8E39F92C}"/>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295318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AFC2-94D8-0917-F15C-9661CEB3E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0D2AB6-3E13-6B06-20CF-79D257A8F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1E9950-68B6-A07E-DBAB-90BC0BE96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845B75-43EA-D6BD-5AD4-E9E04B80FEEF}"/>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6" name="Footer Placeholder 5">
            <a:extLst>
              <a:ext uri="{FF2B5EF4-FFF2-40B4-BE49-F238E27FC236}">
                <a16:creationId xmlns:a16="http://schemas.microsoft.com/office/drawing/2014/main" id="{EAC63686-FC37-8511-BE64-C326FD3D7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B0389-C9F5-350A-67AE-040EFF1B59DE}"/>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420291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4181-5D59-7AB5-466E-6817A2B8C9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79B382-330D-413E-9B6E-29B8568767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E97256-4E28-A62E-FE0A-9A91328B7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FDE5D-22A0-66A0-1151-6DD829A8F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838EA-EF94-601D-378E-5ACD68CD01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E0CA41-C411-A285-DB7B-5843D901C316}"/>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8" name="Footer Placeholder 7">
            <a:extLst>
              <a:ext uri="{FF2B5EF4-FFF2-40B4-BE49-F238E27FC236}">
                <a16:creationId xmlns:a16="http://schemas.microsoft.com/office/drawing/2014/main" id="{4F8C8342-07DF-A44B-5E66-44440507A0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74830E-9C65-A5DA-6554-26866D445C75}"/>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292894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0CC4-4839-3F2D-2356-3857C41886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5A24FD-6E79-1172-5F44-F9A75AD92795}"/>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4" name="Footer Placeholder 3">
            <a:extLst>
              <a:ext uri="{FF2B5EF4-FFF2-40B4-BE49-F238E27FC236}">
                <a16:creationId xmlns:a16="http://schemas.microsoft.com/office/drawing/2014/main" id="{998AB4AD-A770-E2A9-5ECF-BD1CE15776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24B498-9510-A00D-9881-C8C2D7CCC687}"/>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95074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75CDC-DC7F-C79B-9A25-D7EC29515C55}"/>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3" name="Footer Placeholder 2">
            <a:extLst>
              <a:ext uri="{FF2B5EF4-FFF2-40B4-BE49-F238E27FC236}">
                <a16:creationId xmlns:a16="http://schemas.microsoft.com/office/drawing/2014/main" id="{2092423B-D1E0-38E3-2D62-A12D456103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05E69B-5043-C59D-5351-94D254AB6CCC}"/>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316926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6EEB-0238-F7F0-A3B2-BC3A8D4D4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84A32D-35DD-B0D8-EB62-168786F51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69DC23-76A6-6A68-E2B3-44B0B30D4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F4339-306A-C766-A1B1-18B9B55EE7C5}"/>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6" name="Footer Placeholder 5">
            <a:extLst>
              <a:ext uri="{FF2B5EF4-FFF2-40B4-BE49-F238E27FC236}">
                <a16:creationId xmlns:a16="http://schemas.microsoft.com/office/drawing/2014/main" id="{B17B1033-26BA-C9C4-1D13-D0C1FAC66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5484B-8965-E92E-A427-6B491F4DE667}"/>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150693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3D5F-E4A1-A305-AF21-7EA06CFAF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702BE7-D10A-39C2-CD1D-557A493CC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EDB0D-B5FB-87C2-173F-F247FECFA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2DAA0-6CB6-DF7B-59CC-1A970F3B4E45}"/>
              </a:ext>
            </a:extLst>
          </p:cNvPr>
          <p:cNvSpPr>
            <a:spLocks noGrp="1"/>
          </p:cNvSpPr>
          <p:nvPr>
            <p:ph type="dt" sz="half" idx="10"/>
          </p:nvPr>
        </p:nvSpPr>
        <p:spPr/>
        <p:txBody>
          <a:bodyPr/>
          <a:lstStyle/>
          <a:p>
            <a:fld id="{1A8508A1-5F8D-4113-9913-33DC95E7A2A8}" type="datetimeFigureOut">
              <a:rPr lang="en-US" smtClean="0"/>
              <a:t>6/23/2023</a:t>
            </a:fld>
            <a:endParaRPr lang="en-US"/>
          </a:p>
        </p:txBody>
      </p:sp>
      <p:sp>
        <p:nvSpPr>
          <p:cNvPr id="6" name="Footer Placeholder 5">
            <a:extLst>
              <a:ext uri="{FF2B5EF4-FFF2-40B4-BE49-F238E27FC236}">
                <a16:creationId xmlns:a16="http://schemas.microsoft.com/office/drawing/2014/main" id="{4DEAE42A-FF89-4887-46EB-1738901DE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A5C14-CE81-536F-7E35-1AB1D7EA94A2}"/>
              </a:ext>
            </a:extLst>
          </p:cNvPr>
          <p:cNvSpPr>
            <a:spLocks noGrp="1"/>
          </p:cNvSpPr>
          <p:nvPr>
            <p:ph type="sldNum" sz="quarter" idx="12"/>
          </p:nvPr>
        </p:nvSpPr>
        <p:spPr/>
        <p:txBody>
          <a:bodyPr/>
          <a:lstStyle/>
          <a:p>
            <a:fld id="{15AF9325-310F-4BBF-96C6-103D826838AB}" type="slidenum">
              <a:rPr lang="en-US" smtClean="0"/>
              <a:t>‹#›</a:t>
            </a:fld>
            <a:endParaRPr lang="en-US"/>
          </a:p>
        </p:txBody>
      </p:sp>
    </p:spTree>
    <p:extLst>
      <p:ext uri="{BB962C8B-B14F-4D97-AF65-F5344CB8AC3E}">
        <p14:creationId xmlns:p14="http://schemas.microsoft.com/office/powerpoint/2010/main" val="10486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84ED1-A1F9-DC5F-A2C6-7F6C2BAA2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1192B-B43A-D25F-B64A-C37DF98F2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3E03F-CD1F-C4AD-92EB-61875404AA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508A1-5F8D-4113-9913-33DC95E7A2A8}" type="datetimeFigureOut">
              <a:rPr lang="en-US" smtClean="0"/>
              <a:t>6/23/2023</a:t>
            </a:fld>
            <a:endParaRPr lang="en-US"/>
          </a:p>
        </p:txBody>
      </p:sp>
      <p:sp>
        <p:nvSpPr>
          <p:cNvPr id="5" name="Footer Placeholder 4">
            <a:extLst>
              <a:ext uri="{FF2B5EF4-FFF2-40B4-BE49-F238E27FC236}">
                <a16:creationId xmlns:a16="http://schemas.microsoft.com/office/drawing/2014/main" id="{7D1851F0-AEE9-E307-DB8E-B9F1EEC4B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468B79-4253-C2B1-E535-E6B7EB5AC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F9325-310F-4BBF-96C6-103D826838AB}" type="slidenum">
              <a:rPr lang="en-US" smtClean="0"/>
              <a:t>‹#›</a:t>
            </a:fld>
            <a:endParaRPr lang="en-US"/>
          </a:p>
        </p:txBody>
      </p:sp>
    </p:spTree>
    <p:extLst>
      <p:ext uri="{BB962C8B-B14F-4D97-AF65-F5344CB8AC3E}">
        <p14:creationId xmlns:p14="http://schemas.microsoft.com/office/powerpoint/2010/main" val="74654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50EDCA-5D36-B498-E7D9-0B14F69E5CF1}"/>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algn="ctr">
              <a:lnSpc>
                <a:spcPct val="90000"/>
              </a:lnSpc>
              <a:spcAft>
                <a:spcPts val="600"/>
              </a:spcAft>
            </a:pPr>
            <a:r>
              <a:rPr lang="en-US" sz="8800" dirty="0"/>
              <a:t>Exceptions in Java</a:t>
            </a:r>
          </a:p>
        </p:txBody>
      </p:sp>
    </p:spTree>
    <p:extLst>
      <p:ext uri="{BB962C8B-B14F-4D97-AF65-F5344CB8AC3E}">
        <p14:creationId xmlns:p14="http://schemas.microsoft.com/office/powerpoint/2010/main" val="1711133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9C03-0254-476C-766C-EA7857072FF4}"/>
              </a:ext>
            </a:extLst>
          </p:cNvPr>
          <p:cNvSpPr>
            <a:spLocks noGrp="1"/>
          </p:cNvSpPr>
          <p:nvPr>
            <p:ph type="title"/>
          </p:nvPr>
        </p:nvSpPr>
        <p:spPr/>
        <p:txBody>
          <a:bodyPr/>
          <a:lstStyle/>
          <a:p>
            <a:r>
              <a:rPr lang="en-US" dirty="0"/>
              <a:t>Finally block</a:t>
            </a:r>
          </a:p>
        </p:txBody>
      </p:sp>
      <p:sp>
        <p:nvSpPr>
          <p:cNvPr id="3" name="Content Placeholder 2">
            <a:extLst>
              <a:ext uri="{FF2B5EF4-FFF2-40B4-BE49-F238E27FC236}">
                <a16:creationId xmlns:a16="http://schemas.microsoft.com/office/drawing/2014/main" id="{1DE250EC-BECB-E709-74F5-B60D24D0B96E}"/>
              </a:ext>
            </a:extLst>
          </p:cNvPr>
          <p:cNvSpPr>
            <a:spLocks noGrp="1"/>
          </p:cNvSpPr>
          <p:nvPr>
            <p:ph idx="1"/>
          </p:nvPr>
        </p:nvSpPr>
        <p:spPr/>
        <p:txBody>
          <a:bodyPr/>
          <a:lstStyle/>
          <a:p>
            <a:r>
              <a:rPr lang="en-US" dirty="0"/>
              <a:t>We can add finally statement to the Try-catch block.</a:t>
            </a:r>
          </a:p>
          <a:p>
            <a:pPr marL="0" indent="0">
              <a:buNone/>
            </a:pPr>
            <a:endParaRPr lang="en-US" dirty="0"/>
          </a:p>
          <a:p>
            <a:r>
              <a:rPr lang="en-US" dirty="0"/>
              <a:t>Finally block defines the statement to run the code regardless of the result</a:t>
            </a:r>
          </a:p>
          <a:p>
            <a:pPr marL="0" indent="0">
              <a:buNone/>
            </a:pPr>
            <a:endParaRPr lang="en-US" dirty="0"/>
          </a:p>
          <a:p>
            <a:r>
              <a:rPr lang="en-US" dirty="0"/>
              <a:t>However, there are cases when finally block might not get executed. For example if you execute </a:t>
            </a:r>
            <a:r>
              <a:rPr lang="en-US" dirty="0" err="1"/>
              <a:t>System.exit</a:t>
            </a:r>
            <a:r>
              <a:rPr lang="en-US" dirty="0"/>
              <a:t>() in try block.</a:t>
            </a:r>
          </a:p>
          <a:p>
            <a:pPr marL="0" indent="0">
              <a:buNone/>
            </a:pPr>
            <a:endParaRPr lang="en-US" dirty="0"/>
          </a:p>
        </p:txBody>
      </p:sp>
    </p:spTree>
    <p:extLst>
      <p:ext uri="{BB962C8B-B14F-4D97-AF65-F5344CB8AC3E}">
        <p14:creationId xmlns:p14="http://schemas.microsoft.com/office/powerpoint/2010/main" val="65943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561E-3EA0-1142-A9A3-080FE521E0B7}"/>
              </a:ext>
            </a:extLst>
          </p:cNvPr>
          <p:cNvSpPr>
            <a:spLocks noGrp="1"/>
          </p:cNvSpPr>
          <p:nvPr>
            <p:ph type="title"/>
          </p:nvPr>
        </p:nvSpPr>
        <p:spPr>
          <a:xfrm>
            <a:off x="320511" y="365125"/>
            <a:ext cx="11033289" cy="5922553"/>
          </a:xfrm>
        </p:spPr>
        <p:txBody>
          <a:bodyPr/>
          <a:lstStyle/>
          <a:p>
            <a:pPr algn="ctr"/>
            <a:r>
              <a:rPr lang="en-US" dirty="0"/>
              <a:t>Example N3 Try-catch-finally </a:t>
            </a:r>
          </a:p>
        </p:txBody>
      </p:sp>
    </p:spTree>
    <p:extLst>
      <p:ext uri="{BB962C8B-B14F-4D97-AF65-F5344CB8AC3E}">
        <p14:creationId xmlns:p14="http://schemas.microsoft.com/office/powerpoint/2010/main" val="111487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A2E5-F819-B781-E51E-84B3F3D4A3B8}"/>
              </a:ext>
            </a:extLst>
          </p:cNvPr>
          <p:cNvSpPr>
            <a:spLocks noGrp="1"/>
          </p:cNvSpPr>
          <p:nvPr>
            <p:ph type="title"/>
          </p:nvPr>
        </p:nvSpPr>
        <p:spPr/>
        <p:txBody>
          <a:bodyPr/>
          <a:lstStyle/>
          <a:p>
            <a:r>
              <a:rPr lang="en-US" dirty="0"/>
              <a:t>Few important notes about Try-catch-finally</a:t>
            </a:r>
          </a:p>
        </p:txBody>
      </p:sp>
      <p:sp>
        <p:nvSpPr>
          <p:cNvPr id="3" name="Content Placeholder 2">
            <a:extLst>
              <a:ext uri="{FF2B5EF4-FFF2-40B4-BE49-F238E27FC236}">
                <a16:creationId xmlns:a16="http://schemas.microsoft.com/office/drawing/2014/main" id="{E8BE764D-C4CD-13D9-5D40-919E3182F525}"/>
              </a:ext>
            </a:extLst>
          </p:cNvPr>
          <p:cNvSpPr>
            <a:spLocks noGrp="1"/>
          </p:cNvSpPr>
          <p:nvPr>
            <p:ph idx="1"/>
          </p:nvPr>
        </p:nvSpPr>
        <p:spPr/>
        <p:txBody>
          <a:bodyPr/>
          <a:lstStyle/>
          <a:p>
            <a:r>
              <a:rPr lang="en-US" dirty="0"/>
              <a:t>We cannot have empty try block without catch or finally related to it.</a:t>
            </a:r>
          </a:p>
          <a:p>
            <a:pPr marL="0" indent="0">
              <a:buNone/>
            </a:pPr>
            <a:endParaRPr lang="en-US" dirty="0"/>
          </a:p>
          <a:p>
            <a:r>
              <a:rPr lang="en-US" dirty="0"/>
              <a:t>We can have try and finally block without catch block. </a:t>
            </a:r>
          </a:p>
          <a:p>
            <a:pPr marL="0" indent="0">
              <a:buNone/>
            </a:pPr>
            <a:endParaRPr lang="en-US" dirty="0"/>
          </a:p>
          <a:p>
            <a:r>
              <a:rPr lang="en-US" dirty="0"/>
              <a:t>We cannot have catch or finally block without try block.</a:t>
            </a:r>
          </a:p>
          <a:p>
            <a:pPr marL="0" indent="0">
              <a:buNone/>
            </a:pPr>
            <a:endParaRPr lang="en-US" dirty="0"/>
          </a:p>
          <a:p>
            <a:r>
              <a:rPr lang="en-US" dirty="0"/>
              <a:t>We can only have one try, one finally block, however we can have several catch blocks (In single try-catch-finally block).</a:t>
            </a:r>
          </a:p>
          <a:p>
            <a:endParaRPr lang="en-US" dirty="0"/>
          </a:p>
        </p:txBody>
      </p:sp>
    </p:spTree>
    <p:extLst>
      <p:ext uri="{BB962C8B-B14F-4D97-AF65-F5344CB8AC3E}">
        <p14:creationId xmlns:p14="http://schemas.microsoft.com/office/powerpoint/2010/main" val="176890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561E-3EA0-1142-A9A3-080FE521E0B7}"/>
              </a:ext>
            </a:extLst>
          </p:cNvPr>
          <p:cNvSpPr>
            <a:spLocks noGrp="1"/>
          </p:cNvSpPr>
          <p:nvPr>
            <p:ph type="title"/>
          </p:nvPr>
        </p:nvSpPr>
        <p:spPr>
          <a:xfrm>
            <a:off x="320511" y="365125"/>
            <a:ext cx="11033289" cy="5922553"/>
          </a:xfrm>
        </p:spPr>
        <p:txBody>
          <a:bodyPr/>
          <a:lstStyle/>
          <a:p>
            <a:pPr algn="ctr"/>
            <a:r>
              <a:rPr lang="en-US" dirty="0"/>
              <a:t>Example N4 Different Scenarios with Try-catch</a:t>
            </a:r>
          </a:p>
        </p:txBody>
      </p:sp>
    </p:spTree>
    <p:extLst>
      <p:ext uri="{BB962C8B-B14F-4D97-AF65-F5344CB8AC3E}">
        <p14:creationId xmlns:p14="http://schemas.microsoft.com/office/powerpoint/2010/main" val="752696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7E12-DEF5-11A7-6EC6-772F6C2DF9FE}"/>
              </a:ext>
            </a:extLst>
          </p:cNvPr>
          <p:cNvSpPr>
            <a:spLocks noGrp="1"/>
          </p:cNvSpPr>
          <p:nvPr>
            <p:ph type="title"/>
          </p:nvPr>
        </p:nvSpPr>
        <p:spPr/>
        <p:txBody>
          <a:bodyPr/>
          <a:lstStyle/>
          <a:p>
            <a:pPr algn="ctr"/>
            <a:r>
              <a:rPr lang="en-US" dirty="0"/>
              <a:t>Custom Exceptions in Java</a:t>
            </a:r>
          </a:p>
        </p:txBody>
      </p:sp>
      <p:sp>
        <p:nvSpPr>
          <p:cNvPr id="3" name="Content Placeholder 2">
            <a:extLst>
              <a:ext uri="{FF2B5EF4-FFF2-40B4-BE49-F238E27FC236}">
                <a16:creationId xmlns:a16="http://schemas.microsoft.com/office/drawing/2014/main" id="{584FD586-53FE-6496-2139-82D9A89B2632}"/>
              </a:ext>
            </a:extLst>
          </p:cNvPr>
          <p:cNvSpPr>
            <a:spLocks noGrp="1"/>
          </p:cNvSpPr>
          <p:nvPr>
            <p:ph idx="1"/>
          </p:nvPr>
        </p:nvSpPr>
        <p:spPr/>
        <p:txBody>
          <a:bodyPr/>
          <a:lstStyle/>
          <a:p>
            <a:r>
              <a:rPr lang="en-US" dirty="0"/>
              <a:t>Custom exceptions provide us possibility to provide additional information, and be more specific about our exception, which is not provided by standard Java Exception.</a:t>
            </a:r>
          </a:p>
          <a:p>
            <a:pPr marL="0" indent="0">
              <a:buNone/>
            </a:pPr>
            <a:endParaRPr lang="en-US" dirty="0"/>
          </a:p>
          <a:p>
            <a:r>
              <a:rPr lang="en-US" dirty="0"/>
              <a:t>For creating custom checked exception we extend Exception class, if we are creating custom unchecked exception we extend the </a:t>
            </a:r>
            <a:r>
              <a:rPr lang="en-US" dirty="0" err="1"/>
              <a:t>RuntimeException</a:t>
            </a:r>
            <a:r>
              <a:rPr lang="en-US" dirty="0"/>
              <a:t> class. If you are creating custom error extend the Error class.</a:t>
            </a:r>
          </a:p>
        </p:txBody>
      </p:sp>
    </p:spTree>
    <p:extLst>
      <p:ext uri="{BB962C8B-B14F-4D97-AF65-F5344CB8AC3E}">
        <p14:creationId xmlns:p14="http://schemas.microsoft.com/office/powerpoint/2010/main" val="70282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1871-BD20-91C9-AD02-FB6B95A0A448}"/>
              </a:ext>
            </a:extLst>
          </p:cNvPr>
          <p:cNvSpPr>
            <a:spLocks noGrp="1"/>
          </p:cNvSpPr>
          <p:nvPr>
            <p:ph type="title"/>
          </p:nvPr>
        </p:nvSpPr>
        <p:spPr/>
        <p:txBody>
          <a:bodyPr/>
          <a:lstStyle/>
          <a:p>
            <a:r>
              <a:rPr lang="en-US" dirty="0"/>
              <a:t>Choose between Checked and Unchecked Exception</a:t>
            </a:r>
          </a:p>
        </p:txBody>
      </p:sp>
      <p:sp>
        <p:nvSpPr>
          <p:cNvPr id="3" name="Content Placeholder 2">
            <a:extLst>
              <a:ext uri="{FF2B5EF4-FFF2-40B4-BE49-F238E27FC236}">
                <a16:creationId xmlns:a16="http://schemas.microsoft.com/office/drawing/2014/main" id="{387E1604-45D6-60EE-9CC5-F49F517BC7B5}"/>
              </a:ext>
            </a:extLst>
          </p:cNvPr>
          <p:cNvSpPr>
            <a:spLocks noGrp="1"/>
          </p:cNvSpPr>
          <p:nvPr>
            <p:ph idx="1"/>
          </p:nvPr>
        </p:nvSpPr>
        <p:spPr/>
        <p:txBody>
          <a:bodyPr>
            <a:normAutofit fontScale="92500" lnSpcReduction="10000"/>
          </a:bodyPr>
          <a:lstStyle/>
          <a:p>
            <a:endParaRPr lang="en-US" dirty="0"/>
          </a:p>
          <a:p>
            <a:r>
              <a:rPr lang="en-US" dirty="0"/>
              <a:t>If exception is recoverable from, and it is more likely customer side error rather than system then we should choose a checked exception.</a:t>
            </a:r>
          </a:p>
          <a:p>
            <a:pPr marL="0" indent="0">
              <a:buNone/>
            </a:pPr>
            <a:endParaRPr lang="en-US" dirty="0"/>
          </a:p>
          <a:p>
            <a:r>
              <a:rPr lang="en-US" dirty="0"/>
              <a:t>If exception is unrecoverable, and more likely a system error rather than customer one, then we should choose an unchecked exception.</a:t>
            </a:r>
          </a:p>
          <a:p>
            <a:pPr marL="0" indent="0">
              <a:buNone/>
            </a:pPr>
            <a:endParaRPr lang="en-US" dirty="0"/>
          </a:p>
          <a:p>
            <a:r>
              <a:rPr lang="en-US" dirty="0"/>
              <a:t>If there is a serious problem in the system, like shortage of system resources then it is considered to be an error rather than exception. Imagine having memory leak in your program, using a resource which causes memory problems.</a:t>
            </a:r>
          </a:p>
        </p:txBody>
      </p:sp>
    </p:spTree>
    <p:extLst>
      <p:ext uri="{BB962C8B-B14F-4D97-AF65-F5344CB8AC3E}">
        <p14:creationId xmlns:p14="http://schemas.microsoft.com/office/powerpoint/2010/main" val="198378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561E-3EA0-1142-A9A3-080FE521E0B7}"/>
              </a:ext>
            </a:extLst>
          </p:cNvPr>
          <p:cNvSpPr>
            <a:spLocks noGrp="1"/>
          </p:cNvSpPr>
          <p:nvPr>
            <p:ph type="title"/>
          </p:nvPr>
        </p:nvSpPr>
        <p:spPr>
          <a:xfrm>
            <a:off x="320511" y="365125"/>
            <a:ext cx="11033289" cy="5922553"/>
          </a:xfrm>
        </p:spPr>
        <p:txBody>
          <a:bodyPr/>
          <a:lstStyle/>
          <a:p>
            <a:pPr algn="ctr"/>
            <a:r>
              <a:rPr lang="en-US" dirty="0"/>
              <a:t>Example N5 Creating Custom Exceptions</a:t>
            </a:r>
          </a:p>
        </p:txBody>
      </p:sp>
    </p:spTree>
    <p:extLst>
      <p:ext uri="{BB962C8B-B14F-4D97-AF65-F5344CB8AC3E}">
        <p14:creationId xmlns:p14="http://schemas.microsoft.com/office/powerpoint/2010/main" val="3394688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AA1E-B0E0-6A20-B553-4D8F24937178}"/>
              </a:ext>
            </a:extLst>
          </p:cNvPr>
          <p:cNvSpPr>
            <a:spLocks noGrp="1"/>
          </p:cNvSpPr>
          <p:nvPr>
            <p:ph type="title"/>
          </p:nvPr>
        </p:nvSpPr>
        <p:spPr/>
        <p:txBody>
          <a:bodyPr/>
          <a:lstStyle/>
          <a:p>
            <a:r>
              <a:rPr lang="en-US" dirty="0"/>
              <a:t>Difference between Throw and Throws</a:t>
            </a:r>
          </a:p>
        </p:txBody>
      </p:sp>
      <p:sp>
        <p:nvSpPr>
          <p:cNvPr id="3" name="Content Placeholder 2">
            <a:extLst>
              <a:ext uri="{FF2B5EF4-FFF2-40B4-BE49-F238E27FC236}">
                <a16:creationId xmlns:a16="http://schemas.microsoft.com/office/drawing/2014/main" id="{CA27D9A0-ADC3-1D66-9919-51701F2B7ED3}"/>
              </a:ext>
            </a:extLst>
          </p:cNvPr>
          <p:cNvSpPr>
            <a:spLocks noGrp="1"/>
          </p:cNvSpPr>
          <p:nvPr>
            <p:ph idx="1"/>
          </p:nvPr>
        </p:nvSpPr>
        <p:spPr/>
        <p:txBody>
          <a:bodyPr/>
          <a:lstStyle/>
          <a:p>
            <a:r>
              <a:rPr lang="en-US" dirty="0"/>
              <a:t>Throw keyword is used to throw exception explicitly, in the code, inside function or block of code.</a:t>
            </a:r>
          </a:p>
          <a:p>
            <a:pPr marL="0" indent="0">
              <a:buNone/>
            </a:pPr>
            <a:endParaRPr lang="en-US" dirty="0"/>
          </a:p>
          <a:p>
            <a:r>
              <a:rPr lang="en-US" dirty="0"/>
              <a:t>Throws keyword is used in the method signature to declare an exception which might be thrown by the function, while executing the code.</a:t>
            </a:r>
          </a:p>
          <a:p>
            <a:pPr marL="0" indent="0">
              <a:buNone/>
            </a:pPr>
            <a:endParaRPr lang="en-US" dirty="0"/>
          </a:p>
          <a:p>
            <a:r>
              <a:rPr lang="en-US" dirty="0"/>
              <a:t>Note Throws keyword must be used with Checked Exceptions. You cannot declare Checked exception without Throws keyword.</a:t>
            </a:r>
          </a:p>
        </p:txBody>
      </p:sp>
    </p:spTree>
    <p:extLst>
      <p:ext uri="{BB962C8B-B14F-4D97-AF65-F5344CB8AC3E}">
        <p14:creationId xmlns:p14="http://schemas.microsoft.com/office/powerpoint/2010/main" val="474950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561E-3EA0-1142-A9A3-080FE521E0B7}"/>
              </a:ext>
            </a:extLst>
          </p:cNvPr>
          <p:cNvSpPr>
            <a:spLocks noGrp="1"/>
          </p:cNvSpPr>
          <p:nvPr>
            <p:ph type="title"/>
          </p:nvPr>
        </p:nvSpPr>
        <p:spPr>
          <a:xfrm>
            <a:off x="320511" y="365125"/>
            <a:ext cx="11033289" cy="5922553"/>
          </a:xfrm>
        </p:spPr>
        <p:txBody>
          <a:bodyPr/>
          <a:lstStyle/>
          <a:p>
            <a:pPr algn="ctr"/>
            <a:r>
              <a:rPr lang="en-US" dirty="0"/>
              <a:t>Example N6 Exception Testing in Junit</a:t>
            </a:r>
          </a:p>
        </p:txBody>
      </p:sp>
    </p:spTree>
    <p:extLst>
      <p:ext uri="{BB962C8B-B14F-4D97-AF65-F5344CB8AC3E}">
        <p14:creationId xmlns:p14="http://schemas.microsoft.com/office/powerpoint/2010/main" val="3465666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5146-4D0A-DA7E-6110-17F04618AA6F}"/>
              </a:ext>
            </a:extLst>
          </p:cNvPr>
          <p:cNvSpPr>
            <a:spLocks noGrp="1"/>
          </p:cNvSpPr>
          <p:nvPr>
            <p:ph type="title"/>
          </p:nvPr>
        </p:nvSpPr>
        <p:spPr/>
        <p:txBody>
          <a:bodyPr/>
          <a:lstStyle/>
          <a:p>
            <a:r>
              <a:rPr lang="en-US" dirty="0"/>
              <a:t>Inheritance rules of exception</a:t>
            </a:r>
          </a:p>
        </p:txBody>
      </p:sp>
      <p:sp>
        <p:nvSpPr>
          <p:cNvPr id="3" name="Content Placeholder 2">
            <a:extLst>
              <a:ext uri="{FF2B5EF4-FFF2-40B4-BE49-F238E27FC236}">
                <a16:creationId xmlns:a16="http://schemas.microsoft.com/office/drawing/2014/main" id="{5E4F3602-EB0D-FF5C-8C44-BEBAED0F80DF}"/>
              </a:ext>
            </a:extLst>
          </p:cNvPr>
          <p:cNvSpPr>
            <a:spLocks noGrp="1"/>
          </p:cNvSpPr>
          <p:nvPr>
            <p:ph idx="1"/>
          </p:nvPr>
        </p:nvSpPr>
        <p:spPr/>
        <p:txBody>
          <a:bodyPr>
            <a:normAutofit fontScale="92500"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If </a:t>
            </a:r>
            <a:r>
              <a:rPr lang="en-US" dirty="0" err="1">
                <a:effectLst/>
                <a:ea typeface="Calibri" panose="020F0502020204030204" pitchFamily="34" charset="0"/>
                <a:cs typeface="Times New Roman" panose="02020603050405020304" pitchFamily="18" charset="0"/>
              </a:rPr>
              <a:t>SuperClass</a:t>
            </a:r>
            <a:r>
              <a:rPr lang="en-US" dirty="0">
                <a:effectLst/>
                <a:ea typeface="Calibri" panose="020F0502020204030204" pitchFamily="34" charset="0"/>
                <a:cs typeface="Times New Roman" panose="02020603050405020304" pitchFamily="18" charset="0"/>
              </a:rPr>
              <a:t> does not declare an exception, then the </a:t>
            </a:r>
            <a:r>
              <a:rPr lang="en-US" dirty="0" err="1">
                <a:effectLst/>
                <a:ea typeface="Calibri" panose="020F0502020204030204" pitchFamily="34" charset="0"/>
                <a:cs typeface="Times New Roman" panose="02020603050405020304" pitchFamily="18" charset="0"/>
              </a:rPr>
              <a:t>SubClass</a:t>
            </a:r>
            <a:r>
              <a:rPr lang="en-US" dirty="0">
                <a:effectLst/>
                <a:ea typeface="Calibri" panose="020F0502020204030204" pitchFamily="34" charset="0"/>
                <a:cs typeface="Times New Roman" panose="02020603050405020304" pitchFamily="18" charset="0"/>
              </a:rPr>
              <a:t> can only declare unchecked exceptions, but not the checked exceptions.</a:t>
            </a:r>
          </a:p>
          <a:p>
            <a:pPr marL="457200" marR="0" indent="0">
              <a:lnSpc>
                <a:spcPct val="107000"/>
              </a:lnSpc>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If </a:t>
            </a:r>
            <a:r>
              <a:rPr lang="en-US" dirty="0" err="1">
                <a:effectLst/>
                <a:ea typeface="Calibri" panose="020F0502020204030204" pitchFamily="34" charset="0"/>
                <a:cs typeface="Times New Roman" panose="02020603050405020304" pitchFamily="18" charset="0"/>
              </a:rPr>
              <a:t>SuperClass</a:t>
            </a:r>
            <a:r>
              <a:rPr lang="en-US" dirty="0">
                <a:effectLst/>
                <a:ea typeface="Calibri" panose="020F0502020204030204" pitchFamily="34" charset="0"/>
                <a:cs typeface="Times New Roman" panose="02020603050405020304" pitchFamily="18" charset="0"/>
              </a:rPr>
              <a:t> declares an exception, then the </a:t>
            </a:r>
            <a:r>
              <a:rPr lang="en-US" dirty="0" err="1">
                <a:effectLst/>
                <a:ea typeface="Calibri" panose="020F0502020204030204" pitchFamily="34" charset="0"/>
                <a:cs typeface="Times New Roman" panose="02020603050405020304" pitchFamily="18" charset="0"/>
              </a:rPr>
              <a:t>SubClass</a:t>
            </a:r>
            <a:r>
              <a:rPr lang="en-US" dirty="0">
                <a:effectLst/>
                <a:ea typeface="Calibri" panose="020F0502020204030204" pitchFamily="34" charset="0"/>
                <a:cs typeface="Times New Roman" panose="02020603050405020304" pitchFamily="18" charset="0"/>
              </a:rPr>
              <a:t> can only declare the same or child exceptions of the exception declared by the </a:t>
            </a:r>
            <a:r>
              <a:rPr lang="en-US" dirty="0" err="1">
                <a:effectLst/>
                <a:ea typeface="Calibri" panose="020F0502020204030204" pitchFamily="34" charset="0"/>
                <a:cs typeface="Times New Roman" panose="02020603050405020304" pitchFamily="18" charset="0"/>
              </a:rPr>
              <a:t>SuperClass</a:t>
            </a:r>
            <a:r>
              <a:rPr lang="en-US" dirty="0">
                <a:effectLst/>
                <a:ea typeface="Calibri" panose="020F0502020204030204" pitchFamily="34" charset="0"/>
                <a:cs typeface="Times New Roman" panose="02020603050405020304" pitchFamily="18" charset="0"/>
              </a:rPr>
              <a:t> and any new Runtime Exceptions, just not any new checked exceptions at the higher level.</a:t>
            </a:r>
          </a:p>
          <a:p>
            <a:pPr marL="457200" marR="0" indent="0">
              <a:lnSpc>
                <a:spcPct val="107000"/>
              </a:lnSpc>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If </a:t>
            </a:r>
            <a:r>
              <a:rPr lang="en-US" dirty="0" err="1">
                <a:effectLst/>
                <a:ea typeface="Calibri" panose="020F0502020204030204" pitchFamily="34" charset="0"/>
                <a:cs typeface="Times New Roman" panose="02020603050405020304" pitchFamily="18" charset="0"/>
              </a:rPr>
              <a:t>SuperClass</a:t>
            </a:r>
            <a:r>
              <a:rPr lang="en-US" dirty="0">
                <a:effectLst/>
                <a:ea typeface="Calibri" panose="020F0502020204030204" pitchFamily="34" charset="0"/>
                <a:cs typeface="Times New Roman" panose="02020603050405020304" pitchFamily="18" charset="0"/>
              </a:rPr>
              <a:t> declares an exception, then the </a:t>
            </a:r>
            <a:r>
              <a:rPr lang="en-US" dirty="0" err="1">
                <a:effectLst/>
                <a:ea typeface="Calibri" panose="020F0502020204030204" pitchFamily="34" charset="0"/>
                <a:cs typeface="Times New Roman" panose="02020603050405020304" pitchFamily="18" charset="0"/>
              </a:rPr>
              <a:t>SubClass</a:t>
            </a:r>
            <a:r>
              <a:rPr lang="en-US" dirty="0">
                <a:effectLst/>
                <a:ea typeface="Calibri" panose="020F0502020204030204" pitchFamily="34" charset="0"/>
                <a:cs typeface="Times New Roman" panose="02020603050405020304" pitchFamily="18" charset="0"/>
              </a:rPr>
              <a:t> can declare without exception.</a:t>
            </a:r>
          </a:p>
          <a:p>
            <a:endParaRPr lang="en-US" dirty="0"/>
          </a:p>
        </p:txBody>
      </p:sp>
    </p:spTree>
    <p:extLst>
      <p:ext uri="{BB962C8B-B14F-4D97-AF65-F5344CB8AC3E}">
        <p14:creationId xmlns:p14="http://schemas.microsoft.com/office/powerpoint/2010/main" val="288838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114CBA-E88B-1C46-B009-119980773A6E}"/>
              </a:ext>
            </a:extLst>
          </p:cNvPr>
          <p:cNvSpPr>
            <a:spLocks noGrp="1"/>
          </p:cNvSpPr>
          <p:nvPr>
            <p:ph type="title"/>
          </p:nvPr>
        </p:nvSpPr>
        <p:spPr/>
        <p:txBody>
          <a:bodyPr/>
          <a:lstStyle/>
          <a:p>
            <a:r>
              <a:rPr lang="en-US" dirty="0"/>
              <a:t>Workflow</a:t>
            </a:r>
          </a:p>
        </p:txBody>
      </p:sp>
      <p:sp>
        <p:nvSpPr>
          <p:cNvPr id="4" name="Content Placeholder 3">
            <a:extLst>
              <a:ext uri="{FF2B5EF4-FFF2-40B4-BE49-F238E27FC236}">
                <a16:creationId xmlns:a16="http://schemas.microsoft.com/office/drawing/2014/main" id="{E89336BA-D598-A343-2313-353A156A7709}"/>
              </a:ext>
            </a:extLst>
          </p:cNvPr>
          <p:cNvSpPr>
            <a:spLocks noGrp="1"/>
          </p:cNvSpPr>
          <p:nvPr>
            <p:ph idx="1"/>
          </p:nvPr>
        </p:nvSpPr>
        <p:spPr/>
        <p:txBody>
          <a:bodyPr>
            <a:normAutofit lnSpcReduction="10000"/>
          </a:bodyPr>
          <a:lstStyle/>
          <a:p>
            <a:r>
              <a:rPr lang="en-US" dirty="0"/>
              <a:t>What is an Exception</a:t>
            </a:r>
          </a:p>
          <a:p>
            <a:r>
              <a:rPr lang="en-US" dirty="0"/>
              <a:t>Exceptions Hierarchy</a:t>
            </a:r>
          </a:p>
          <a:p>
            <a:r>
              <a:rPr lang="en-US" dirty="0"/>
              <a:t>Types of Exceptions</a:t>
            </a:r>
          </a:p>
          <a:p>
            <a:r>
              <a:rPr lang="en-US" dirty="0"/>
              <a:t>How to work with Exceptions</a:t>
            </a:r>
          </a:p>
          <a:p>
            <a:r>
              <a:rPr lang="en-US" dirty="0"/>
              <a:t>Custom Exceptions</a:t>
            </a:r>
          </a:p>
          <a:p>
            <a:r>
              <a:rPr lang="en-US" dirty="0"/>
              <a:t>Testing Exceptions in Junit Examples</a:t>
            </a:r>
          </a:p>
          <a:p>
            <a:r>
              <a:rPr lang="en-US" dirty="0"/>
              <a:t>Inheritance rules of Exception</a:t>
            </a:r>
          </a:p>
          <a:p>
            <a:r>
              <a:rPr lang="en-US" dirty="0"/>
              <a:t>Exceptions best practices</a:t>
            </a:r>
          </a:p>
          <a:p>
            <a:r>
              <a:rPr lang="en-US" dirty="0"/>
              <a:t>Additional Information </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5381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2C26-E52E-1CCA-18A3-306A61F660DB}"/>
              </a:ext>
            </a:extLst>
          </p:cNvPr>
          <p:cNvSpPr>
            <a:spLocks noGrp="1"/>
          </p:cNvSpPr>
          <p:nvPr>
            <p:ph type="title"/>
          </p:nvPr>
        </p:nvSpPr>
        <p:spPr/>
        <p:txBody>
          <a:bodyPr/>
          <a:lstStyle/>
          <a:p>
            <a:r>
              <a:rPr lang="en-US" dirty="0"/>
              <a:t>Best Practices With Exception Handling</a:t>
            </a:r>
          </a:p>
        </p:txBody>
      </p:sp>
      <p:sp>
        <p:nvSpPr>
          <p:cNvPr id="3" name="Content Placeholder 2">
            <a:extLst>
              <a:ext uri="{FF2B5EF4-FFF2-40B4-BE49-F238E27FC236}">
                <a16:creationId xmlns:a16="http://schemas.microsoft.com/office/drawing/2014/main" id="{5A3303F3-D6BC-78FC-768C-E2DABD023DD7}"/>
              </a:ext>
            </a:extLst>
          </p:cNvPr>
          <p:cNvSpPr>
            <a:spLocks noGrp="1"/>
          </p:cNvSpPr>
          <p:nvPr>
            <p:ph idx="1"/>
          </p:nvPr>
        </p:nvSpPr>
        <p:spPr/>
        <p:txBody>
          <a:bodyPr>
            <a:normAutofit lnSpcReduction="10000"/>
          </a:bodyPr>
          <a:lstStyle/>
          <a:p>
            <a:r>
              <a:rPr lang="en-US" dirty="0"/>
              <a:t>Always try  to catch particular subclasses, instead of catching just general Exception class.</a:t>
            </a:r>
          </a:p>
          <a:p>
            <a:pPr marL="0" indent="0">
              <a:buNone/>
            </a:pPr>
            <a:endParaRPr lang="en-US" dirty="0"/>
          </a:p>
          <a:p>
            <a:r>
              <a:rPr lang="en-US" dirty="0"/>
              <a:t>Do not have empty catch blocks, because you are swallowing exception in that case. Error swallowing (or error hiding), is a bad practice. Swallowing exception means when we catch an exception and continue to work without logging, processing or reporting the error.</a:t>
            </a:r>
          </a:p>
          <a:p>
            <a:pPr marL="0" indent="0">
              <a:buNone/>
            </a:pPr>
            <a:endParaRPr lang="en-US" dirty="0"/>
          </a:p>
          <a:p>
            <a:r>
              <a:rPr lang="en-US" dirty="0"/>
              <a:t>Always catch only those exceptions that can be handled. </a:t>
            </a:r>
          </a:p>
        </p:txBody>
      </p:sp>
    </p:spTree>
    <p:extLst>
      <p:ext uri="{BB962C8B-B14F-4D97-AF65-F5344CB8AC3E}">
        <p14:creationId xmlns:p14="http://schemas.microsoft.com/office/powerpoint/2010/main" val="259516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712D-56D2-75E8-4721-7DD1FA3ED868}"/>
              </a:ext>
            </a:extLst>
          </p:cNvPr>
          <p:cNvSpPr>
            <a:spLocks noGrp="1"/>
          </p:cNvSpPr>
          <p:nvPr>
            <p:ph type="title"/>
          </p:nvPr>
        </p:nvSpPr>
        <p:spPr/>
        <p:txBody>
          <a:bodyPr/>
          <a:lstStyle/>
          <a:p>
            <a:r>
              <a:rPr lang="en-US" dirty="0"/>
              <a:t>Try-With-Resources</a:t>
            </a:r>
          </a:p>
        </p:txBody>
      </p:sp>
      <p:sp>
        <p:nvSpPr>
          <p:cNvPr id="3" name="Content Placeholder 2">
            <a:extLst>
              <a:ext uri="{FF2B5EF4-FFF2-40B4-BE49-F238E27FC236}">
                <a16:creationId xmlns:a16="http://schemas.microsoft.com/office/drawing/2014/main" id="{AA9811D6-FB01-C0C4-2A3D-C9EFBC0D3B6D}"/>
              </a:ext>
            </a:extLst>
          </p:cNvPr>
          <p:cNvSpPr>
            <a:spLocks noGrp="1"/>
          </p:cNvSpPr>
          <p:nvPr>
            <p:ph idx="1"/>
          </p:nvPr>
        </p:nvSpPr>
        <p:spPr/>
        <p:txBody>
          <a:bodyPr/>
          <a:lstStyle/>
          <a:p>
            <a:r>
              <a:rPr lang="en-US" dirty="0"/>
              <a:t>Try-with-resources was introduced in java 7 which allows us to declare resources to be used in a try block with the assurance that the resource will be closed after that execution. So we should not worry if the developer forgot to close the resources, which might have caused memory leaks, and </a:t>
            </a:r>
            <a:r>
              <a:rPr lang="en-US" dirty="0" err="1"/>
              <a:t>OutOfMemoryError</a:t>
            </a:r>
            <a:r>
              <a:rPr lang="en-US" dirty="0"/>
              <a:t>.</a:t>
            </a:r>
          </a:p>
          <a:p>
            <a:pPr marL="0" indent="0">
              <a:buNone/>
            </a:pPr>
            <a:endParaRPr lang="en-US" dirty="0"/>
          </a:p>
          <a:p>
            <a:r>
              <a:rPr lang="en-US" dirty="0"/>
              <a:t>To make out object eligible for try with resources, our object should implement either Closable, or </a:t>
            </a:r>
            <a:r>
              <a:rPr lang="en-US" dirty="0" err="1"/>
              <a:t>AutoClosable</a:t>
            </a:r>
            <a:r>
              <a:rPr lang="en-US" dirty="0"/>
              <a:t> interface, which has one method close().</a:t>
            </a:r>
          </a:p>
        </p:txBody>
      </p:sp>
    </p:spTree>
    <p:extLst>
      <p:ext uri="{BB962C8B-B14F-4D97-AF65-F5344CB8AC3E}">
        <p14:creationId xmlns:p14="http://schemas.microsoft.com/office/powerpoint/2010/main" val="2505546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561E-3EA0-1142-A9A3-080FE521E0B7}"/>
              </a:ext>
            </a:extLst>
          </p:cNvPr>
          <p:cNvSpPr>
            <a:spLocks noGrp="1"/>
          </p:cNvSpPr>
          <p:nvPr>
            <p:ph type="title"/>
          </p:nvPr>
        </p:nvSpPr>
        <p:spPr>
          <a:xfrm>
            <a:off x="320511" y="365125"/>
            <a:ext cx="11033289" cy="5922553"/>
          </a:xfrm>
        </p:spPr>
        <p:txBody>
          <a:bodyPr/>
          <a:lstStyle/>
          <a:p>
            <a:pPr algn="ctr"/>
            <a:r>
              <a:rPr lang="en-US" dirty="0"/>
              <a:t>Example N7 Try-with-resources</a:t>
            </a:r>
          </a:p>
        </p:txBody>
      </p:sp>
    </p:spTree>
    <p:extLst>
      <p:ext uri="{BB962C8B-B14F-4D97-AF65-F5344CB8AC3E}">
        <p14:creationId xmlns:p14="http://schemas.microsoft.com/office/powerpoint/2010/main" val="735380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561E-3EA0-1142-A9A3-080FE521E0B7}"/>
              </a:ext>
            </a:extLst>
          </p:cNvPr>
          <p:cNvSpPr>
            <a:spLocks noGrp="1"/>
          </p:cNvSpPr>
          <p:nvPr>
            <p:ph type="title"/>
          </p:nvPr>
        </p:nvSpPr>
        <p:spPr>
          <a:xfrm>
            <a:off x="320511" y="365125"/>
            <a:ext cx="11033289" cy="5922553"/>
          </a:xfrm>
        </p:spPr>
        <p:txBody>
          <a:bodyPr/>
          <a:lstStyle/>
          <a:p>
            <a:pPr algn="ctr"/>
            <a:r>
              <a:rPr lang="en-US" dirty="0"/>
              <a:t>Example N8 </a:t>
            </a:r>
            <a:r>
              <a:rPr lang="en-US" dirty="0" err="1"/>
              <a:t>NullPointerException</a:t>
            </a:r>
            <a:endParaRPr lang="en-US" dirty="0"/>
          </a:p>
        </p:txBody>
      </p:sp>
    </p:spTree>
    <p:extLst>
      <p:ext uri="{BB962C8B-B14F-4D97-AF65-F5344CB8AC3E}">
        <p14:creationId xmlns:p14="http://schemas.microsoft.com/office/powerpoint/2010/main" val="3948731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AA5A93-A632-2404-FC6E-89F2D657ECFD}"/>
              </a:ext>
            </a:extLst>
          </p:cNvPr>
          <p:cNvSpPr>
            <a:spLocks noGrp="1"/>
          </p:cNvSpPr>
          <p:nvPr>
            <p:ph type="title"/>
          </p:nvPr>
        </p:nvSpPr>
        <p:spPr/>
        <p:txBody>
          <a:bodyPr/>
          <a:lstStyle/>
          <a:p>
            <a:r>
              <a:rPr lang="en-US" dirty="0"/>
              <a:t>What is a suppressed exception?</a:t>
            </a:r>
          </a:p>
        </p:txBody>
      </p:sp>
      <p:sp>
        <p:nvSpPr>
          <p:cNvPr id="4" name="Content Placeholder 3">
            <a:extLst>
              <a:ext uri="{FF2B5EF4-FFF2-40B4-BE49-F238E27FC236}">
                <a16:creationId xmlns:a16="http://schemas.microsoft.com/office/drawing/2014/main" id="{9DA86AFF-0D13-DD8D-C1C9-AA6DFDEB60E1}"/>
              </a:ext>
            </a:extLst>
          </p:cNvPr>
          <p:cNvSpPr>
            <a:spLocks noGrp="1"/>
          </p:cNvSpPr>
          <p:nvPr>
            <p:ph idx="1"/>
          </p:nvPr>
        </p:nvSpPr>
        <p:spPr/>
        <p:txBody>
          <a:bodyPr/>
          <a:lstStyle/>
          <a:p>
            <a:r>
              <a:rPr lang="en-US" dirty="0"/>
              <a:t>In simple words suppressed exception is an exception that is thrown but somehow ignored. </a:t>
            </a:r>
          </a:p>
          <a:p>
            <a:pPr marL="0" indent="0">
              <a:buNone/>
            </a:pPr>
            <a:endParaRPr lang="en-US" dirty="0"/>
          </a:p>
          <a:p>
            <a:r>
              <a:rPr lang="en-US" dirty="0"/>
              <a:t>A simple scenario for this is when the finally block throws an exception, any exception originally thrown in the try block then is suppressed.</a:t>
            </a:r>
          </a:p>
        </p:txBody>
      </p:sp>
    </p:spTree>
    <p:extLst>
      <p:ext uri="{BB962C8B-B14F-4D97-AF65-F5344CB8AC3E}">
        <p14:creationId xmlns:p14="http://schemas.microsoft.com/office/powerpoint/2010/main" val="1290181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561E-3EA0-1142-A9A3-080FE521E0B7}"/>
              </a:ext>
            </a:extLst>
          </p:cNvPr>
          <p:cNvSpPr>
            <a:spLocks noGrp="1"/>
          </p:cNvSpPr>
          <p:nvPr>
            <p:ph type="title"/>
          </p:nvPr>
        </p:nvSpPr>
        <p:spPr>
          <a:xfrm>
            <a:off x="320511" y="365125"/>
            <a:ext cx="11033289" cy="5922553"/>
          </a:xfrm>
        </p:spPr>
        <p:txBody>
          <a:bodyPr/>
          <a:lstStyle/>
          <a:p>
            <a:pPr algn="ctr"/>
            <a:r>
              <a:rPr lang="en-US" dirty="0"/>
              <a:t>Example N9 Suppressed Exception</a:t>
            </a:r>
          </a:p>
        </p:txBody>
      </p:sp>
    </p:spTree>
    <p:extLst>
      <p:ext uri="{BB962C8B-B14F-4D97-AF65-F5344CB8AC3E}">
        <p14:creationId xmlns:p14="http://schemas.microsoft.com/office/powerpoint/2010/main" val="658772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4839FB-5D2F-CDDB-29A7-29E86DCF0E7B}"/>
              </a:ext>
            </a:extLst>
          </p:cNvPr>
          <p:cNvSpPr>
            <a:spLocks noGrp="1"/>
          </p:cNvSpPr>
          <p:nvPr>
            <p:ph type="title"/>
          </p:nvPr>
        </p:nvSpPr>
        <p:spPr/>
        <p:txBody>
          <a:bodyPr/>
          <a:lstStyle/>
          <a:p>
            <a:r>
              <a:rPr lang="en-US" dirty="0"/>
              <a:t>Why use try-catch block instead of if-else?</a:t>
            </a:r>
          </a:p>
        </p:txBody>
      </p:sp>
      <p:sp>
        <p:nvSpPr>
          <p:cNvPr id="4" name="Content Placeholder 3">
            <a:extLst>
              <a:ext uri="{FF2B5EF4-FFF2-40B4-BE49-F238E27FC236}">
                <a16:creationId xmlns:a16="http://schemas.microsoft.com/office/drawing/2014/main" id="{E452845C-69FE-B9BF-B068-E1A49628EA53}"/>
              </a:ext>
            </a:extLst>
          </p:cNvPr>
          <p:cNvSpPr>
            <a:spLocks noGrp="1"/>
          </p:cNvSpPr>
          <p:nvPr>
            <p:ph idx="1"/>
          </p:nvPr>
        </p:nvSpPr>
        <p:spPr/>
        <p:txBody>
          <a:bodyPr>
            <a:normAutofit fontScale="92500" lnSpcReduction="20000"/>
          </a:bodyPr>
          <a:lstStyle/>
          <a:p>
            <a:r>
              <a:rPr lang="en-US" dirty="0"/>
              <a:t>Try-catch block is considered the recommended approach for error handling, however you can do the same logic with if-else.</a:t>
            </a:r>
          </a:p>
          <a:p>
            <a:pPr marL="0" indent="0">
              <a:buNone/>
            </a:pPr>
            <a:endParaRPr lang="en-US" dirty="0"/>
          </a:p>
          <a:p>
            <a:r>
              <a:rPr lang="en-US" dirty="0"/>
              <a:t>Try-catch is a better approach in error handling, because we are not dependent on our prediction. In if-else we are predicting that error will happen.</a:t>
            </a:r>
          </a:p>
          <a:p>
            <a:pPr marL="0" indent="0">
              <a:buNone/>
            </a:pPr>
            <a:endParaRPr lang="en-US" dirty="0"/>
          </a:p>
          <a:p>
            <a:r>
              <a:rPr lang="en-US" dirty="0"/>
              <a:t>Try-catch is more readable and maintainable compared with if-else in error handling.</a:t>
            </a:r>
          </a:p>
          <a:p>
            <a:pPr marL="0" indent="0">
              <a:buNone/>
            </a:pPr>
            <a:endParaRPr lang="en-US" dirty="0"/>
          </a:p>
          <a:p>
            <a:r>
              <a:rPr lang="en-US" dirty="0"/>
              <a:t>Also Throwable has a lot of useful methods to work with exceptions like </a:t>
            </a:r>
            <a:r>
              <a:rPr lang="en-US" dirty="0" err="1"/>
              <a:t>printStackTrace</a:t>
            </a:r>
            <a:r>
              <a:rPr lang="en-US" dirty="0"/>
              <a:t>(), </a:t>
            </a:r>
            <a:r>
              <a:rPr lang="en-US" dirty="0" err="1"/>
              <a:t>getMessage</a:t>
            </a:r>
            <a:r>
              <a:rPr lang="en-US" dirty="0"/>
              <a:t>(), </a:t>
            </a:r>
            <a:r>
              <a:rPr lang="en-US" dirty="0" err="1"/>
              <a:t>addSuppressed</a:t>
            </a:r>
            <a:r>
              <a:rPr lang="en-US" dirty="0"/>
              <a:t>(Throwable t) and etc.</a:t>
            </a:r>
          </a:p>
        </p:txBody>
      </p:sp>
    </p:spTree>
    <p:extLst>
      <p:ext uri="{BB962C8B-B14F-4D97-AF65-F5344CB8AC3E}">
        <p14:creationId xmlns:p14="http://schemas.microsoft.com/office/powerpoint/2010/main" val="4037972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561E-3EA0-1142-A9A3-080FE521E0B7}"/>
              </a:ext>
            </a:extLst>
          </p:cNvPr>
          <p:cNvSpPr>
            <a:spLocks noGrp="1"/>
          </p:cNvSpPr>
          <p:nvPr>
            <p:ph type="title"/>
          </p:nvPr>
        </p:nvSpPr>
        <p:spPr>
          <a:xfrm>
            <a:off x="320511" y="365125"/>
            <a:ext cx="11033289" cy="5922553"/>
          </a:xfrm>
        </p:spPr>
        <p:txBody>
          <a:bodyPr/>
          <a:lstStyle/>
          <a:p>
            <a:pPr algn="ctr"/>
            <a:r>
              <a:rPr lang="en-US" dirty="0"/>
              <a:t>Example N10 </a:t>
            </a:r>
            <a:r>
              <a:rPr lang="en-US" dirty="0" err="1"/>
              <a:t>StackOverflowError</a:t>
            </a:r>
            <a:endParaRPr lang="en-US" dirty="0"/>
          </a:p>
        </p:txBody>
      </p:sp>
    </p:spTree>
    <p:extLst>
      <p:ext uri="{BB962C8B-B14F-4D97-AF65-F5344CB8AC3E}">
        <p14:creationId xmlns:p14="http://schemas.microsoft.com/office/powerpoint/2010/main" val="405082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67B9B08-187F-0DBA-2528-B5D8276F170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Thanks for listening!</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09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74-D826-DF2E-C20E-3F7AC5F1E4A6}"/>
              </a:ext>
            </a:extLst>
          </p:cNvPr>
          <p:cNvSpPr>
            <a:spLocks noGrp="1"/>
          </p:cNvSpPr>
          <p:nvPr>
            <p:ph type="title"/>
          </p:nvPr>
        </p:nvSpPr>
        <p:spPr/>
        <p:txBody>
          <a:bodyPr/>
          <a:lstStyle/>
          <a:p>
            <a:r>
              <a:rPr lang="en-US" dirty="0"/>
              <a:t>What is an Exception?</a:t>
            </a:r>
          </a:p>
        </p:txBody>
      </p:sp>
      <p:sp>
        <p:nvSpPr>
          <p:cNvPr id="3" name="Content Placeholder 2">
            <a:extLst>
              <a:ext uri="{FF2B5EF4-FFF2-40B4-BE49-F238E27FC236}">
                <a16:creationId xmlns:a16="http://schemas.microsoft.com/office/drawing/2014/main" id="{5A76130F-E397-C1FB-7A5B-2101055B5B2F}"/>
              </a:ext>
            </a:extLst>
          </p:cNvPr>
          <p:cNvSpPr>
            <a:spLocks noGrp="1"/>
          </p:cNvSpPr>
          <p:nvPr>
            <p:ph idx="1"/>
          </p:nvPr>
        </p:nvSpPr>
        <p:spPr/>
        <p:txBody>
          <a:bodyPr/>
          <a:lstStyle/>
          <a:p>
            <a:r>
              <a:rPr lang="en-US" dirty="0"/>
              <a:t>Exception is an event that disturbs the normal workflow of our application.</a:t>
            </a:r>
          </a:p>
          <a:p>
            <a:pPr marL="0" indent="0">
              <a:buNone/>
            </a:pPr>
            <a:endParaRPr lang="en-US" dirty="0"/>
          </a:p>
          <a:p>
            <a:r>
              <a:rPr lang="en-US" dirty="0"/>
              <a:t>Exception is an object which is thrown at runtime.</a:t>
            </a:r>
          </a:p>
          <a:p>
            <a:pPr marL="0" indent="0">
              <a:buNone/>
            </a:pPr>
            <a:endParaRPr lang="en-US" dirty="0"/>
          </a:p>
          <a:p>
            <a:r>
              <a:rPr lang="en-US" dirty="0"/>
              <a:t>It causes our program to terminate abnormally.</a:t>
            </a:r>
          </a:p>
        </p:txBody>
      </p:sp>
    </p:spTree>
    <p:extLst>
      <p:ext uri="{BB962C8B-B14F-4D97-AF65-F5344CB8AC3E}">
        <p14:creationId xmlns:p14="http://schemas.microsoft.com/office/powerpoint/2010/main" val="310784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561E-3EA0-1142-A9A3-080FE521E0B7}"/>
              </a:ext>
            </a:extLst>
          </p:cNvPr>
          <p:cNvSpPr>
            <a:spLocks noGrp="1"/>
          </p:cNvSpPr>
          <p:nvPr>
            <p:ph type="title"/>
          </p:nvPr>
        </p:nvSpPr>
        <p:spPr>
          <a:xfrm>
            <a:off x="320511" y="365125"/>
            <a:ext cx="11033289" cy="5922553"/>
          </a:xfrm>
        </p:spPr>
        <p:txBody>
          <a:bodyPr/>
          <a:lstStyle/>
          <a:p>
            <a:pPr algn="ctr"/>
            <a:r>
              <a:rPr lang="en-US" dirty="0"/>
              <a:t>Example N1 Simple Exception Scenario</a:t>
            </a:r>
          </a:p>
        </p:txBody>
      </p:sp>
    </p:spTree>
    <p:extLst>
      <p:ext uri="{BB962C8B-B14F-4D97-AF65-F5344CB8AC3E}">
        <p14:creationId xmlns:p14="http://schemas.microsoft.com/office/powerpoint/2010/main" val="67536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AE5F-1547-0D08-1234-33E7ADCC9BDD}"/>
              </a:ext>
            </a:extLst>
          </p:cNvPr>
          <p:cNvSpPr>
            <a:spLocks noGrp="1"/>
          </p:cNvSpPr>
          <p:nvPr>
            <p:ph type="title"/>
          </p:nvPr>
        </p:nvSpPr>
        <p:spPr/>
        <p:txBody>
          <a:bodyPr/>
          <a:lstStyle/>
          <a:p>
            <a:pPr algn="ctr"/>
            <a:r>
              <a:rPr lang="en-US" dirty="0"/>
              <a:t>Exceptions Hierarchy</a:t>
            </a:r>
          </a:p>
        </p:txBody>
      </p:sp>
      <p:pic>
        <p:nvPicPr>
          <p:cNvPr id="7" name="Content Placeholder 6" descr="A picture containing text, screenshot, font, diagram&#10;&#10;Description automatically generated">
            <a:extLst>
              <a:ext uri="{FF2B5EF4-FFF2-40B4-BE49-F238E27FC236}">
                <a16:creationId xmlns:a16="http://schemas.microsoft.com/office/drawing/2014/main" id="{166C43EE-FD33-7293-043F-0C47DB7FF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538" y="1825625"/>
            <a:ext cx="8010924" cy="4351338"/>
          </a:xfrm>
        </p:spPr>
      </p:pic>
    </p:spTree>
    <p:extLst>
      <p:ext uri="{BB962C8B-B14F-4D97-AF65-F5344CB8AC3E}">
        <p14:creationId xmlns:p14="http://schemas.microsoft.com/office/powerpoint/2010/main" val="227529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ADFC-BB7E-9206-566E-720BE2FD8801}"/>
              </a:ext>
            </a:extLst>
          </p:cNvPr>
          <p:cNvSpPr>
            <a:spLocks noGrp="1"/>
          </p:cNvSpPr>
          <p:nvPr>
            <p:ph type="title"/>
          </p:nvPr>
        </p:nvSpPr>
        <p:spPr/>
        <p:txBody>
          <a:bodyPr/>
          <a:lstStyle/>
          <a:p>
            <a:r>
              <a:rPr lang="en-US" dirty="0"/>
              <a:t>What is Throwable?</a:t>
            </a:r>
          </a:p>
        </p:txBody>
      </p:sp>
      <p:sp>
        <p:nvSpPr>
          <p:cNvPr id="3" name="Content Placeholder 2">
            <a:extLst>
              <a:ext uri="{FF2B5EF4-FFF2-40B4-BE49-F238E27FC236}">
                <a16:creationId xmlns:a16="http://schemas.microsoft.com/office/drawing/2014/main" id="{679CD423-E742-7325-9EC2-2AF7706DD807}"/>
              </a:ext>
            </a:extLst>
          </p:cNvPr>
          <p:cNvSpPr>
            <a:spLocks noGrp="1"/>
          </p:cNvSpPr>
          <p:nvPr>
            <p:ph idx="1"/>
          </p:nvPr>
        </p:nvSpPr>
        <p:spPr/>
        <p:txBody>
          <a:bodyPr>
            <a:normAutofit lnSpcReduction="10000"/>
          </a:bodyPr>
          <a:lstStyle/>
          <a:p>
            <a:r>
              <a:rPr lang="en-US" dirty="0"/>
              <a:t>In Java, exceptions are objects. When you throw an exception, you throw an object. You cannot throw just any object as an exception, but only those whose class descends from throwable.</a:t>
            </a:r>
          </a:p>
          <a:p>
            <a:pPr marL="0" indent="0">
              <a:buNone/>
            </a:pPr>
            <a:endParaRPr lang="en-US" dirty="0"/>
          </a:p>
          <a:p>
            <a:r>
              <a:rPr lang="en-US" dirty="0"/>
              <a:t>The Throwable Class is the superclass of all errors and exceptions in Java. Only objects that are instances of this class are thrown by the JVM, or can be thrown by the java throw statement.</a:t>
            </a:r>
          </a:p>
          <a:p>
            <a:pPr marL="0" indent="0">
              <a:buNone/>
            </a:pPr>
            <a:endParaRPr lang="en-US" dirty="0"/>
          </a:p>
          <a:p>
            <a:r>
              <a:rPr lang="en-US" dirty="0"/>
              <a:t>Some essential methods of throwable are </a:t>
            </a:r>
            <a:r>
              <a:rPr lang="en-US" dirty="0" err="1"/>
              <a:t>getMessage</a:t>
            </a:r>
            <a:r>
              <a:rPr lang="en-US" dirty="0"/>
              <a:t>(), </a:t>
            </a:r>
            <a:r>
              <a:rPr lang="en-US" dirty="0" err="1"/>
              <a:t>printStackTrace</a:t>
            </a:r>
            <a:r>
              <a:rPr lang="en-US" dirty="0"/>
              <a:t>().</a:t>
            </a:r>
          </a:p>
        </p:txBody>
      </p:sp>
    </p:spTree>
    <p:extLst>
      <p:ext uri="{BB962C8B-B14F-4D97-AF65-F5344CB8AC3E}">
        <p14:creationId xmlns:p14="http://schemas.microsoft.com/office/powerpoint/2010/main" val="78710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561E-3EA0-1142-A9A3-080FE521E0B7}"/>
              </a:ext>
            </a:extLst>
          </p:cNvPr>
          <p:cNvSpPr>
            <a:spLocks noGrp="1"/>
          </p:cNvSpPr>
          <p:nvPr>
            <p:ph type="title"/>
          </p:nvPr>
        </p:nvSpPr>
        <p:spPr>
          <a:xfrm>
            <a:off x="320511" y="365125"/>
            <a:ext cx="11033289" cy="5922553"/>
          </a:xfrm>
        </p:spPr>
        <p:txBody>
          <a:bodyPr/>
          <a:lstStyle/>
          <a:p>
            <a:pPr algn="ctr"/>
            <a:r>
              <a:rPr lang="en-US" dirty="0"/>
              <a:t>Example N2 </a:t>
            </a:r>
            <a:r>
              <a:rPr lang="en-US" dirty="0" err="1"/>
              <a:t>getMessage</a:t>
            </a:r>
            <a:r>
              <a:rPr lang="en-US" dirty="0"/>
              <a:t>(), </a:t>
            </a:r>
            <a:r>
              <a:rPr lang="en-US" dirty="0" err="1"/>
              <a:t>printStackTrace</a:t>
            </a:r>
            <a:r>
              <a:rPr lang="en-US" dirty="0"/>
              <a:t>()</a:t>
            </a:r>
          </a:p>
        </p:txBody>
      </p:sp>
    </p:spTree>
    <p:extLst>
      <p:ext uri="{BB962C8B-B14F-4D97-AF65-F5344CB8AC3E}">
        <p14:creationId xmlns:p14="http://schemas.microsoft.com/office/powerpoint/2010/main" val="242149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C675-4111-3870-DDBC-ADD770AB01B1}"/>
              </a:ext>
            </a:extLst>
          </p:cNvPr>
          <p:cNvSpPr>
            <a:spLocks noGrp="1"/>
          </p:cNvSpPr>
          <p:nvPr>
            <p:ph type="title"/>
          </p:nvPr>
        </p:nvSpPr>
        <p:spPr/>
        <p:txBody>
          <a:bodyPr/>
          <a:lstStyle/>
          <a:p>
            <a:r>
              <a:rPr lang="en-US" dirty="0"/>
              <a:t>Types of Exceptions</a:t>
            </a:r>
          </a:p>
        </p:txBody>
      </p:sp>
      <p:sp>
        <p:nvSpPr>
          <p:cNvPr id="3" name="Content Placeholder 2">
            <a:extLst>
              <a:ext uri="{FF2B5EF4-FFF2-40B4-BE49-F238E27FC236}">
                <a16:creationId xmlns:a16="http://schemas.microsoft.com/office/drawing/2014/main" id="{ECF35DC3-9F03-2532-8C77-9ECDCF38E034}"/>
              </a:ext>
            </a:extLst>
          </p:cNvPr>
          <p:cNvSpPr>
            <a:spLocks noGrp="1"/>
          </p:cNvSpPr>
          <p:nvPr>
            <p:ph idx="1"/>
          </p:nvPr>
        </p:nvSpPr>
        <p:spPr>
          <a:xfrm>
            <a:off x="838200" y="1825625"/>
            <a:ext cx="10515600" cy="4667250"/>
          </a:xfrm>
        </p:spPr>
        <p:txBody>
          <a:bodyPr>
            <a:noAutofit/>
          </a:bodyPr>
          <a:lstStyle/>
          <a:p>
            <a:endParaRPr lang="en-US" dirty="0"/>
          </a:p>
          <a:p>
            <a:r>
              <a:rPr lang="en-US" dirty="0"/>
              <a:t>Checked Exceptions, also known as compiler time exceptions. </a:t>
            </a:r>
          </a:p>
          <a:p>
            <a:pPr marL="0" indent="0">
              <a:buNone/>
            </a:pPr>
            <a:endParaRPr lang="en-US" dirty="0"/>
          </a:p>
          <a:p>
            <a:r>
              <a:rPr lang="en-US" dirty="0"/>
              <a:t>Unchecked Exceptions, also known as runtime exceptions. </a:t>
            </a:r>
          </a:p>
          <a:p>
            <a:pPr marL="0" indent="0">
              <a:buNone/>
            </a:pPr>
            <a:endParaRPr lang="en-US" dirty="0"/>
          </a:p>
          <a:p>
            <a:r>
              <a:rPr lang="en-US" dirty="0"/>
              <a:t>Errors. </a:t>
            </a:r>
          </a:p>
        </p:txBody>
      </p:sp>
    </p:spTree>
    <p:extLst>
      <p:ext uri="{BB962C8B-B14F-4D97-AF65-F5344CB8AC3E}">
        <p14:creationId xmlns:p14="http://schemas.microsoft.com/office/powerpoint/2010/main" val="239511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18AE-0933-2A22-3EB8-4B7B400EB20C}"/>
              </a:ext>
            </a:extLst>
          </p:cNvPr>
          <p:cNvSpPr>
            <a:spLocks noGrp="1"/>
          </p:cNvSpPr>
          <p:nvPr>
            <p:ph type="title"/>
          </p:nvPr>
        </p:nvSpPr>
        <p:spPr/>
        <p:txBody>
          <a:bodyPr/>
          <a:lstStyle/>
          <a:p>
            <a:r>
              <a:rPr lang="en-US" dirty="0"/>
              <a:t>How to work with Exceptions</a:t>
            </a:r>
          </a:p>
        </p:txBody>
      </p:sp>
      <p:sp>
        <p:nvSpPr>
          <p:cNvPr id="3" name="Content Placeholder 2">
            <a:extLst>
              <a:ext uri="{FF2B5EF4-FFF2-40B4-BE49-F238E27FC236}">
                <a16:creationId xmlns:a16="http://schemas.microsoft.com/office/drawing/2014/main" id="{D36DB141-B6FE-4873-3DB6-98905D6B7F70}"/>
              </a:ext>
            </a:extLst>
          </p:cNvPr>
          <p:cNvSpPr>
            <a:spLocks noGrp="1"/>
          </p:cNvSpPr>
          <p:nvPr>
            <p:ph idx="1"/>
          </p:nvPr>
        </p:nvSpPr>
        <p:spPr/>
        <p:txBody>
          <a:bodyPr>
            <a:normAutofit/>
          </a:bodyPr>
          <a:lstStyle/>
          <a:p>
            <a:r>
              <a:rPr lang="en-US" dirty="0"/>
              <a:t>When working with Exceptions we use Try-catch Block. </a:t>
            </a:r>
          </a:p>
          <a:p>
            <a:r>
              <a:rPr lang="en-US" dirty="0"/>
              <a:t>In Try-catch block, we examine that our code might though an exception.</a:t>
            </a:r>
          </a:p>
          <a:p>
            <a:r>
              <a:rPr lang="en-US" dirty="0"/>
              <a:t>In Try block, we enclose the code which might though an exception.</a:t>
            </a:r>
          </a:p>
          <a:p>
            <a:r>
              <a:rPr lang="en-US" dirty="0"/>
              <a:t>In Catch block, we define a block of code to be executed if specific exception happens.</a:t>
            </a:r>
          </a:p>
          <a:p>
            <a:r>
              <a:rPr lang="en-US" dirty="0"/>
              <a:t>All blocks must be ordered from most specific to most general, meaning for example </a:t>
            </a:r>
            <a:r>
              <a:rPr lang="en-US" dirty="0">
                <a:solidFill>
                  <a:srgbClr val="202124"/>
                </a:solidFill>
                <a:effectLst/>
                <a:ea typeface="Arial" panose="020B0604020202020204" pitchFamily="34" charset="0"/>
              </a:rPr>
              <a:t>Arithmetic</a:t>
            </a:r>
            <a:r>
              <a:rPr lang="en-US" dirty="0"/>
              <a:t> exception should come first before Exception.</a:t>
            </a:r>
          </a:p>
        </p:txBody>
      </p:sp>
    </p:spTree>
    <p:extLst>
      <p:ext uri="{BB962C8B-B14F-4D97-AF65-F5344CB8AC3E}">
        <p14:creationId xmlns:p14="http://schemas.microsoft.com/office/powerpoint/2010/main" val="455503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1056</Words>
  <Application>Microsoft Office PowerPoint</Application>
  <PresentationFormat>Widescreen</PresentationFormat>
  <Paragraphs>115</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Symbol</vt:lpstr>
      <vt:lpstr>Office Theme</vt:lpstr>
      <vt:lpstr>PowerPoint Presentation</vt:lpstr>
      <vt:lpstr>Workflow</vt:lpstr>
      <vt:lpstr>What is an Exception?</vt:lpstr>
      <vt:lpstr>Example N1 Simple Exception Scenario</vt:lpstr>
      <vt:lpstr>Exceptions Hierarchy</vt:lpstr>
      <vt:lpstr>What is Throwable?</vt:lpstr>
      <vt:lpstr>Example N2 getMessage(), printStackTrace()</vt:lpstr>
      <vt:lpstr>Types of Exceptions</vt:lpstr>
      <vt:lpstr>How to work with Exceptions</vt:lpstr>
      <vt:lpstr>Finally block</vt:lpstr>
      <vt:lpstr>Example N3 Try-catch-finally </vt:lpstr>
      <vt:lpstr>Few important notes about Try-catch-finally</vt:lpstr>
      <vt:lpstr>Example N4 Different Scenarios with Try-catch</vt:lpstr>
      <vt:lpstr>Custom Exceptions in Java</vt:lpstr>
      <vt:lpstr>Choose between Checked and Unchecked Exception</vt:lpstr>
      <vt:lpstr>Example N5 Creating Custom Exceptions</vt:lpstr>
      <vt:lpstr>Difference between Throw and Throws</vt:lpstr>
      <vt:lpstr>Example N6 Exception Testing in Junit</vt:lpstr>
      <vt:lpstr>Inheritance rules of exception</vt:lpstr>
      <vt:lpstr>Best Practices With Exception Handling</vt:lpstr>
      <vt:lpstr>Try-With-Resources</vt:lpstr>
      <vt:lpstr>Example N7 Try-with-resources</vt:lpstr>
      <vt:lpstr>Example N8 NullPointerException</vt:lpstr>
      <vt:lpstr>What is a suppressed exception?</vt:lpstr>
      <vt:lpstr>Example N9 Suppressed Exception</vt:lpstr>
      <vt:lpstr>Why use try-catch block instead of if-else?</vt:lpstr>
      <vt:lpstr>Example N10 StackOverflowError</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Givi Khutsishvili</dc:creator>
  <cp:lastModifiedBy>Givi Khutsishvili</cp:lastModifiedBy>
  <cp:revision>57</cp:revision>
  <dcterms:created xsi:type="dcterms:W3CDTF">2023-06-06T11:15:13Z</dcterms:created>
  <dcterms:modified xsi:type="dcterms:W3CDTF">2023-06-23T11:54:17Z</dcterms:modified>
</cp:coreProperties>
</file>