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2425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402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3728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6166" y="1901286"/>
            <a:ext cx="3665177" cy="246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200">
                <a:solidFill>
                  <a:srgbClr val="808080"/>
                </a:solidFill>
                <a:latin typeface="한컴 말랑말랑 Bold"/>
                <a:ea typeface="한컴 말랑말랑 Bold"/>
              </a:rPr>
              <a:t>어플리케이션</a:t>
            </a:r>
            <a:endParaRPr lang="ko-KR" altLang="en-US" sz="5200">
              <a:solidFill>
                <a:srgbClr val="808080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5200">
                <a:solidFill>
                  <a:srgbClr val="808080"/>
                </a:solidFill>
                <a:latin typeface="한컴 말랑말랑 Bold"/>
                <a:ea typeface="한컴 말랑말랑 Bold"/>
              </a:rPr>
              <a:t> </a:t>
            </a:r>
            <a:endParaRPr lang="ko-KR" altLang="en-US" sz="5200">
              <a:solidFill>
                <a:srgbClr val="808080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5200">
                <a:solidFill>
                  <a:srgbClr val="808080"/>
                </a:solidFill>
                <a:latin typeface="한컴 말랑말랑 Bold"/>
                <a:ea typeface="한컴 말랑말랑 Bold"/>
              </a:rPr>
              <a:t>설계</a:t>
            </a:r>
            <a:endParaRPr lang="ko-KR" altLang="en-US" sz="5200">
              <a:solidFill>
                <a:srgbClr val="808080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541" y="0"/>
            <a:ext cx="360000" cy="1080000"/>
          </a:xfrm>
          <a:prstGeom prst="rect">
            <a:avLst/>
          </a:prstGeom>
          <a:solidFill>
            <a:srgbClr val="e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cxnSp>
        <p:nvCxnSpPr>
          <p:cNvPr id="6" name="직선 연결선 5"/>
          <p:cNvCxnSpPr/>
          <p:nvPr/>
        </p:nvCxnSpPr>
        <p:spPr>
          <a:xfrm>
            <a:off x="3862715" y="446052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4891667" y="-683937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8059842" y="2557159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6200000">
            <a:off x="7030890" y="3687148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36334" y="551151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4977159" y="-564989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>
            <a:off x="7205592" y="3794944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178789" y="2709559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6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sp>
        <p:nvSpPr>
          <p:cNvPr id="8" name="직사각형 8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solidFill>
            <a:srgbClr val="e9b9b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815334" y="189465"/>
            <a:ext cx="2886081" cy="5612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한컴 솔잎 B"/>
                <a:ea typeface="한컴 솔잎 B"/>
              </a:rPr>
              <a:t>Model(User)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808080"/>
              </a:solidFill>
              <a:latin typeface="한컴 솔잎 B"/>
              <a:ea typeface="한컴 솔잎 B"/>
            </a:endParaRPr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334541" y="1004665"/>
          <a:ext cx="11307998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4352"/>
                <a:gridCol w="3959646"/>
                <a:gridCol w="1849175"/>
                <a:gridCol w="3804823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항목명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Users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Package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com.cos.soomgyo.model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334541" y="1375505"/>
          <a:ext cx="11307998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3999"/>
                <a:gridCol w="9613999"/>
              </a:tblGrid>
              <a:tr h="3333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Extends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334541" y="1743170"/>
          <a:ext cx="11307998" cy="37084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693999"/>
                <a:gridCol w="96139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Implements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340648" y="2114010"/>
          <a:ext cx="11301891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89260"/>
                <a:gridCol w="9612630"/>
              </a:tblGrid>
              <a:tr h="13149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 algn="ctr"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Import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javax. persistence.*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lombok.*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java.util.List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org.hibernate.annotations.ColumnDefault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com.fasterxml.jackson.annotation.JsonIgnoreProperties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"/>
          <p:cNvGraphicFramePr>
            <a:graphicFrameLocks noGrp="1"/>
          </p:cNvGraphicFramePr>
          <p:nvPr/>
        </p:nvGraphicFramePr>
        <p:xfrm>
          <a:off x="334541" y="3577050"/>
          <a:ext cx="11307998" cy="37084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693999"/>
                <a:gridCol w="96139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Class </a:t>
                      </a: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설명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회원의 정보를 저장하기 위한 객체를 정의한 클래스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334541" y="3947890"/>
          <a:ext cx="11307998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307998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속성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334541" y="4318730"/>
          <a:ext cx="11307998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6999"/>
                <a:gridCol w="2826999"/>
                <a:gridCol w="2826999"/>
                <a:gridCol w="28269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id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private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int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회원번호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userid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private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String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회원 아이디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password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private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String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비밀번호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adr1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private</a:t>
                      </a:r>
                      <a:endParaRPr lang="ko-KR" altLang="en-US"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String</a:t>
                      </a:r>
                      <a:endParaRPr lang="ko-KR" altLang="en-US"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주소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adr2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private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String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상세주소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sp>
        <p:nvSpPr>
          <p:cNvPr id="8" name="직사각형 8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solidFill>
            <a:srgbClr val="e9b9b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815334" y="189465"/>
            <a:ext cx="2886081" cy="5612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한컴 솔잎 B"/>
                <a:ea typeface="한컴 솔잎 B"/>
              </a:rPr>
              <a:t>Model(User)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808080"/>
              </a:solidFill>
              <a:latin typeface="한컴 솔잎 B"/>
              <a:ea typeface="한컴 솔잎 B"/>
            </a:endParaRPr>
          </a:p>
        </p:txBody>
      </p:sp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334540" y="1051560"/>
          <a:ext cx="11307998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307998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속성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334540" y="1422400"/>
          <a:ext cx="11307998" cy="2966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6999"/>
                <a:gridCol w="2826999"/>
                <a:gridCol w="2826999"/>
                <a:gridCol w="28269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category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private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int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회원번호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name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private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String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회원명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email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private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String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이메일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 phone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private</a:t>
                      </a:r>
                      <a:endParaRPr lang="ko-KR" altLang="en-US"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String</a:t>
                      </a:r>
                      <a:endParaRPr lang="ko-KR" altLang="en-US"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전화번호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roles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private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RoleType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상세주소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profilefilename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private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String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프로필 사진 파일 이름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profilefileOriName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private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String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프로필 사진 원본 파일 이름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profilefileurl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private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String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프로필 사진 저장 경로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95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sp>
        <p:nvSpPr>
          <p:cNvPr id="8" name="직사각형 8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solidFill>
            <a:srgbClr val="e9b9b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815334" y="189465"/>
            <a:ext cx="3524256" cy="5612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한컴 솔잎 B"/>
                <a:ea typeface="한컴 솔잎 B"/>
              </a:rPr>
              <a:t>UserController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808080"/>
              </a:solidFill>
              <a:latin typeface="한컴 솔잎 B"/>
              <a:ea typeface="한컴 솔잎 B"/>
            </a:endParaRPr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334541" y="1004665"/>
          <a:ext cx="11307998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4352"/>
                <a:gridCol w="3959646"/>
                <a:gridCol w="1849175"/>
                <a:gridCol w="3804823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항목명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UserController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Package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com.cos.soomgyo.Controller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334541" y="1375505"/>
          <a:ext cx="11307998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3999"/>
                <a:gridCol w="9613999"/>
              </a:tblGrid>
              <a:tr h="3333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Extends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334541" y="1743170"/>
          <a:ext cx="11307998" cy="37084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693999"/>
                <a:gridCol w="96139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Implements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340648" y="2114010"/>
          <a:ext cx="11301891" cy="14820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89260"/>
                <a:gridCol w="9612630"/>
              </a:tblGrid>
              <a:tr h="13149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 algn="ctr"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Import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com.cos.soomgyo.config.auth.PrincipalDetail;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com.cos.soomgyo.model.Users;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com.cos.soomgyo.model.Youtube;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com.cos.soomgyo.repository.UserRepositroy;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com.cos.soomgyo.service.RegisterMail;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com.cos.soomgyo.service.UserService;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com.cos.soomgyo.service.YoutubeService;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"/>
          <p:cNvGraphicFramePr>
            <a:graphicFrameLocks noGrp="1"/>
          </p:cNvGraphicFramePr>
          <p:nvPr/>
        </p:nvGraphicFramePr>
        <p:xfrm>
          <a:off x="334541" y="3577050"/>
          <a:ext cx="11307998" cy="37084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693999"/>
                <a:gridCol w="96139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Class </a:t>
                      </a: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설명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클라이언트의 요청을 받고 </a:t>
                      </a: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userService</a:t>
                      </a: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에서 전달된 데이터를 </a:t>
                      </a: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view</a:t>
                      </a: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에 전달한다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334541" y="3947890"/>
          <a:ext cx="11307998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307998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Method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334541" y="4318730"/>
          <a:ext cx="11306007" cy="18510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49099"/>
                <a:gridCol w="1496599"/>
                <a:gridCol w="3182054"/>
                <a:gridCol w="2014099"/>
                <a:gridCol w="276415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loginForm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public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"user/login"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@GetMapping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로그인 페이지로 이동</a:t>
                      </a:r>
                      <a:endParaRPr lang="ko-KR" altLang="en-US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join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public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"user/Join"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@GetMapping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회원가입 선택 페이지로 이동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idsearch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public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"user/FogetID"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@GetMapping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아이디 찾기 페이지로 이동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pwdsearch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public</a:t>
                      </a:r>
                      <a:endParaRPr lang="ko-KR" altLang="en-US"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"user/FogetPassword"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@GetMapping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비밀번호 찾기 페이지로 이동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joinstu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public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"user/JoinStudent"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@GetMapping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학생 회원가입 페이지로 이동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3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sp>
        <p:nvSpPr>
          <p:cNvPr id="8" name="직사각형 8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solidFill>
            <a:srgbClr val="e9b9b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815334" y="189465"/>
            <a:ext cx="3524256" cy="5612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한컴 솔잎 B"/>
                <a:ea typeface="한컴 솔잎 B"/>
              </a:rPr>
              <a:t>UserController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808080"/>
              </a:solidFill>
              <a:latin typeface="한컴 솔잎 B"/>
              <a:ea typeface="한컴 솔잎 B"/>
            </a:endParaRPr>
          </a:p>
        </p:txBody>
      </p:sp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332549" y="1060390"/>
          <a:ext cx="11307998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307998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Method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332550" y="1431230"/>
          <a:ext cx="11318213" cy="119729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7255"/>
                <a:gridCol w="1309099"/>
                <a:gridCol w="3116804"/>
                <a:gridCol w="1976599"/>
                <a:gridCol w="2878455"/>
              </a:tblGrid>
              <a:tr h="4002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jointea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public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"user/JoinTeacher"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@GetMapping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6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선생님 회원가입 페이지로 이동</a:t>
                      </a:r>
                      <a:endParaRPr lang="ko-KR" altLang="en-US" sz="16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8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mailConfirm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String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return code;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@GetMapping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메일 인증코드 생성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02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videocategory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String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“board/VideoCategory”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@GetMapping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관련동영상 페이지로 이동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4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sp>
        <p:nvSpPr>
          <p:cNvPr id="8" name="직사각형 8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solidFill>
            <a:srgbClr val="e9b9b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815333" y="189465"/>
            <a:ext cx="2857506" cy="5612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한컴 솔잎 B"/>
                <a:ea typeface="한컴 솔잎 B"/>
              </a:rPr>
              <a:t>UserService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808080"/>
              </a:solidFill>
              <a:latin typeface="한컴 솔잎 B"/>
              <a:ea typeface="한컴 솔잎 B"/>
            </a:endParaRPr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334541" y="1004665"/>
          <a:ext cx="11307998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4352"/>
                <a:gridCol w="3959646"/>
                <a:gridCol w="1849175"/>
                <a:gridCol w="3804823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항목명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  <a:solidFill>
                            <a:srgbClr val="808080"/>
                          </a:solidFill>
                          <a:latin typeface="한컴 솔잎 B"/>
                          <a:ea typeface="한컴 솔잎 B"/>
                        </a:rPr>
                        <a:t>UserService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Package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com.cos.soomgyo.service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334541" y="1375505"/>
          <a:ext cx="11307998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3999"/>
                <a:gridCol w="9613999"/>
              </a:tblGrid>
              <a:tr h="3333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Extends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334541" y="1743170"/>
          <a:ext cx="11307998" cy="37084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693999"/>
                <a:gridCol w="96139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Implements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340648" y="2114010"/>
          <a:ext cx="11301891" cy="14820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89260"/>
                <a:gridCol w="9612630"/>
              </a:tblGrid>
              <a:tr h="13149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 algn="ctr"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Import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javax.transaction.Transactional;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org.springframework.beans.factory.annotation.Autowired;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org.springframework.security.crypto.bcrypt.BCryptPasswordEncoder;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org.springframework.stereotype.Service;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com.cos.soomgyo.model.RoleType;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com.cos.soomgyo.model.Users;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com.cos.soomgyo.repository.UserRepositroy;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"/>
          <p:cNvGraphicFramePr>
            <a:graphicFrameLocks noGrp="1"/>
          </p:cNvGraphicFramePr>
          <p:nvPr/>
        </p:nvGraphicFramePr>
        <p:xfrm>
          <a:off x="334541" y="3577050"/>
          <a:ext cx="11307998" cy="37084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693999"/>
                <a:gridCol w="96139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Class </a:t>
                      </a: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설명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usercontroller</a:t>
                      </a: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에서 전달해준 정보를 요청에 따라 처리한다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334541" y="3947890"/>
          <a:ext cx="11307998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307998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Method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334541" y="4318730"/>
          <a:ext cx="11306081" cy="15184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86096"/>
                <a:gridCol w="1562796"/>
                <a:gridCol w="1994874"/>
                <a:gridCol w="1521204"/>
                <a:gridCol w="2173379"/>
                <a:gridCol w="2567730"/>
              </a:tblGrid>
              <a:tr h="42112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NAME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visibility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parameter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return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annotation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설명</a:t>
                      </a:r>
                      <a:endParaRPr lang="ko-KR" altLang="en-US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</a:tr>
              <a:tr h="54112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회원가입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public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user, role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@Transactional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전달받은 회원정보를 저장하여 회원가입</a:t>
                      </a:r>
                      <a:endParaRPr lang="ko-KR" altLang="en-US" sz="15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32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idck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public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result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전달받은 아이디의 중복을 확인하여 결과 리턴</a:t>
                      </a:r>
                      <a:endParaRPr lang="ko-KR" altLang="en-US" sz="15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94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sp>
        <p:nvSpPr>
          <p:cNvPr id="8" name="직사각형 8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solidFill>
            <a:srgbClr val="e9b9b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815333" y="189465"/>
            <a:ext cx="2857506" cy="5612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한컴 솔잎 B"/>
                <a:ea typeface="한컴 솔잎 B"/>
              </a:rPr>
              <a:t>UserService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808080"/>
              </a:solidFill>
              <a:latin typeface="한컴 솔잎 B"/>
              <a:ea typeface="한컴 솔잎 B"/>
            </a:endParaRPr>
          </a:p>
        </p:txBody>
      </p:sp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332624" y="1195390"/>
          <a:ext cx="11307998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307998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Method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332624" y="1566230"/>
          <a:ext cx="11312006" cy="339292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86096"/>
                <a:gridCol w="1562796"/>
                <a:gridCol w="1994874"/>
                <a:gridCol w="1521204"/>
                <a:gridCol w="2173379"/>
                <a:gridCol w="2573655"/>
              </a:tblGrid>
              <a:tr h="42112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NAME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visibility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parameter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return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annotation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설명</a:t>
                      </a:r>
                      <a:endParaRPr lang="ko-KR" altLang="en-US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</a:tr>
              <a:tr h="54112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mailck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public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email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result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en-US" altLang="ko-KR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전달받은 이메일의 중복을 확인하여 결과 리턴</a:t>
                      </a:r>
                      <a:endParaRPr lang="ko-KR" altLang="en-US" sz="15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32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fogetid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public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 email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useremail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전달받은 이메일이 일치하는지 확인하여 결과 리턴</a:t>
                      </a:r>
                      <a:endParaRPr lang="ko-KR" altLang="en-US" sz="15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fogetpwd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public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userid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useremail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ko-KR" altLang="en-US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전달받은 아이디를 통해 이메일의 결과를 리턴</a:t>
                      </a:r>
                      <a:endParaRPr lang="ko-KR" altLang="en-US" sz="15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repwd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public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@Transactional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입력한 비밀번호를 해쉬코드로 변환시켜 </a:t>
                      </a:r>
                      <a:r>
                        <a:rPr lang="en-US" altLang="ko-KR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</a:t>
                      </a:r>
                      <a:r>
                        <a:rPr lang="ko-KR" altLang="en-US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의 </a:t>
                      </a:r>
                      <a:r>
                        <a:rPr lang="en-US" altLang="ko-KR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password</a:t>
                      </a:r>
                      <a:r>
                        <a:rPr lang="ko-KR" altLang="en-US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에 저장</a:t>
                      </a:r>
                      <a:endParaRPr lang="ko-KR" altLang="en-US" sz="15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findUser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public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@Transactional</a:t>
                      </a:r>
                      <a:endParaRPr lang="en-US" altLang="ko-KR" sz="17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회원탈퇴를 위한 </a:t>
                      </a:r>
                      <a:r>
                        <a:rPr lang="en-US" altLang="ko-KR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</a:t>
                      </a:r>
                      <a:r>
                        <a:rPr lang="ko-KR" altLang="en-US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의 </a:t>
                      </a:r>
                      <a:r>
                        <a:rPr lang="en-US" altLang="ko-KR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id</a:t>
                      </a:r>
                      <a:r>
                        <a:rPr lang="ko-KR" altLang="en-US" sz="150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 찾기</a:t>
                      </a:r>
                      <a:endParaRPr lang="ko-KR" altLang="en-US" sz="15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41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sp>
        <p:nvSpPr>
          <p:cNvPr id="8" name="직사각형 8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solidFill>
            <a:srgbClr val="e9b9b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815333" y="189465"/>
            <a:ext cx="3638557" cy="5612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한컴 솔잎 B"/>
                <a:ea typeface="한컴 솔잎 B"/>
              </a:rPr>
              <a:t>UserRepository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808080"/>
              </a:solidFill>
              <a:latin typeface="한컴 솔잎 B"/>
              <a:ea typeface="한컴 솔잎 B"/>
            </a:endParaRPr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334541" y="1004665"/>
          <a:ext cx="11307998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4352"/>
                <a:gridCol w="3959646"/>
                <a:gridCol w="1849175"/>
                <a:gridCol w="3804823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항목명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  <a:solidFill>
                            <a:srgbClr val="808080"/>
                          </a:solidFill>
                          <a:latin typeface="한컴 솔잎 B"/>
                          <a:ea typeface="한컴 솔잎 B"/>
                        </a:rPr>
                        <a:t>UserRepository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Package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com.cos.soomgyo.repository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334541" y="1375505"/>
          <a:ext cx="11307998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3999"/>
                <a:gridCol w="9613999"/>
              </a:tblGrid>
              <a:tr h="3333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Extends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JpaRepository&lt;Users,Integer&gt;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334541" y="1743170"/>
          <a:ext cx="11307998" cy="37084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693999"/>
                <a:gridCol w="96139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Implements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N/A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340648" y="2114010"/>
          <a:ext cx="11301891" cy="131498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89260"/>
                <a:gridCol w="9612630"/>
              </a:tblGrid>
              <a:tr h="13149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 algn="ctr">
                        <a:defRPr/>
                      </a:pP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Import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import java.util.Optional;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import org.springframework.data.jpa.repository.JpaRepository;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import org.springframework.data.jpa.repository.Modifying;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import org.springframework.data.jpa.repository.Query;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import org.springframework.data.repository.query.Param;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3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import com.cos.soomgyo.model.Users;</a:t>
                      </a:r>
                      <a:endParaRPr lang="en-US" altLang="ko-KR" sz="13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"/>
          <p:cNvGraphicFramePr>
            <a:graphicFrameLocks noGrp="1"/>
          </p:cNvGraphicFramePr>
          <p:nvPr/>
        </p:nvGraphicFramePr>
        <p:xfrm>
          <a:off x="332623" y="3429000"/>
          <a:ext cx="11307998" cy="37084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693999"/>
                <a:gridCol w="96139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Class </a:t>
                      </a: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설명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JpaRepository</a:t>
                      </a: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에서 상속받아 전달된 데이터를 </a:t>
                      </a: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userService</a:t>
                      </a:r>
                      <a:r>
                        <a:rPr lang="ko-KR" altLang="en-US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에 전달한다</a:t>
                      </a:r>
                      <a:endParaRPr lang="ko-KR" altLang="en-US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334541" y="3947890"/>
          <a:ext cx="11307998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307998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Method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334541" y="4318730"/>
          <a:ext cx="11307998" cy="218818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07814"/>
                <a:gridCol w="2321763"/>
                <a:gridCol w="2963679"/>
                <a:gridCol w="3814740"/>
              </a:tblGrid>
              <a:tr h="42112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NAME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visibility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parameter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설명</a:t>
                      </a:r>
                      <a:endParaRPr lang="ko-KR" altLang="en-US" sz="17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3dddd"/>
                    </a:solidFill>
                  </a:tcPr>
                </a:tc>
              </a:tr>
              <a:tr h="4511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findByUserid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Optional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userid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9b9b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1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existsByUserid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boolean</a:t>
                      </a:r>
                      <a:endParaRPr lang="en-US" altLang="ko-KR" b="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userid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existsByEmail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boolean</a:t>
                      </a:r>
                      <a:endParaRPr lang="ko-KR" altLang="en-US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email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61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findByEmail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Optional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808080"/>
                          </a:solidFill>
                          <a:latin typeface="한컴 솔잎 M"/>
                          <a:ea typeface="한컴 솔잎 M"/>
                        </a:rPr>
                        <a:t>email</a:t>
                      </a:r>
                      <a:endParaRPr lang="en-US" altLang="ko-KR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rgbClr val="808080"/>
                        </a:solidFill>
                        <a:latin typeface="한컴 솔잎 M"/>
                        <a:ea typeface="한컴 솔잎 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3ddd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94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</ep:Words>
  <ep:PresentationFormat>화면 슬라이드 쇼(4:3)</ep:PresentationFormat>
  <ep:Paragraphs>25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2023-01-04T05:14:25.873</dcterms:created>
  <dc:creator>lhw93</dc:creator>
  <cp:lastModifiedBy>lhw93</cp:lastModifiedBy>
  <dcterms:modified xsi:type="dcterms:W3CDTF">2023-01-04T07:29:26.166</dcterms:modified>
  <cp:revision>28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