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743" r:id="rId5"/>
    <p:sldId id="3742" r:id="rId6"/>
    <p:sldId id="3746" r:id="rId7"/>
    <p:sldId id="3775" r:id="rId8"/>
    <p:sldId id="3747" r:id="rId9"/>
    <p:sldId id="3783" r:id="rId10"/>
    <p:sldId id="3784" r:id="rId11"/>
    <p:sldId id="3785" r:id="rId12"/>
    <p:sldId id="3786" r:id="rId13"/>
    <p:sldId id="3782" r:id="rId14"/>
    <p:sldId id="3774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16755F3-DB4A-4E2F-94DE-CEFC3E851247}">
          <p14:sldIdLst>
            <p14:sldId id="3743"/>
            <p14:sldId id="3742"/>
            <p14:sldId id="3746"/>
            <p14:sldId id="3775"/>
            <p14:sldId id="3747"/>
            <p14:sldId id="3783"/>
            <p14:sldId id="3784"/>
            <p14:sldId id="3785"/>
            <p14:sldId id="3786"/>
            <p14:sldId id="3782"/>
            <p14:sldId id="37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3741" autoAdjust="0"/>
  </p:normalViewPr>
  <p:slideViewPr>
    <p:cSldViewPr snapToGrid="0">
      <p:cViewPr varScale="1">
        <p:scale>
          <a:sx n="68" d="100"/>
          <a:sy n="68" d="100"/>
        </p:scale>
        <p:origin x="54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8B03BF-C337-437D-A3CD-9C641CE48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B138FA-9504-4659-8211-63D5E5F01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855248-AC90-4944-AEBF-5EA0E07B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04FB-4858-4D05-A259-5ED995F16A8F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7430F1-C4DF-432D-9C1F-4E77BCC8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807F15-7600-4B8D-9E57-50669F27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8CA4-E62D-489D-A598-97300C087E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8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2E057A-6D2C-4583-87FC-9936FA02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D77900-886A-4491-B512-2091DD6C8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060E6D-E59D-4D54-A734-58EBD391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04FB-4858-4D05-A259-5ED995F16A8F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40A668-1217-48AB-B954-963D895D7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A2BEB3-7484-4A3F-BBAB-BE4D8C875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8CA4-E62D-489D-A598-97300C087E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16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8E2793F-B1AA-49F3-ACF5-CFD56DA6C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FA2358-6162-492B-B69F-CC32FA943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960D05-A22A-4C38-992F-094BA737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04FB-4858-4D05-A259-5ED995F16A8F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0D4963-701A-43B6-815E-766596C5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3BB40-FB2C-4081-B644-1042A6EE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8CA4-E62D-489D-A598-97300C087E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42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E387C1-6120-496A-9E5A-B4676DCF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6F510F-0979-49A3-9A6A-5995423CF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ED5BE4-E59E-4A67-A26C-16D796FF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04FB-4858-4D05-A259-5ED995F16A8F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C69B7E-0E71-4FDA-96D5-92A31345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92C224-E8C3-4DDE-9FCE-0A73625C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8CA4-E62D-489D-A598-97300C087E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3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4BEDF3-2C86-4209-B698-E82A2E82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28EDD5-1FDB-4997-837C-F75B00C67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C241C7-D182-4B6D-A7B1-CBDEC586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04FB-4858-4D05-A259-5ED995F16A8F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EA1085-CA9D-4A57-B9CE-83DC0D47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C170B-40BF-40AE-AB03-4A44D5AF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8CA4-E62D-489D-A598-97300C087E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9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2D544-67AB-4702-8462-EBA13D53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749B84-DFE5-4ECD-8B12-2BBD2814A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8F78D3-D973-4476-91CF-6F2F91C7C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0C2C61-2685-4292-8AC5-ABEF5ECE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04FB-4858-4D05-A259-5ED995F16A8F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ED347D-0F4D-4C20-A7D9-78D56CB4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5126DF-68DF-49B2-8A4A-861EFABC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8CA4-E62D-489D-A598-97300C087E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3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5A7B7-7BEB-452C-B1C3-37762CFE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DA59EB-1FFB-4E61-8A79-A432A4680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AC2B6E-4763-4559-8E5F-ECDF00411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6A4B396-925C-4440-9C9D-9F214CF6A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4B3C5FC-DAB0-4067-85BA-CAD3EA79C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15BEB06-CB06-40B1-80C6-23E0B5B7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04FB-4858-4D05-A259-5ED995F16A8F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C382920-E436-4D49-B355-02E7D62D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10A4D4D-1C1F-42ED-84D2-839853C4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8CA4-E62D-489D-A598-97300C087E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72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127D63-F87F-484A-A615-D8BDE16D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7A6C623-56D3-4876-9589-BF64996F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04FB-4858-4D05-A259-5ED995F16A8F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16EB01-0846-4A8A-8C6F-EC5538BF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1B68DC-2AFD-4B57-B1DF-2A4AB67F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8CA4-E62D-489D-A598-97300C087E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04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DE28ED0-7165-40F6-A439-736EEB36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04FB-4858-4D05-A259-5ED995F16A8F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F4700ED-1478-4FF7-B231-A2D7486AB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20BC86-9055-49FA-984C-C49FDF61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8CA4-E62D-489D-A598-97300C087E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06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135BB-ADF1-4273-8741-F75168FC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EA19E0-CF0E-4066-A61F-7DA5307A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8EE417-3976-4309-919F-F46218AE1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67763A-2932-42FB-AE90-0092CE37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04FB-4858-4D05-A259-5ED995F16A8F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21661F-C108-41E9-806D-DD7CCD21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DB80B4-04F0-4D6D-A5CE-C432E9E5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8CA4-E62D-489D-A598-97300C087E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37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B6103-585F-48DE-B168-B78449A8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8D85926-EB37-4AFC-A9A4-CE55111E7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61F1EA-6FEF-4101-BF6E-BEB0D5304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0FF653-E13C-49C9-9BB8-090017515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04FB-4858-4D05-A259-5ED995F16A8F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CEB99D-7DE9-4E1C-99CB-34F504D7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7362B6-E547-42B6-879A-C9717C60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8CA4-E62D-489D-A598-97300C087E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78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A4982B-D01B-4D8C-A422-A7271B3D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241853-2E43-422A-8EE7-43EDAE244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BD3B50-B5FE-4871-8347-134838825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A04FB-4858-4D05-A259-5ED995F16A8F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51B0D3-BD7B-404F-AECB-4BDB45EF9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55CE24-3F8F-4A31-B750-2E6DA02E3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98CA4-E62D-489D-A598-97300C087E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8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tieresfp.gouv.bj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0A6B4D-F14B-4F93-BEAE-049A5FFD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137" y="1406364"/>
            <a:ext cx="7457064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 dirty="0">
                <a:solidFill>
                  <a:srgbClr val="FFFFFF"/>
                </a:solidFill>
                <a:cs typeface="Calibri Light"/>
              </a:rPr>
              <a:t>MISE </a:t>
            </a:r>
          </a:p>
        </p:txBody>
      </p:sp>
      <p:sp>
        <p:nvSpPr>
          <p:cNvPr id="15" name="CustomShape 1">
            <a:extLst>
              <a:ext uri="{FF2B5EF4-FFF2-40B4-BE49-F238E27FC236}">
                <a16:creationId xmlns:a16="http://schemas.microsoft.com/office/drawing/2014/main" id="{83F5F7B9-4478-B2D7-EA4D-CF0811236694}"/>
              </a:ext>
            </a:extLst>
          </p:cNvPr>
          <p:cNvSpPr/>
          <p:nvPr/>
        </p:nvSpPr>
        <p:spPr>
          <a:xfrm>
            <a:off x="3900973" y="234938"/>
            <a:ext cx="8144193" cy="9462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fr-FR" sz="2400" b="1" spc="-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PLATEFORME D’ENREGISTREMENT DES MATIERES</a:t>
            </a:r>
          </a:p>
          <a:p>
            <a:pPr algn="ctr"/>
            <a:r>
              <a:rPr lang="fr-FR" sz="2400" b="1" spc="-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(MATIERESFP)</a:t>
            </a: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656219B0-F1BB-49BE-ABD4-AD985FEA085D}"/>
              </a:ext>
            </a:extLst>
          </p:cNvPr>
          <p:cNvSpPr/>
          <p:nvPr/>
        </p:nvSpPr>
        <p:spPr>
          <a:xfrm>
            <a:off x="4037827" y="2358377"/>
            <a:ext cx="7978406" cy="26606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/>
            <a:r>
              <a:rPr lang="fr-FR" sz="2400" b="1" spc="-1" dirty="0">
                <a:solidFill>
                  <a:srgbClr val="00B050"/>
                </a:solidFill>
                <a:latin typeface="Arial Rounded MT Bold" panose="020F0704030504030204" pitchFamily="34" charset="0"/>
              </a:rPr>
              <a:t>GUIDE LEGER D’ENREGISTREMENT DES MATIERES</a:t>
            </a:r>
          </a:p>
        </p:txBody>
      </p:sp>
      <p:pic>
        <p:nvPicPr>
          <p:cNvPr id="12" name="Image 11" descr="Entête ministère sous Tutelle-01.png">
            <a:extLst>
              <a:ext uri="{FF2B5EF4-FFF2-40B4-BE49-F238E27FC236}">
                <a16:creationId xmlns:a16="http://schemas.microsoft.com/office/drawing/2014/main" id="{878ADDB2-47BB-456A-BC88-B208467791F7}"/>
              </a:ext>
            </a:extLst>
          </p:cNvPr>
          <p:cNvPicPr/>
          <p:nvPr/>
        </p:nvPicPr>
        <p:blipFill rotWithShape="1">
          <a:blip r:embed="rId2"/>
          <a:srcRect l="11395" t="6174" r="40503" b="84802"/>
          <a:stretch/>
        </p:blipFill>
        <p:spPr bwMode="auto">
          <a:xfrm>
            <a:off x="0" y="-22"/>
            <a:ext cx="4037826" cy="11710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9500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0A6B4D-F14B-4F93-BEAE-049A5FFD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165" y="2989265"/>
            <a:ext cx="4037841" cy="879468"/>
          </a:xfrm>
        </p:spPr>
        <p:txBody>
          <a:bodyPr anchor="b">
            <a:noAutofit/>
          </a:bodyPr>
          <a:lstStyle/>
          <a:p>
            <a:pPr algn="ctr"/>
            <a:r>
              <a:rPr lang="fr-FR" sz="28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Assistance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0AD4-64DB-5CD9-803E-64A4CCEA60ED}"/>
              </a:ext>
            </a:extLst>
          </p:cNvPr>
          <p:cNvSpPr txBox="1"/>
          <p:nvPr/>
        </p:nvSpPr>
        <p:spPr>
          <a:xfrm>
            <a:off x="4076030" y="93999"/>
            <a:ext cx="8115970" cy="3719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1800" indent="-342900" algn="just">
              <a:lnSpc>
                <a:spcPct val="200000"/>
              </a:lnSpc>
              <a:spcBef>
                <a:spcPts val="235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Adresser les demandes d’assistance par les canaux ci-après:</a:t>
            </a:r>
          </a:p>
          <a:p>
            <a:pPr marL="889000" lvl="1" indent="-342900" algn="just">
              <a:lnSpc>
                <a:spcPct val="200000"/>
              </a:lnSpc>
              <a:spcBef>
                <a:spcPts val="235"/>
              </a:spcBef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WhatsApp: 95686767</a:t>
            </a:r>
          </a:p>
          <a:p>
            <a:pPr marL="889000" lvl="1" indent="-342900" algn="just">
              <a:lnSpc>
                <a:spcPct val="200000"/>
              </a:lnSpc>
              <a:spcBef>
                <a:spcPts val="235"/>
              </a:spcBef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Ecrire dans le forum WhatsApp si besoin d’assistance à distance</a:t>
            </a:r>
          </a:p>
        </p:txBody>
      </p:sp>
    </p:spTree>
    <p:extLst>
      <p:ext uri="{BB962C8B-B14F-4D97-AF65-F5344CB8AC3E}">
        <p14:creationId xmlns:p14="http://schemas.microsoft.com/office/powerpoint/2010/main" val="125862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1AD7EDF-2995-6903-3B4C-4173B1E58626}"/>
              </a:ext>
            </a:extLst>
          </p:cNvPr>
          <p:cNvSpPr txBox="1">
            <a:spLocks/>
          </p:cNvSpPr>
          <p:nvPr/>
        </p:nvSpPr>
        <p:spPr>
          <a:xfrm>
            <a:off x="6094476" y="3021457"/>
            <a:ext cx="3904030" cy="407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- FIN -</a:t>
            </a:r>
          </a:p>
        </p:txBody>
      </p:sp>
    </p:spTree>
    <p:extLst>
      <p:ext uri="{BB962C8B-B14F-4D97-AF65-F5344CB8AC3E}">
        <p14:creationId xmlns:p14="http://schemas.microsoft.com/office/powerpoint/2010/main" val="251676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0A6B4D-F14B-4F93-BEAE-049A5FFD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2675426"/>
            <a:ext cx="3201366" cy="879468"/>
          </a:xfrm>
        </p:spPr>
        <p:txBody>
          <a:bodyPr anchor="b">
            <a:normAutofit/>
          </a:bodyPr>
          <a:lstStyle/>
          <a:p>
            <a:pPr algn="ctr"/>
            <a:r>
              <a:rPr lang="fr-FR" sz="36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AB9B08-6F90-4283-9D2B-353C9D357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16" y="415799"/>
            <a:ext cx="7911273" cy="6006122"/>
          </a:xfrm>
        </p:spPr>
        <p:txBody>
          <a:bodyPr anchor="ctr">
            <a:normAutofit/>
          </a:bodyPr>
          <a:lstStyle/>
          <a:p>
            <a:endParaRPr lang="fr-FR" sz="2400" dirty="0">
              <a:latin typeface="Arial Rounded MT Bold" panose="020F0704030504030204" pitchFamily="34" charset="0"/>
              <a:cs typeface="Calibri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dirty="0">
                <a:latin typeface="Arial Rounded MT Bold" panose="020F0704030504030204" pitchFamily="34" charset="0"/>
              </a:rPr>
              <a:t> Accès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600" dirty="0">
                <a:latin typeface="Arial Rounded MT Bold" panose="020F0704030504030204" pitchFamily="34" charset="0"/>
              </a:rPr>
              <a:t>Authentification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600" dirty="0">
                <a:latin typeface="Arial Rounded MT Bold" panose="020F0704030504030204" pitchFamily="34" charset="0"/>
              </a:rPr>
              <a:t>Espace de validation de courriers entrants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600" dirty="0">
                <a:latin typeface="Arial Rounded MT Bold" panose="020F0704030504030204" pitchFamily="34" charset="0"/>
                <a:cs typeface="Calibri"/>
              </a:rPr>
              <a:t>Assistance </a:t>
            </a:r>
          </a:p>
          <a:p>
            <a:pPr lvl="1"/>
            <a:endParaRPr lang="fr-FR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99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0A6B4D-F14B-4F93-BEAE-049A5FFD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52" y="2675426"/>
            <a:ext cx="4040878" cy="879468"/>
          </a:xfrm>
        </p:spPr>
        <p:txBody>
          <a:bodyPr anchor="b"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Accès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0AD4-64DB-5CD9-803E-64A4CCEA60ED}"/>
              </a:ext>
            </a:extLst>
          </p:cNvPr>
          <p:cNvSpPr txBox="1"/>
          <p:nvPr/>
        </p:nvSpPr>
        <p:spPr>
          <a:xfrm>
            <a:off x="3897921" y="1725804"/>
            <a:ext cx="8157222" cy="3461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46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000000"/>
                </a:solidFill>
                <a:latin typeface="Arial Rounded MT Bold" panose="020F0704030504030204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Accédez à la solution pour enregistrer le patrimoine du ministère</a:t>
            </a:r>
          </a:p>
          <a:p>
            <a:pPr marL="3746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4400" dirty="0">
                <a:solidFill>
                  <a:srgbClr val="00B050"/>
                </a:solidFill>
                <a:latin typeface="Arial Rounded MT Bold" panose="020F0704030504030204" pitchFamily="34" charset="0"/>
                <a:ea typeface="Segoe UI" panose="020B0502040204020203" pitchFamily="34" charset="0"/>
                <a:hlinkClick r:id="rId2"/>
              </a:rPr>
              <a:t>https://matieresfp.gouv.bj</a:t>
            </a:r>
            <a:endParaRPr lang="fr-FR" sz="4400" dirty="0">
              <a:solidFill>
                <a:srgbClr val="00B050"/>
              </a:solidFill>
              <a:latin typeface="Arial Rounded MT Bold" panose="020F0704030504030204" pitchFamily="34" charset="0"/>
              <a:ea typeface="Segoe UI" panose="020B0502040204020203" pitchFamily="34" charset="0"/>
            </a:endParaRPr>
          </a:p>
          <a:p>
            <a:pPr marL="3746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B050"/>
              </a:solidFill>
              <a:latin typeface="Arial Rounded MT Bold" panose="020F0704030504030204" pitchFamily="34" charset="0"/>
              <a:ea typeface="Segoe UI" panose="020B0502040204020203" pitchFamily="34" charset="0"/>
            </a:endParaRPr>
          </a:p>
          <a:p>
            <a:pPr marL="3746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  <a:latin typeface="Arial Rounded MT Bold" panose="020F0704030504030204" pitchFamily="34" charset="0"/>
              <a:ea typeface="Segoe UI" panose="020B0502040204020203" pitchFamily="34" charset="0"/>
            </a:endParaRPr>
          </a:p>
          <a:p>
            <a:pPr marL="3746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r-FR" sz="1600" dirty="0">
              <a:solidFill>
                <a:srgbClr val="000000"/>
              </a:solidFill>
              <a:latin typeface="Arial Rounded MT Bold" panose="020F0704030504030204" pitchFamily="34" charset="0"/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74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0A6B4D-F14B-4F93-BEAE-049A5FFD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52" y="2675426"/>
            <a:ext cx="4040878" cy="87946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Authentification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0AD4-64DB-5CD9-803E-64A4CCEA60ED}"/>
              </a:ext>
            </a:extLst>
          </p:cNvPr>
          <p:cNvSpPr txBox="1"/>
          <p:nvPr/>
        </p:nvSpPr>
        <p:spPr>
          <a:xfrm>
            <a:off x="4034778" y="4231934"/>
            <a:ext cx="8157222" cy="2630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46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Pour vous authentifier, utilisez les paramètres ci-après:</a:t>
            </a:r>
          </a:p>
          <a:p>
            <a:pPr marL="3746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B050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Votre mail professionnel;</a:t>
            </a:r>
          </a:p>
          <a:p>
            <a:pPr marL="3746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  <a:ea typeface="Segoe UI" panose="020B0502040204020203" pitchFamily="34" charset="0"/>
              </a:rPr>
              <a:t>Votre mot de passe</a:t>
            </a:r>
            <a:r>
              <a:rPr lang="fr-FR" sz="160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ea typeface="Segoe UI" panose="020B0502040204020203" pitchFamily="34" charset="0"/>
              </a:rPr>
              <a:t>.</a:t>
            </a:r>
          </a:p>
          <a:p>
            <a:pPr marL="3746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rgbClr val="000000"/>
                </a:solidFill>
                <a:latin typeface="Arial Rounded MT Bold" panose="020F0704030504030204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Cliquez</a:t>
            </a:r>
            <a:r>
              <a:rPr lang="fr-FR" sz="1600" dirty="0">
                <a:solidFill>
                  <a:srgbClr val="000000"/>
                </a:solidFill>
                <a:latin typeface="Arial Rounded MT Bold" panose="020F0704030504030204" pitchFamily="34" charset="0"/>
                <a:ea typeface="Segoe UI" panose="020B0502040204020203" pitchFamily="34" charset="0"/>
              </a:rPr>
              <a:t> sur le bouton « Continuer » pour vous accéder à votre session de travail</a:t>
            </a:r>
          </a:p>
          <a:p>
            <a:pPr marL="3746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ea typeface="Segoe UI" panose="020B0502040204020203" pitchFamily="34" charset="0"/>
              </a:rPr>
              <a:t>En cas de mot de passe oublié, adressez-vous à l’administrateur de la plateforme ou via à WhatsApp au 52160000 ou par mail</a:t>
            </a:r>
            <a:endParaRPr lang="fr-FR" sz="1600" dirty="0">
              <a:effectLst/>
              <a:latin typeface="Arial Rounded MT Bold" panose="020F0704030504030204" pitchFamily="34" charset="0"/>
              <a:ea typeface="Segoe UI" panose="020B0502040204020203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B691AAD-6268-4992-B2E9-1134E83F2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478" y="10139"/>
            <a:ext cx="5614449" cy="434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8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0A6B4D-F14B-4F93-BEAE-049A5FFD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2020" y="139615"/>
            <a:ext cx="4037834" cy="87946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fr-FR" sz="36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Processus d’enregistrement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0AD4-64DB-5CD9-803E-64A4CCEA60ED}"/>
              </a:ext>
            </a:extLst>
          </p:cNvPr>
          <p:cNvSpPr txBox="1"/>
          <p:nvPr/>
        </p:nvSpPr>
        <p:spPr>
          <a:xfrm>
            <a:off x="4034777" y="213338"/>
            <a:ext cx="8075943" cy="2392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1800" indent="-342900" algn="just">
              <a:lnSpc>
                <a:spcPct val="150000"/>
              </a:lnSpc>
              <a:spcBef>
                <a:spcPts val="235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0"/>
              </a:rPr>
              <a:t>Cliquer sur le menu « Matériels »</a:t>
            </a:r>
          </a:p>
          <a:p>
            <a:pPr marL="431800" indent="-342900" algn="just">
              <a:lnSpc>
                <a:spcPct val="150000"/>
              </a:lnSpc>
              <a:spcBef>
                <a:spcPts val="235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0"/>
              </a:rPr>
              <a:t>Sur l’interface ci-dessus, choisir l’une des directions qui vous ont été affectées pour la collecte</a:t>
            </a:r>
          </a:p>
          <a:p>
            <a:pPr marL="431800" indent="-342900" algn="just">
              <a:lnSpc>
                <a:spcPct val="150000"/>
              </a:lnSpc>
              <a:spcBef>
                <a:spcPts val="235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0"/>
              </a:rPr>
              <a:t>Cliquer sur le bouton </a:t>
            </a:r>
            <a:r>
              <a:rPr lang="fr-FR" sz="20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« Ajouter » pour afficher l’interface d’enregistrement des matériels de la direction choisie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6C7D1A9-CDDA-4C19-B684-F70BDD761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17878"/>
            <a:ext cx="12192000" cy="261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0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0AD4-64DB-5CD9-803E-64A4CCEA60ED}"/>
              </a:ext>
            </a:extLst>
          </p:cNvPr>
          <p:cNvSpPr txBox="1"/>
          <p:nvPr/>
        </p:nvSpPr>
        <p:spPr>
          <a:xfrm>
            <a:off x="-20528" y="162798"/>
            <a:ext cx="4078880" cy="6642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1800" indent="-342900" algn="just">
              <a:lnSpc>
                <a:spcPct val="150000"/>
              </a:lnSpc>
              <a:spcBef>
                <a:spcPts val="235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Les champs avec « * » sont des champs obligatoires</a:t>
            </a:r>
          </a:p>
          <a:p>
            <a:pPr marL="431800" indent="-342900" algn="just">
              <a:lnSpc>
                <a:spcPct val="150000"/>
              </a:lnSpc>
              <a:spcBef>
                <a:spcPts val="235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Prendre les photos des équipements/matériels avant de commencer l’enregistrement. Les photos seront stockés dans votre galerie: </a:t>
            </a:r>
            <a:r>
              <a:rPr lang="fr-FR" sz="14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Ajouter les photos en utilisant les champs photos 1 et photo2</a:t>
            </a:r>
          </a:p>
          <a:p>
            <a:pPr marL="431800" indent="-342900" algn="just">
              <a:lnSpc>
                <a:spcPct val="150000"/>
              </a:lnSpc>
              <a:spcBef>
                <a:spcPts val="235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Une fois tous les champs renseignés, cliquer sur le bouton « Ajouter » pour sauvegarder</a:t>
            </a:r>
          </a:p>
          <a:p>
            <a:pPr marL="431800" indent="-342900" algn="just">
              <a:lnSpc>
                <a:spcPct val="150000"/>
              </a:lnSpc>
              <a:spcBef>
                <a:spcPts val="235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Le bouton « Fermer » vous permet de retourner à l’interface précédente</a:t>
            </a:r>
          </a:p>
          <a:p>
            <a:pPr marL="431800" indent="-342900" algn="just">
              <a:lnSpc>
                <a:spcPct val="150000"/>
              </a:lnSpc>
              <a:spcBef>
                <a:spcPts val="235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Rester sur cette interface pour enregistrer tous les matériels de la direction sélectionnée préalablement</a:t>
            </a:r>
          </a:p>
          <a:p>
            <a:pPr marL="431800" indent="-342900" algn="just">
              <a:lnSpc>
                <a:spcPct val="150000"/>
              </a:lnSpc>
              <a:spcBef>
                <a:spcPts val="235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Pour l’enregistrement des matériels informatiques, renseigner le champ description avec les caractéristiques de la machine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CACE5B7-0FBD-49CD-BA85-30B0A8985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848" y="292231"/>
            <a:ext cx="8187151" cy="3929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05C751E-6AE3-404E-8550-8F5AC5601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367" y="4219357"/>
            <a:ext cx="8187152" cy="74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0AD4-64DB-5CD9-803E-64A4CCEA60ED}"/>
              </a:ext>
            </a:extLst>
          </p:cNvPr>
          <p:cNvSpPr txBox="1"/>
          <p:nvPr/>
        </p:nvSpPr>
        <p:spPr>
          <a:xfrm>
            <a:off x="4485485" y="205466"/>
            <a:ext cx="7411142" cy="414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1800" indent="-342900" algn="just">
              <a:lnSpc>
                <a:spcPct val="150000"/>
              </a:lnSpc>
              <a:spcBef>
                <a:spcPts val="235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Comment accéder aux caractéristiques des matériels informatiques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B5BFEA8A-4DE4-4A5A-808C-63FF8A699C97}"/>
              </a:ext>
            </a:extLst>
          </p:cNvPr>
          <p:cNvSpPr txBox="1"/>
          <p:nvPr/>
        </p:nvSpPr>
        <p:spPr>
          <a:xfrm>
            <a:off x="4176074" y="784945"/>
            <a:ext cx="7720553" cy="2041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1800" indent="-342900" algn="just">
              <a:lnSpc>
                <a:spcPct val="150000"/>
              </a:lnSpc>
              <a:spcBef>
                <a:spcPts val="235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fr-FR" sz="1400" dirty="0">
                <a:latin typeface="Arial Rounded MT Bold" panose="020F0704030504030204" pitchFamily="34" charset="0"/>
              </a:rPr>
              <a:t>Ordinateurs (bureau, all in one, portable)</a:t>
            </a:r>
          </a:p>
          <a:p>
            <a:pPr marL="889000" lvl="1" indent="-342900" algn="just">
              <a:lnSpc>
                <a:spcPct val="150000"/>
              </a:lnSpc>
              <a:spcBef>
                <a:spcPts val="235"/>
              </a:spcBef>
              <a:buFont typeface="Wingdings" panose="05000000000000000000" pitchFamily="2" charset="2"/>
              <a:buChar char="§"/>
            </a:pPr>
            <a:r>
              <a:rPr lang="fr-FR" sz="1400" dirty="0">
                <a:latin typeface="Arial Rounded MT Bold" panose="020F0704030504030204" pitchFamily="34" charset="0"/>
              </a:rPr>
              <a:t>Dans le champ « Recherche » indiqué ci-dessous, saisir « Exécuter » ou « Run » selon la langue du système d’exploitation (Anglais: Run, Français: Exécuter)</a:t>
            </a:r>
          </a:p>
          <a:p>
            <a:pPr marL="889000" lvl="1" indent="-342900" algn="just">
              <a:lnSpc>
                <a:spcPct val="150000"/>
              </a:lnSpc>
              <a:spcBef>
                <a:spcPts val="235"/>
              </a:spcBef>
              <a:buFont typeface="Wingdings" panose="05000000000000000000" pitchFamily="2" charset="2"/>
              <a:buChar char="§"/>
            </a:pPr>
            <a:r>
              <a:rPr lang="fr-FR" sz="1400" dirty="0">
                <a:latin typeface="Arial Rounded MT Bold" panose="020F0704030504030204" pitchFamily="34" charset="0"/>
              </a:rPr>
              <a:t>Une fois l’interface ci-dessous ouverte, saisissez « </a:t>
            </a:r>
            <a:r>
              <a:rPr lang="fr-FR" sz="1400" dirty="0" err="1">
                <a:latin typeface="Arial Rounded MT Bold" panose="020F0704030504030204" pitchFamily="34" charset="0"/>
              </a:rPr>
              <a:t>dxdiag</a:t>
            </a:r>
            <a:r>
              <a:rPr lang="fr-FR" sz="1400" dirty="0">
                <a:latin typeface="Arial Rounded MT Bold" panose="020F0704030504030204" pitchFamily="34" charset="0"/>
              </a:rPr>
              <a:t> » et cliquez sur OK.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A92CA6E-98D4-47AF-9529-E38E70FAD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485" y="3151324"/>
            <a:ext cx="68199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6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0AD4-64DB-5CD9-803E-64A4CCEA60ED}"/>
              </a:ext>
            </a:extLst>
          </p:cNvPr>
          <p:cNvSpPr txBox="1"/>
          <p:nvPr/>
        </p:nvSpPr>
        <p:spPr>
          <a:xfrm>
            <a:off x="4485485" y="205466"/>
            <a:ext cx="7411142" cy="414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1800" indent="-342900" algn="just">
              <a:lnSpc>
                <a:spcPct val="150000"/>
              </a:lnSpc>
              <a:spcBef>
                <a:spcPts val="235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Comment accéder aux caractéristiques des matériels informatiques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B5BFEA8A-4DE4-4A5A-808C-63FF8A699C97}"/>
              </a:ext>
            </a:extLst>
          </p:cNvPr>
          <p:cNvSpPr txBox="1"/>
          <p:nvPr/>
        </p:nvSpPr>
        <p:spPr>
          <a:xfrm>
            <a:off x="4116255" y="4741571"/>
            <a:ext cx="7720553" cy="2041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1800" indent="-342900" algn="just">
              <a:lnSpc>
                <a:spcPct val="150000"/>
              </a:lnSpc>
              <a:spcBef>
                <a:spcPts val="235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fr-FR" sz="1400" dirty="0">
                <a:latin typeface="Arial Rounded MT Bold" panose="020F0704030504030204" pitchFamily="34" charset="0"/>
              </a:rPr>
              <a:t>Ordinateurs (bureau, all in one, portable)</a:t>
            </a:r>
          </a:p>
          <a:p>
            <a:pPr marL="889000" lvl="1" indent="-342900" algn="just">
              <a:lnSpc>
                <a:spcPct val="150000"/>
              </a:lnSpc>
              <a:spcBef>
                <a:spcPts val="235"/>
              </a:spcBef>
              <a:buFont typeface="Wingdings" panose="05000000000000000000" pitchFamily="2" charset="2"/>
              <a:buChar char="§"/>
            </a:pPr>
            <a:r>
              <a:rPr lang="fr-FR" sz="1400" dirty="0">
                <a:latin typeface="Arial Rounded MT Bold" panose="020F0704030504030204" pitchFamily="34" charset="0"/>
              </a:rPr>
              <a:t>Une fois l’interface ci-dessous ouverte, saisissez « </a:t>
            </a:r>
            <a:r>
              <a:rPr lang="fr-FR" sz="1400" dirty="0" err="1">
                <a:latin typeface="Arial Rounded MT Bold" panose="020F0704030504030204" pitchFamily="34" charset="0"/>
              </a:rPr>
              <a:t>dxdiag</a:t>
            </a:r>
            <a:r>
              <a:rPr lang="fr-FR" sz="1400" dirty="0">
                <a:latin typeface="Arial Rounded MT Bold" panose="020F0704030504030204" pitchFamily="34" charset="0"/>
              </a:rPr>
              <a:t> » et cliquez sur OK.</a:t>
            </a:r>
          </a:p>
          <a:p>
            <a:pPr marL="889000" lvl="1" indent="-342900" algn="just">
              <a:lnSpc>
                <a:spcPct val="150000"/>
              </a:lnSpc>
              <a:spcBef>
                <a:spcPts val="235"/>
              </a:spcBef>
              <a:buFont typeface="Wingdings" panose="05000000000000000000" pitchFamily="2" charset="2"/>
              <a:buChar char="§"/>
            </a:pPr>
            <a:r>
              <a:rPr lang="fr-FR" sz="1400" dirty="0">
                <a:latin typeface="Arial Rounded MT Bold" panose="020F0704030504030204" pitchFamily="34" charset="0"/>
              </a:rPr>
              <a:t>Cette interface s’affiche et permet surtout de récupérer le système d’exploitation, les références du processeur, la mémoire, le modèle et le fabricant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15FF5BF-5733-4B15-AA37-835CF7EF0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547" y="825148"/>
            <a:ext cx="7202079" cy="403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5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0AD4-64DB-5CD9-803E-64A4CCEA60ED}"/>
              </a:ext>
            </a:extLst>
          </p:cNvPr>
          <p:cNvSpPr txBox="1"/>
          <p:nvPr/>
        </p:nvSpPr>
        <p:spPr>
          <a:xfrm>
            <a:off x="4485485" y="205466"/>
            <a:ext cx="7411142" cy="414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1800" indent="-342900" algn="just">
              <a:lnSpc>
                <a:spcPct val="150000"/>
              </a:lnSpc>
              <a:spcBef>
                <a:spcPts val="235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Comment accéder aux caractéristiques des matériels informatiques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B5BFEA8A-4DE4-4A5A-808C-63FF8A699C97}"/>
              </a:ext>
            </a:extLst>
          </p:cNvPr>
          <p:cNvSpPr txBox="1"/>
          <p:nvPr/>
        </p:nvSpPr>
        <p:spPr>
          <a:xfrm>
            <a:off x="4037826" y="1018061"/>
            <a:ext cx="7720553" cy="1071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1800" indent="-342900" algn="just">
              <a:lnSpc>
                <a:spcPct val="150000"/>
              </a:lnSpc>
              <a:spcBef>
                <a:spcPts val="235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fr-FR" sz="1400" dirty="0">
                <a:latin typeface="Arial Rounded MT Bold" panose="020F0704030504030204" pitchFamily="34" charset="0"/>
              </a:rPr>
              <a:t>Autres types de matériels informatiques</a:t>
            </a:r>
          </a:p>
          <a:p>
            <a:pPr marL="889000" lvl="1" indent="-342900" algn="just">
              <a:lnSpc>
                <a:spcPct val="150000"/>
              </a:lnSpc>
              <a:spcBef>
                <a:spcPts val="235"/>
              </a:spcBef>
              <a:buFont typeface="Wingdings" panose="05000000000000000000" pitchFamily="2" charset="2"/>
              <a:buChar char="§"/>
            </a:pPr>
            <a:r>
              <a:rPr lang="fr-FR" sz="1400" dirty="0">
                <a:latin typeface="Arial Rounded MT Bold" panose="020F0704030504030204" pitchFamily="34" charset="0"/>
              </a:rPr>
              <a:t>Prendre le modèle et la référence sur le matériel</a:t>
            </a:r>
          </a:p>
          <a:p>
            <a:pPr marL="889000" lvl="1" indent="-342900" algn="just">
              <a:lnSpc>
                <a:spcPct val="150000"/>
              </a:lnSpc>
              <a:spcBef>
                <a:spcPts val="235"/>
              </a:spcBef>
              <a:buFont typeface="Wingdings" panose="05000000000000000000" pitchFamily="2" charset="2"/>
              <a:buChar char="§"/>
            </a:pPr>
            <a:r>
              <a:rPr lang="fr-FR" sz="1400" dirty="0">
                <a:latin typeface="Arial Rounded MT Bold" panose="020F0704030504030204" pitchFamily="34" charset="0"/>
              </a:rPr>
              <a:t>Prendre les photos vue de face et vue de derrière</a:t>
            </a:r>
          </a:p>
        </p:txBody>
      </p:sp>
    </p:spTree>
    <p:extLst>
      <p:ext uri="{BB962C8B-B14F-4D97-AF65-F5344CB8AC3E}">
        <p14:creationId xmlns:p14="http://schemas.microsoft.com/office/powerpoint/2010/main" val="198354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A4FD6974A5F844B0C0F181CCE060FC" ma:contentTypeVersion="11" ma:contentTypeDescription="Create a new document." ma:contentTypeScope="" ma:versionID="04c5300bfc21023c34f4ca5fab8cb785">
  <xsd:schema xmlns:xsd="http://www.w3.org/2001/XMLSchema" xmlns:xs="http://www.w3.org/2001/XMLSchema" xmlns:p="http://schemas.microsoft.com/office/2006/metadata/properties" xmlns:ns3="2ccb1d52-0dd5-4610-92c8-3b2f536a5739" xmlns:ns4="5ab7433b-9648-4dc7-8961-4128d4bc69d5" targetNamespace="http://schemas.microsoft.com/office/2006/metadata/properties" ma:root="true" ma:fieldsID="aaaa9b66f612a9f6867e44b174e2eace" ns3:_="" ns4:_="">
    <xsd:import namespace="2ccb1d52-0dd5-4610-92c8-3b2f536a5739"/>
    <xsd:import namespace="5ab7433b-9648-4dc7-8961-4128d4bc69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cb1d52-0dd5-4610-92c8-3b2f536a57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b7433b-9648-4dc7-8961-4128d4bc69d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A78F7F-B50E-479B-A1A2-E2D2C2B8EA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cb1d52-0dd5-4610-92c8-3b2f536a5739"/>
    <ds:schemaRef ds:uri="5ab7433b-9648-4dc7-8961-4128d4bc69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78EE46-786A-4459-AE0B-C5FC81F3AAE4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ccb1d52-0dd5-4610-92c8-3b2f536a5739"/>
    <ds:schemaRef ds:uri="http://purl.org/dc/elements/1.1/"/>
    <ds:schemaRef ds:uri="http://schemas.microsoft.com/office/2006/metadata/properties"/>
    <ds:schemaRef ds:uri="5ab7433b-9648-4dc7-8961-4128d4bc69d5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A2D5E9-BAC5-4B82-8FCB-291ED81441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3447</TotalTime>
  <Words>180</Words>
  <Application>Microsoft Office PowerPoint</Application>
  <PresentationFormat>Grand écran</PresentationFormat>
  <Paragraphs>47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Quattrocento Sans</vt:lpstr>
      <vt:lpstr>Segoe UI</vt:lpstr>
      <vt:lpstr>Wingdings</vt:lpstr>
      <vt:lpstr>Thème Office</vt:lpstr>
      <vt:lpstr>MISE </vt:lpstr>
      <vt:lpstr>SOMMAIRE</vt:lpstr>
      <vt:lpstr>Accès </vt:lpstr>
      <vt:lpstr>Authentification</vt:lpstr>
      <vt:lpstr>Processus d’enregistrement</vt:lpstr>
      <vt:lpstr>Présentation PowerPoint</vt:lpstr>
      <vt:lpstr>Présentation PowerPoint</vt:lpstr>
      <vt:lpstr>Présentation PowerPoint</vt:lpstr>
      <vt:lpstr>Présentation PowerPoint</vt:lpstr>
      <vt:lpstr>Assistance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Habib TOUKOUROU [ ASSI ]</dc:creator>
  <cp:lastModifiedBy>Maurille KPODANHO [Fonction Publique]</cp:lastModifiedBy>
  <cp:revision>345</cp:revision>
  <dcterms:created xsi:type="dcterms:W3CDTF">2021-12-28T21:43:15Z</dcterms:created>
  <dcterms:modified xsi:type="dcterms:W3CDTF">2022-11-22T07:31:59Z</dcterms:modified>
</cp:coreProperties>
</file>