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98" r:id="rId3"/>
    <p:sldId id="299" r:id="rId4"/>
    <p:sldId id="317" r:id="rId5"/>
    <p:sldId id="269" r:id="rId6"/>
    <p:sldId id="311" r:id="rId7"/>
    <p:sldId id="357" r:id="rId8"/>
    <p:sldId id="352" r:id="rId9"/>
    <p:sldId id="353" r:id="rId10"/>
    <p:sldId id="355" r:id="rId11"/>
    <p:sldId id="358" r:id="rId12"/>
    <p:sldId id="344" r:id="rId13"/>
    <p:sldId id="345" r:id="rId14"/>
    <p:sldId id="346" r:id="rId15"/>
    <p:sldId id="356" r:id="rId16"/>
    <p:sldId id="360" r:id="rId17"/>
    <p:sldId id="348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DC6D831-C353-4E60-B08C-E4FBD0D9BFA7}" type="datetimeFigureOut">
              <a:rPr lang="ko-KR" altLang="en-US" smtClean="0"/>
              <a:pPr/>
              <a:t>2019-10-14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0456095-C3AC-4706-824F-E926B22FD1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C6D831-C353-4E60-B08C-E4FBD0D9BFA7}" type="datetimeFigureOut">
              <a:rPr lang="ko-KR" altLang="en-US" smtClean="0"/>
              <a:pPr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456095-C3AC-4706-824F-E926B22FD1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C6D831-C353-4E60-B08C-E4FBD0D9BFA7}" type="datetimeFigureOut">
              <a:rPr lang="ko-KR" altLang="en-US" smtClean="0"/>
              <a:pPr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456095-C3AC-4706-824F-E926B22FD1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C6D831-C353-4E60-B08C-E4FBD0D9BFA7}" type="datetimeFigureOut">
              <a:rPr lang="ko-KR" altLang="en-US" smtClean="0"/>
              <a:pPr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456095-C3AC-4706-824F-E926B22FD1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C6D831-C353-4E60-B08C-E4FBD0D9BFA7}" type="datetimeFigureOut">
              <a:rPr lang="ko-KR" altLang="en-US" smtClean="0"/>
              <a:pPr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456095-C3AC-4706-824F-E926B22FD1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C6D831-C353-4E60-B08C-E4FBD0D9BFA7}" type="datetimeFigureOut">
              <a:rPr lang="ko-KR" altLang="en-US" smtClean="0"/>
              <a:pPr/>
              <a:t>2019-10-14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456095-C3AC-4706-824F-E926B22FD1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C6D831-C353-4E60-B08C-E4FBD0D9BFA7}" type="datetimeFigureOut">
              <a:rPr lang="ko-KR" altLang="en-US" smtClean="0"/>
              <a:pPr/>
              <a:t>2019-10-14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456095-C3AC-4706-824F-E926B22FD1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C6D831-C353-4E60-B08C-E4FBD0D9BFA7}" type="datetimeFigureOut">
              <a:rPr lang="ko-KR" altLang="en-US" smtClean="0"/>
              <a:pPr/>
              <a:t>2019-10-14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456095-C3AC-4706-824F-E926B22FD1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C6D831-C353-4E60-B08C-E4FBD0D9BFA7}" type="datetimeFigureOut">
              <a:rPr lang="ko-KR" altLang="en-US" smtClean="0"/>
              <a:pPr/>
              <a:t>2019-10-14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456095-C3AC-4706-824F-E926B22FD1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DC6D831-C353-4E60-B08C-E4FBD0D9BFA7}" type="datetimeFigureOut">
              <a:rPr lang="ko-KR" altLang="en-US" smtClean="0"/>
              <a:pPr/>
              <a:t>2019-10-14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456095-C3AC-4706-824F-E926B22FD1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DC6D831-C353-4E60-B08C-E4FBD0D9BFA7}" type="datetimeFigureOut">
              <a:rPr lang="ko-KR" altLang="en-US" smtClean="0"/>
              <a:pPr/>
              <a:t>2019-10-14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0456095-C3AC-4706-824F-E926B22FD1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DC6D831-C353-4E60-B08C-E4FBD0D9BFA7}" type="datetimeFigureOut">
              <a:rPr lang="ko-KR" altLang="en-US" smtClean="0"/>
              <a:pPr/>
              <a:t>2019-10-14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0456095-C3AC-4706-824F-E926B22FD1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3260575"/>
          </a:xfrm>
        </p:spPr>
        <p:txBody>
          <a:bodyPr>
            <a:normAutofit/>
          </a:bodyPr>
          <a:lstStyle/>
          <a:p>
            <a:r>
              <a:rPr lang="ko-KR" altLang="en-US" sz="5400" dirty="0" smtClean="0"/>
              <a:t>율령통치제제의 붕괴와 </a:t>
            </a:r>
            <a:r>
              <a:rPr lang="ko-KR" altLang="en-US" sz="5400" dirty="0" err="1" smtClean="0"/>
              <a:t>안사의</a:t>
            </a:r>
            <a:r>
              <a:rPr lang="ko-KR" altLang="en-US" sz="5400" dirty="0" smtClean="0"/>
              <a:t> 난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언변이 좋고 익살스러우며 소탈하고 권모술수에 능하여</a:t>
            </a:r>
            <a:endParaRPr lang="en-US" altLang="ko-KR" sz="2400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lang="ko-KR" altLang="en-US" sz="2400" dirty="0" smtClean="0"/>
              <a:t>   황제와 양귀비의 마음을 사로잡음</a:t>
            </a:r>
            <a:endParaRPr lang="en-US" altLang="ko-KR" sz="2400" dirty="0" smtClean="0"/>
          </a:p>
          <a:p>
            <a:pPr lvl="2">
              <a:lnSpc>
                <a:spcPct val="150000"/>
              </a:lnSpc>
            </a:pPr>
            <a:r>
              <a:rPr lang="en-US" altLang="ko-KR" sz="2400" dirty="0" err="1" smtClean="0">
                <a:latin typeface="양재벨라체M" pitchFamily="18" charset="-127"/>
                <a:ea typeface="양재벨라체M" pitchFamily="18" charset="-127"/>
              </a:rPr>
              <a:t>황제를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 </a:t>
            </a:r>
            <a:r>
              <a:rPr lang="en-US" altLang="ko-KR" sz="2400" dirty="0" err="1" smtClean="0">
                <a:latin typeface="양재벨라체M" pitchFamily="18" charset="-127"/>
                <a:ea typeface="양재벨라체M" pitchFamily="18" charset="-127"/>
              </a:rPr>
              <a:t>자유롭게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 </a:t>
            </a:r>
            <a:r>
              <a:rPr lang="en-US" altLang="ko-KR" sz="2400" dirty="0" err="1" smtClean="0">
                <a:latin typeface="양재벨라체M" pitchFamily="18" charset="-127"/>
                <a:ea typeface="양재벨라체M" pitchFamily="18" charset="-127"/>
              </a:rPr>
              <a:t>알현하는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 </a:t>
            </a:r>
            <a:r>
              <a:rPr lang="en-US" altLang="ko-KR" sz="2400" dirty="0" err="1" smtClean="0">
                <a:latin typeface="양재벨라체M" pitchFamily="18" charset="-127"/>
                <a:ea typeface="양재벨라체M" pitchFamily="18" charset="-127"/>
              </a:rPr>
              <a:t>것을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 </a:t>
            </a:r>
            <a:r>
              <a:rPr lang="en-US" altLang="ko-KR" sz="2400" dirty="0" err="1" smtClean="0">
                <a:latin typeface="양재벨라체M" pitchFamily="18" charset="-127"/>
                <a:ea typeface="양재벨라체M" pitchFamily="18" charset="-127"/>
              </a:rPr>
              <a:t>허용</a:t>
            </a:r>
            <a:endParaRPr lang="en-US" altLang="ko-KR" sz="2400" dirty="0" smtClean="0">
              <a:latin typeface="양재벨라체M" pitchFamily="18" charset="-127"/>
              <a:ea typeface="양재벨라체M" pitchFamily="18" charset="-127"/>
            </a:endParaRPr>
          </a:p>
          <a:p>
            <a:pPr lvl="2" fontAlgn="base">
              <a:lnSpc>
                <a:spcPct val="150000"/>
              </a:lnSpc>
            </a:pP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장안에 </a:t>
            </a:r>
            <a:r>
              <a:rPr lang="ko-KR" altLang="en-US" sz="2400" dirty="0" err="1" smtClean="0">
                <a:latin typeface="양재벨라체M" pitchFamily="18" charset="-127"/>
                <a:ea typeface="양재벨라체M" pitchFamily="18" charset="-127"/>
              </a:rPr>
              <a:t>안록산의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 새로운 저택 마련</a:t>
            </a:r>
          </a:p>
          <a:p>
            <a:pPr lvl="2" fontAlgn="base">
              <a:lnSpc>
                <a:spcPct val="150000"/>
              </a:lnSpc>
            </a:pP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양씨 일족과 의형제를 맺게 하고</a:t>
            </a:r>
          </a:p>
          <a:p>
            <a:pPr lvl="2" fontAlgn="base">
              <a:lnSpc>
                <a:spcPct val="150000"/>
              </a:lnSpc>
            </a:pP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자유로운 궁중 출입을 허가</a:t>
            </a:r>
            <a:endParaRPr lang="en-US" altLang="ko-KR" sz="2400" dirty="0" smtClean="0">
              <a:latin typeface="양재벨라체M" pitchFamily="18" charset="-127"/>
              <a:ea typeface="양재벨라체M" pitchFamily="18" charset="-127"/>
            </a:endParaRPr>
          </a:p>
          <a:p>
            <a:pPr lvl="2" fontAlgn="base">
              <a:lnSpc>
                <a:spcPct val="150000"/>
              </a:lnSpc>
            </a:pP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마지막까지 믿지 못한 </a:t>
            </a:r>
            <a:r>
              <a:rPr lang="ko-KR" altLang="en-US" sz="2400" dirty="0" err="1" smtClean="0">
                <a:latin typeface="양재벨라체M" pitchFamily="18" charset="-127"/>
                <a:ea typeface="양재벨라체M" pitchFamily="18" charset="-127"/>
              </a:rPr>
              <a:t>안록산의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 반란</a:t>
            </a:r>
            <a:endParaRPr lang="ko-KR" altLang="en-US" sz="2400" dirty="0">
              <a:latin typeface="양재벨라체M" pitchFamily="18" charset="-127"/>
              <a:ea typeface="양재벨라체M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현종의 </a:t>
            </a:r>
            <a:r>
              <a:rPr lang="ko-KR" altLang="en-US" dirty="0" err="1" smtClean="0"/>
              <a:t>안록산</a:t>
            </a:r>
            <a:r>
              <a:rPr lang="ko-KR" altLang="en-US" dirty="0" smtClean="0"/>
              <a:t> 총애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24128" y="3284984"/>
            <a:ext cx="3344424" cy="27003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</a:rPr>
              <a:t>740(</a:t>
            </a:r>
            <a:r>
              <a:rPr lang="ko-KR" altLang="en-US" sz="2000" dirty="0">
                <a:solidFill>
                  <a:schemeClr val="tx1"/>
                </a:solidFill>
              </a:rPr>
              <a:t>개원</a:t>
            </a:r>
            <a:r>
              <a:rPr lang="en-US" altLang="ko-KR" sz="2000" dirty="0">
                <a:solidFill>
                  <a:schemeClr val="tx1"/>
                </a:solidFill>
              </a:rPr>
              <a:t>28) </a:t>
            </a:r>
            <a:r>
              <a:rPr lang="ko-KR" altLang="en-US" sz="2000" dirty="0" err="1">
                <a:solidFill>
                  <a:schemeClr val="tx1"/>
                </a:solidFill>
              </a:rPr>
              <a:t>평로병마사</a:t>
            </a:r>
            <a:endParaRPr lang="ko-KR" altLang="en-US" sz="20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742(</a:t>
            </a:r>
            <a:r>
              <a:rPr lang="ko-KR" altLang="en-US" sz="2000" b="1" dirty="0" err="1">
                <a:solidFill>
                  <a:schemeClr val="tx1"/>
                </a:solidFill>
              </a:rPr>
              <a:t>천보</a:t>
            </a:r>
            <a:r>
              <a:rPr lang="en-US" altLang="ko-KR" sz="2000" b="1" dirty="0">
                <a:solidFill>
                  <a:schemeClr val="tx1"/>
                </a:solidFill>
              </a:rPr>
              <a:t>1)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평로절도사</a:t>
            </a:r>
            <a:endParaRPr lang="ko-KR" altLang="en-US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744(</a:t>
            </a:r>
            <a:r>
              <a:rPr lang="ko-KR" altLang="en-US" sz="2000" b="1" dirty="0" err="1">
                <a:solidFill>
                  <a:schemeClr val="tx1"/>
                </a:solidFill>
              </a:rPr>
              <a:t>천보</a:t>
            </a:r>
            <a:r>
              <a:rPr lang="en-US" altLang="ko-KR" sz="2000" b="1" dirty="0">
                <a:solidFill>
                  <a:schemeClr val="tx1"/>
                </a:solidFill>
              </a:rPr>
              <a:t>3)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000" b="1" dirty="0" err="1">
                <a:solidFill>
                  <a:schemeClr val="tx1"/>
                </a:solidFill>
              </a:rPr>
              <a:t>범양절도사</a:t>
            </a:r>
            <a:endParaRPr lang="ko-KR" altLang="en-US" sz="20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</a:rPr>
              <a:t>750(</a:t>
            </a:r>
            <a:r>
              <a:rPr lang="ko-KR" altLang="en-US" sz="2000" dirty="0" err="1">
                <a:solidFill>
                  <a:schemeClr val="tx1"/>
                </a:solidFill>
              </a:rPr>
              <a:t>천보</a:t>
            </a:r>
            <a:r>
              <a:rPr lang="en-US" altLang="ko-KR" sz="2000" dirty="0">
                <a:solidFill>
                  <a:schemeClr val="tx1"/>
                </a:solidFill>
              </a:rPr>
              <a:t>9) </a:t>
            </a:r>
            <a:r>
              <a:rPr lang="en-US" altLang="ko-KR" sz="2000" dirty="0" smtClean="0">
                <a:solidFill>
                  <a:schemeClr val="tx1"/>
                </a:solidFill>
              </a:rPr>
              <a:t> 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封東平郡王</a:t>
            </a:r>
            <a:endParaRPr lang="ko-KR" altLang="en-US" sz="20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751(</a:t>
            </a:r>
            <a:r>
              <a:rPr lang="ko-KR" altLang="en-US" sz="2000" b="1" dirty="0" err="1">
                <a:solidFill>
                  <a:schemeClr val="tx1"/>
                </a:solidFill>
              </a:rPr>
              <a:t>천보</a:t>
            </a:r>
            <a:r>
              <a:rPr lang="en-US" altLang="ko-KR" sz="2000" b="1" dirty="0">
                <a:solidFill>
                  <a:schemeClr val="tx1"/>
                </a:solidFill>
              </a:rPr>
              <a:t>10) </a:t>
            </a:r>
            <a:r>
              <a:rPr lang="ko-KR" altLang="en-US" sz="2000" b="1" dirty="0">
                <a:solidFill>
                  <a:schemeClr val="tx1"/>
                </a:solidFill>
              </a:rPr>
              <a:t>하동절도사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44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8397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sz="2400" dirty="0" smtClean="0"/>
              <a:t>755,	11</a:t>
            </a:r>
            <a:r>
              <a:rPr lang="ko-KR" altLang="en-US" sz="2400" dirty="0" smtClean="0"/>
              <a:t>월</a:t>
            </a:r>
            <a:r>
              <a:rPr lang="en-US" altLang="ko-KR" sz="2400" dirty="0" smtClean="0"/>
              <a:t>,		</a:t>
            </a:r>
            <a:r>
              <a:rPr lang="ko-KR" altLang="en-US" sz="2400" dirty="0" err="1" smtClean="0"/>
              <a:t>안록산이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범양에서</a:t>
            </a:r>
            <a:r>
              <a:rPr lang="ko-KR" altLang="en-US" sz="2400" dirty="0" smtClean="0"/>
              <a:t> 남진</a:t>
            </a:r>
            <a:r>
              <a:rPr lang="en-US" altLang="ko-KR" sz="2400" dirty="0" smtClean="0"/>
              <a:t>(20</a:t>
            </a:r>
            <a:r>
              <a:rPr lang="ko-KR" altLang="en-US" sz="2400" dirty="0" smtClean="0"/>
              <a:t>만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>
              <a:buNone/>
            </a:pPr>
            <a:r>
              <a:rPr lang="en-US" altLang="ko-KR" sz="2400" dirty="0" smtClean="0"/>
              <a:t>       	12</a:t>
            </a:r>
            <a:r>
              <a:rPr lang="ko-KR" altLang="en-US" sz="2400" dirty="0" smtClean="0"/>
              <a:t>월</a:t>
            </a:r>
            <a:r>
              <a:rPr lang="en-US" altLang="ko-KR" sz="2400" dirty="0" smtClean="0"/>
              <a:t>,		</a:t>
            </a:r>
            <a:r>
              <a:rPr lang="en-US" altLang="ko-KR" sz="2400" dirty="0" err="1" smtClean="0"/>
              <a:t>낙양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함락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756, 	 </a:t>
            </a:r>
            <a:r>
              <a:rPr lang="ko-KR" altLang="en-US" sz="2400" dirty="0" smtClean="0"/>
              <a:t>정월</a:t>
            </a:r>
            <a:r>
              <a:rPr lang="en-US" altLang="ko-KR" sz="2400" dirty="0" smtClean="0"/>
              <a:t>, 		</a:t>
            </a:r>
            <a:r>
              <a:rPr lang="ko-KR" altLang="en-US" sz="2400" dirty="0" smtClean="0"/>
              <a:t>대연 황제로 등극 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	  6</a:t>
            </a:r>
            <a:r>
              <a:rPr lang="ko-KR" altLang="en-US" sz="2400" dirty="0" smtClean="0"/>
              <a:t>월</a:t>
            </a:r>
            <a:r>
              <a:rPr lang="en-US" altLang="ko-KR" sz="2400" dirty="0" smtClean="0"/>
              <a:t>, 		</a:t>
            </a:r>
            <a:r>
              <a:rPr lang="ko-KR" altLang="en-US" sz="2400" dirty="0" smtClean="0"/>
              <a:t>장안 점령</a:t>
            </a:r>
            <a:r>
              <a:rPr lang="en-US" altLang="ko-KR" sz="2400" dirty="0" smtClean="0"/>
              <a:t> 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(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현종 사천으로 몽진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, 7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월 숙종 등극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)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757, 	 </a:t>
            </a:r>
            <a:r>
              <a:rPr lang="ko-KR" altLang="en-US" sz="2400" dirty="0" smtClean="0"/>
              <a:t>정월</a:t>
            </a:r>
            <a:r>
              <a:rPr lang="en-US" altLang="ko-KR" sz="2400" dirty="0" smtClean="0"/>
              <a:t>, 		</a:t>
            </a:r>
            <a:r>
              <a:rPr lang="ko-KR" altLang="en-US" sz="2400" dirty="0" smtClean="0"/>
              <a:t>아들 안경서에게 살해됨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	   9</a:t>
            </a:r>
            <a:r>
              <a:rPr lang="ko-KR" altLang="en-US" sz="2400" dirty="0" smtClean="0"/>
              <a:t>월</a:t>
            </a:r>
            <a:r>
              <a:rPr lang="en-US" altLang="ko-KR" sz="2400" dirty="0" smtClean="0"/>
              <a:t>,		</a:t>
            </a:r>
            <a:r>
              <a:rPr lang="ko-KR" altLang="en-US" sz="2400" dirty="0" err="1" smtClean="0">
                <a:latin typeface="양재벨라체M" pitchFamily="18" charset="-127"/>
                <a:ea typeface="양재벨라체M" pitchFamily="18" charset="-127"/>
              </a:rPr>
              <a:t>회흘군을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 앞세워 당이 장안을 탈환</a:t>
            </a:r>
            <a:endParaRPr lang="en-US" altLang="ko-KR" sz="2400" dirty="0" smtClean="0">
              <a:latin typeface="양재벨라체M" pitchFamily="18" charset="-127"/>
              <a:ea typeface="양재벨라체M" pitchFamily="18" charset="-127"/>
            </a:endParaRP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758,	   6</a:t>
            </a:r>
            <a:r>
              <a:rPr lang="ko-KR" altLang="en-US" sz="2400" dirty="0" smtClean="0"/>
              <a:t>월</a:t>
            </a:r>
            <a:r>
              <a:rPr lang="en-US" altLang="ko-KR" sz="2400" dirty="0" smtClean="0"/>
              <a:t>,		</a:t>
            </a:r>
            <a:r>
              <a:rPr lang="ko-KR" altLang="en-US" sz="2400" dirty="0" smtClean="0"/>
              <a:t>당에 귀의했던 </a:t>
            </a:r>
            <a:r>
              <a:rPr lang="ko-KR" altLang="en-US" sz="2400" dirty="0" err="1" smtClean="0"/>
              <a:t>사사명이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재반란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759,	   3</a:t>
            </a:r>
            <a:r>
              <a:rPr lang="ko-KR" altLang="en-US" sz="2400" dirty="0" smtClean="0"/>
              <a:t>월</a:t>
            </a:r>
            <a:r>
              <a:rPr lang="en-US" altLang="ko-KR" sz="2400" dirty="0" smtClean="0"/>
              <a:t>,		</a:t>
            </a:r>
            <a:r>
              <a:rPr lang="ko-KR" altLang="en-US" sz="2400" dirty="0" smtClean="0"/>
              <a:t>대연황제로 등극</a:t>
            </a:r>
            <a:r>
              <a:rPr lang="en-US" altLang="ko-KR" sz="2400" dirty="0" smtClean="0"/>
              <a:t> 	</a:t>
            </a:r>
          </a:p>
          <a:p>
            <a:pPr>
              <a:buNone/>
            </a:pPr>
            <a:r>
              <a:rPr lang="en-US" altLang="ko-KR" sz="2400" dirty="0" smtClean="0"/>
              <a:t>760, 	   3</a:t>
            </a:r>
            <a:r>
              <a:rPr lang="ko-KR" altLang="en-US" sz="2400" dirty="0" smtClean="0"/>
              <a:t>월</a:t>
            </a:r>
            <a:r>
              <a:rPr lang="en-US" altLang="ko-KR" sz="2400" dirty="0" smtClean="0"/>
              <a:t>, 	</a:t>
            </a:r>
            <a:r>
              <a:rPr lang="ko-KR" altLang="en-US" sz="2400" dirty="0" smtClean="0"/>
              <a:t>아들 </a:t>
            </a:r>
            <a:r>
              <a:rPr lang="ko-KR" altLang="en-US" sz="2400" dirty="0" err="1" smtClean="0"/>
              <a:t>사조의에게</a:t>
            </a:r>
            <a:r>
              <a:rPr lang="ko-KR" altLang="en-US" sz="2400" dirty="0" smtClean="0"/>
              <a:t> 살해됨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763,	  </a:t>
            </a:r>
            <a:r>
              <a:rPr lang="ko-KR" altLang="en-US" sz="2400" dirty="0" smtClean="0"/>
              <a:t>정월</a:t>
            </a:r>
            <a:r>
              <a:rPr lang="en-US" altLang="ko-KR" sz="2400" dirty="0" smtClean="0"/>
              <a:t>, 	</a:t>
            </a:r>
            <a:r>
              <a:rPr lang="ko-KR" altLang="en-US" sz="2400" dirty="0" smtClean="0"/>
              <a:t>사조의도 부하장수에게 공격받고 자결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400" dirty="0" smtClean="0"/>
              <a:t>3. </a:t>
            </a:r>
            <a:r>
              <a:rPr lang="ko-KR" altLang="en-US" sz="4400" dirty="0" err="1" smtClean="0">
                <a:latin typeface="HY견명조" pitchFamily="18" charset="-127"/>
                <a:ea typeface="HY견명조" pitchFamily="18" charset="-127"/>
              </a:rPr>
              <a:t>安史</a:t>
            </a:r>
            <a:r>
              <a:rPr lang="ko-KR" altLang="en-US" sz="4400" dirty="0" err="1" smtClean="0"/>
              <a:t>의</a:t>
            </a:r>
            <a:r>
              <a:rPr lang="ko-KR" altLang="en-US" sz="4400" dirty="0" smtClean="0"/>
              <a:t> 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/>
              <a:t>안록산과</a:t>
            </a:r>
            <a:r>
              <a:rPr lang="ko-KR" altLang="en-US" dirty="0"/>
              <a:t> </a:t>
            </a:r>
            <a:r>
              <a:rPr lang="ko-KR" altLang="en-US" dirty="0" err="1"/>
              <a:t>사사명의</a:t>
            </a:r>
            <a:r>
              <a:rPr lang="ko-KR" altLang="en-US" dirty="0"/>
              <a:t> 난</a:t>
            </a:r>
            <a:endParaRPr lang="ko-KR" altLang="en-US" sz="36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11560" y="3140968"/>
            <a:ext cx="7992888" cy="302433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</a:rPr>
              <a:t>동관 </a:t>
            </a:r>
            <a:r>
              <a:rPr lang="en-US" altLang="ko-KR" sz="2800" dirty="0" smtClean="0">
                <a:solidFill>
                  <a:schemeClr val="bg1"/>
                </a:solidFill>
              </a:rPr>
              <a:t>:	</a:t>
            </a:r>
            <a:r>
              <a:rPr lang="ko-KR" altLang="en-US" sz="2800" dirty="0" err="1" smtClean="0">
                <a:solidFill>
                  <a:schemeClr val="bg1"/>
                </a:solidFill>
                <a:latin typeface="양재벨라체M" pitchFamily="18" charset="-127"/>
                <a:ea typeface="양재벨라체M" pitchFamily="18" charset="-127"/>
              </a:rPr>
              <a:t>봉상청</a:t>
            </a:r>
            <a:r>
              <a:rPr lang="en-US" altLang="ko-KR" sz="2800" dirty="0" smtClean="0">
                <a:solidFill>
                  <a:schemeClr val="bg1"/>
                </a:solidFill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  <a:latin typeface="양재벨라체M" pitchFamily="18" charset="-127"/>
                <a:ea typeface="양재벨라체M" pitchFamily="18" charset="-127"/>
              </a:rPr>
              <a:t>고선지</a:t>
            </a:r>
            <a:r>
              <a:rPr lang="en-US" altLang="ko-KR" sz="2800" dirty="0" smtClean="0">
                <a:solidFill>
                  <a:schemeClr val="bg1"/>
                </a:solidFill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sz="2800" dirty="0" err="1" smtClean="0">
                <a:solidFill>
                  <a:schemeClr val="bg1"/>
                </a:solidFill>
                <a:latin typeface="양재벨라체M" pitchFamily="18" charset="-127"/>
                <a:ea typeface="양재벨라체M" pitchFamily="18" charset="-127"/>
              </a:rPr>
              <a:t>가서한</a:t>
            </a:r>
            <a:endParaRPr lang="en-US" altLang="ko-KR" sz="2800" dirty="0" smtClean="0">
              <a:solidFill>
                <a:schemeClr val="bg1"/>
              </a:solidFill>
              <a:latin typeface="양재벨라체M" pitchFamily="18" charset="-127"/>
              <a:ea typeface="양재벨라체M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</a:rPr>
              <a:t>하북</a:t>
            </a:r>
            <a:r>
              <a:rPr lang="ko-KR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</a:rPr>
              <a:t>:	</a:t>
            </a:r>
            <a:r>
              <a:rPr lang="ko-KR" altLang="en-US" sz="2800" dirty="0" smtClean="0">
                <a:solidFill>
                  <a:schemeClr val="bg1"/>
                </a:solidFill>
                <a:latin typeface="양재벨라체M" pitchFamily="18" charset="-127"/>
                <a:ea typeface="양재벨라체M" pitchFamily="18" charset="-127"/>
              </a:rPr>
              <a:t>평원태수 안진경</a:t>
            </a:r>
            <a:r>
              <a:rPr lang="en-US" altLang="ko-KR" sz="2800" dirty="0" smtClean="0">
                <a:solidFill>
                  <a:schemeClr val="bg1"/>
                </a:solidFill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  <a:latin typeface="양재벨라체M" pitchFamily="18" charset="-127"/>
                <a:ea typeface="양재벨라체M" pitchFamily="18" charset="-127"/>
              </a:rPr>
              <a:t>상산태수 </a:t>
            </a:r>
            <a:r>
              <a:rPr lang="ko-KR" altLang="en-US" sz="2800" dirty="0" err="1" smtClean="0">
                <a:solidFill>
                  <a:schemeClr val="bg1"/>
                </a:solidFill>
                <a:latin typeface="양재벨라체M" pitchFamily="18" charset="-127"/>
                <a:ea typeface="양재벨라체M" pitchFamily="18" charset="-127"/>
              </a:rPr>
              <a:t>안고경</a:t>
            </a:r>
            <a:endParaRPr lang="en-US" altLang="ko-KR" sz="2800" dirty="0" smtClean="0">
              <a:solidFill>
                <a:schemeClr val="bg1"/>
              </a:solidFill>
              <a:latin typeface="양재벨라체M" pitchFamily="18" charset="-127"/>
              <a:ea typeface="양재벨라체M" pitchFamily="18" charset="-127"/>
            </a:endParaRPr>
          </a:p>
          <a:p>
            <a:pPr algn="just"/>
            <a:r>
              <a:rPr lang="en-US" altLang="ko-KR" sz="2800" dirty="0" smtClean="0">
                <a:solidFill>
                  <a:schemeClr val="bg1"/>
                </a:solidFill>
                <a:latin typeface="양재벨라체M" pitchFamily="18" charset="-127"/>
                <a:ea typeface="양재벨라체M" pitchFamily="18" charset="-127"/>
              </a:rPr>
              <a:t>		</a:t>
            </a:r>
            <a:r>
              <a:rPr lang="ko-KR" altLang="en-US" sz="2800" dirty="0" smtClean="0">
                <a:solidFill>
                  <a:schemeClr val="bg1"/>
                </a:solidFill>
                <a:latin typeface="양재벨라체M" pitchFamily="18" charset="-127"/>
                <a:ea typeface="양재벨라체M" pitchFamily="18" charset="-127"/>
              </a:rPr>
              <a:t>하동절도사 이광필</a:t>
            </a:r>
            <a:r>
              <a:rPr lang="en-US" altLang="ko-KR" sz="2800" dirty="0" smtClean="0">
                <a:solidFill>
                  <a:schemeClr val="bg1"/>
                </a:solidFill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sz="2800" dirty="0" err="1" smtClean="0">
                <a:solidFill>
                  <a:schemeClr val="bg1"/>
                </a:solidFill>
                <a:latin typeface="양재벨라체M" pitchFamily="18" charset="-127"/>
                <a:ea typeface="양재벨라체M" pitchFamily="18" charset="-127"/>
              </a:rPr>
              <a:t>삭방절도사</a:t>
            </a:r>
            <a:r>
              <a:rPr lang="ko-KR" altLang="en-US" sz="2800" dirty="0" smtClean="0">
                <a:solidFill>
                  <a:schemeClr val="bg1"/>
                </a:solidFill>
                <a:latin typeface="양재벨라체M" pitchFamily="18" charset="-127"/>
                <a:ea typeface="양재벨라체M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양재벨라체M" pitchFamily="18" charset="-127"/>
                <a:ea typeface="양재벨라체M" pitchFamily="18" charset="-127"/>
              </a:rPr>
              <a:t>곽자의</a:t>
            </a:r>
            <a:endParaRPr lang="en-US" altLang="ko-KR" sz="2800" dirty="0" smtClean="0">
              <a:solidFill>
                <a:schemeClr val="bg1"/>
              </a:solidFill>
              <a:latin typeface="양재벨라체M" pitchFamily="18" charset="-127"/>
              <a:ea typeface="양재벨라체M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</a:rPr>
              <a:t>하남 </a:t>
            </a:r>
            <a:r>
              <a:rPr lang="en-US" altLang="ko-KR" sz="2800" dirty="0" smtClean="0">
                <a:solidFill>
                  <a:schemeClr val="bg1"/>
                </a:solidFill>
              </a:rPr>
              <a:t>:	</a:t>
            </a:r>
            <a:r>
              <a:rPr lang="ko-KR" altLang="en-US" sz="2800" dirty="0" smtClean="0">
                <a:solidFill>
                  <a:schemeClr val="bg1"/>
                </a:solidFill>
                <a:latin typeface="양재벨라체M" pitchFamily="18" charset="-127"/>
                <a:ea typeface="양재벨라체M" pitchFamily="18" charset="-127"/>
              </a:rPr>
              <a:t>장순이 </a:t>
            </a:r>
            <a:r>
              <a:rPr lang="ko-KR" altLang="en-US" sz="2800" dirty="0" err="1" smtClean="0">
                <a:solidFill>
                  <a:schemeClr val="bg1"/>
                </a:solidFill>
                <a:latin typeface="양재벨라체M" pitchFamily="18" charset="-127"/>
                <a:ea typeface="양재벨라체M" pitchFamily="18" charset="-127"/>
              </a:rPr>
              <a:t>옹구를</a:t>
            </a:r>
            <a:r>
              <a:rPr lang="ko-KR" altLang="en-US" sz="2800" dirty="0" smtClean="0">
                <a:solidFill>
                  <a:schemeClr val="bg1"/>
                </a:solidFill>
                <a:latin typeface="양재벨라체M" pitchFamily="18" charset="-127"/>
                <a:ea typeface="양재벨라체M" pitchFamily="18" charset="-127"/>
              </a:rPr>
              <a:t> 사수</a:t>
            </a:r>
            <a:r>
              <a:rPr lang="en-US" altLang="ko-KR" sz="2800" dirty="0" smtClean="0">
                <a:solidFill>
                  <a:schemeClr val="bg1"/>
                </a:solidFill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  <a:latin typeface="양재벨라체M" pitchFamily="18" charset="-127"/>
                <a:ea typeface="양재벨라체M" pitchFamily="18" charset="-127"/>
              </a:rPr>
              <a:t>허원이 수양을 사수</a:t>
            </a:r>
            <a:endParaRPr lang="ko-KR" altLang="en-US" sz="2800" dirty="0">
              <a:solidFill>
                <a:schemeClr val="bg1"/>
              </a:solidFill>
              <a:latin typeface="양재벨라체M" pitchFamily="18" charset="-127"/>
              <a:ea typeface="양재벨라체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08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78491"/>
          </a:xfrm>
        </p:spPr>
        <p:txBody>
          <a:bodyPr>
            <a:normAutofit/>
          </a:bodyPr>
          <a:lstStyle/>
          <a:p>
            <a:pPr algn="just" fontAlgn="base"/>
            <a:endParaRPr lang="en-US" altLang="ko-KR" sz="2400" dirty="0" smtClean="0"/>
          </a:p>
          <a:p>
            <a:pPr algn="just" fontAlgn="base"/>
            <a:r>
              <a:rPr lang="ko-KR" altLang="en-US" sz="2400" dirty="0" smtClean="0"/>
              <a:t>친부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강씨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나 양부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안씨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모두 돌궐의 높은 지위</a:t>
            </a:r>
            <a:endParaRPr lang="en-US" altLang="ko-KR" sz="2400" dirty="0" smtClean="0"/>
          </a:p>
          <a:p>
            <a:pPr algn="just" fontAlgn="base"/>
            <a:r>
              <a:rPr lang="ko-KR" altLang="en-US" sz="2400" dirty="0" smtClean="0"/>
              <a:t>어머니 </a:t>
            </a:r>
            <a:r>
              <a:rPr lang="ko-KR" altLang="en-US" sz="2400" dirty="0" err="1" smtClean="0"/>
              <a:t>아사덕씨도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돌궐내</a:t>
            </a:r>
            <a:r>
              <a:rPr lang="ko-KR" altLang="en-US" sz="2400" dirty="0" smtClean="0"/>
              <a:t> 최고 집안</a:t>
            </a:r>
            <a:endParaRPr lang="en-US" altLang="ko-KR" sz="2400" dirty="0" smtClean="0"/>
          </a:p>
          <a:p>
            <a:pPr algn="just" fontAlgn="base"/>
            <a:endParaRPr lang="en-US" altLang="ko-KR" sz="2400" dirty="0" smtClean="0"/>
          </a:p>
          <a:p>
            <a:pPr algn="just" fontAlgn="base"/>
            <a:r>
              <a:rPr lang="ko-KR" altLang="en-US" sz="2400" dirty="0" smtClean="0"/>
              <a:t>중국인에게 </a:t>
            </a:r>
            <a:r>
              <a:rPr lang="ko-KR" altLang="en-US" sz="2400" dirty="0" err="1" smtClean="0"/>
              <a:t>잡호라</a:t>
            </a:r>
            <a:r>
              <a:rPr lang="ko-KR" altLang="en-US" sz="2400" dirty="0" smtClean="0"/>
              <a:t> 업신여김을 당하고 스스로 </a:t>
            </a:r>
            <a:r>
              <a:rPr lang="ko-KR" altLang="en-US" sz="2400" dirty="0" err="1" smtClean="0"/>
              <a:t>잡호를</a:t>
            </a:r>
            <a:r>
              <a:rPr lang="ko-KR" altLang="en-US" sz="2400" dirty="0" smtClean="0"/>
              <a:t> 말하지만</a:t>
            </a:r>
            <a:r>
              <a:rPr lang="en-US" altLang="ko-KR" sz="2400" dirty="0" smtClean="0"/>
              <a:t>,,</a:t>
            </a:r>
            <a:r>
              <a:rPr lang="ko-KR" altLang="en-US" sz="2400" dirty="0" smtClean="0"/>
              <a:t>이민족 중심의 군대를 편성하여 당에 반기를 든 것은 가슴 깊은 곳에 품고 있던 출신에 대한 자부심과 돌궐의 부흥과 옛 영광에 대한 야망을 가졌던 까닭이다</a:t>
            </a:r>
            <a:r>
              <a:rPr lang="en-US" altLang="ko-KR" sz="2400" dirty="0" smtClean="0"/>
              <a:t>!</a:t>
            </a:r>
            <a:endParaRPr lang="ko-KR" altLang="en-US" sz="2400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양재벨라체M" pitchFamily="18" charset="-127"/>
                <a:ea typeface="양재벨라체M" pitchFamily="18" charset="-127"/>
              </a:rPr>
              <a:t>반란의 이유</a:t>
            </a:r>
            <a:r>
              <a:rPr lang="en-US" altLang="ko-KR" dirty="0" smtClean="0">
                <a:latin typeface="양재벨라체M" pitchFamily="18" charset="-127"/>
                <a:ea typeface="양재벨라체M" pitchFamily="18" charset="-127"/>
              </a:rPr>
              <a:t>1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err="1" smtClean="0"/>
              <a:t>안록산은</a:t>
            </a:r>
            <a:r>
              <a:rPr lang="ko-KR" altLang="en-US" dirty="0" smtClean="0"/>
              <a:t> 중국지배를 꿈꾼 이방인이다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899592" y="5013176"/>
            <a:ext cx="8064896" cy="1728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altLang="ko-KR" sz="2400" dirty="0">
                <a:solidFill>
                  <a:schemeClr val="tx1"/>
                </a:solidFill>
              </a:rPr>
              <a:t>754</a:t>
            </a:r>
            <a:r>
              <a:rPr lang="ko-KR" altLang="en-US" sz="2400" dirty="0">
                <a:solidFill>
                  <a:schemeClr val="tx1"/>
                </a:solidFill>
              </a:rPr>
              <a:t>년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이민족</a:t>
            </a:r>
            <a:r>
              <a:rPr lang="en-US" altLang="ko-KR" sz="2400" dirty="0">
                <a:solidFill>
                  <a:schemeClr val="tx1"/>
                </a:solidFill>
              </a:rPr>
              <a:t>(</a:t>
            </a:r>
            <a:r>
              <a:rPr lang="ko-KR" altLang="en-US" sz="2400" dirty="0" err="1">
                <a:solidFill>
                  <a:schemeClr val="tx1"/>
                </a:solidFill>
              </a:rPr>
              <a:t>해ㆍ거란ㆍ구성ㆍ동라</a:t>
            </a:r>
            <a:r>
              <a:rPr lang="ko-KR" altLang="en-US" sz="2400" dirty="0">
                <a:solidFill>
                  <a:schemeClr val="tx1"/>
                </a:solidFill>
              </a:rPr>
              <a:t> 등</a:t>
            </a:r>
            <a:r>
              <a:rPr lang="en-US" altLang="ko-KR" sz="2400" dirty="0" smtClean="0">
                <a:solidFill>
                  <a:schemeClr val="tx1"/>
                </a:solidFill>
              </a:rPr>
              <a:t>)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중에서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fontAlgn="base"/>
            <a:r>
              <a:rPr lang="en-US" altLang="ko-KR" sz="2400" dirty="0">
                <a:solidFill>
                  <a:schemeClr val="tx1"/>
                </a:solidFill>
              </a:rPr>
              <a:t>	</a:t>
            </a:r>
            <a:r>
              <a:rPr lang="en-US" altLang="ko-KR" sz="2400" dirty="0" smtClean="0">
                <a:solidFill>
                  <a:schemeClr val="tx1"/>
                </a:solidFill>
              </a:rPr>
              <a:t>  	</a:t>
            </a:r>
            <a:r>
              <a:rPr lang="ko-KR" altLang="en-US" sz="2400" dirty="0" smtClean="0">
                <a:solidFill>
                  <a:schemeClr val="tx1"/>
                </a:solidFill>
              </a:rPr>
              <a:t>장군 </a:t>
            </a:r>
            <a:r>
              <a:rPr lang="en-US" altLang="ko-KR" sz="2400" dirty="0">
                <a:solidFill>
                  <a:schemeClr val="tx1"/>
                </a:solidFill>
              </a:rPr>
              <a:t>500</a:t>
            </a:r>
            <a:r>
              <a:rPr lang="ko-KR" altLang="en-US" sz="2400" dirty="0">
                <a:solidFill>
                  <a:schemeClr val="tx1"/>
                </a:solidFill>
              </a:rPr>
              <a:t>명과 </a:t>
            </a:r>
            <a:r>
              <a:rPr lang="ko-KR" altLang="en-US" sz="2400" dirty="0" err="1">
                <a:solidFill>
                  <a:schemeClr val="tx1"/>
                </a:solidFill>
              </a:rPr>
              <a:t>중랑장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2000</a:t>
            </a:r>
            <a:r>
              <a:rPr lang="ko-KR" altLang="en-US" sz="2400" dirty="0">
                <a:solidFill>
                  <a:schemeClr val="tx1"/>
                </a:solidFill>
              </a:rPr>
              <a:t>명 선발 임명</a:t>
            </a:r>
          </a:p>
          <a:p>
            <a:pPr fontAlgn="base"/>
            <a:r>
              <a:rPr lang="en-US" altLang="ko-KR" sz="2400" dirty="0" smtClean="0">
                <a:solidFill>
                  <a:schemeClr val="tx1"/>
                </a:solidFill>
              </a:rPr>
              <a:t>755</a:t>
            </a:r>
            <a:r>
              <a:rPr lang="ko-KR" altLang="en-US" sz="2400" dirty="0">
                <a:solidFill>
                  <a:schemeClr val="tx1"/>
                </a:solidFill>
              </a:rPr>
              <a:t>년</a:t>
            </a:r>
            <a:r>
              <a:rPr lang="en-US" altLang="ko-KR" sz="2400" dirty="0">
                <a:solidFill>
                  <a:schemeClr val="tx1"/>
                </a:solidFill>
              </a:rPr>
              <a:t>,</a:t>
            </a:r>
            <a:r>
              <a:rPr lang="ko-KR" altLang="en-US" sz="2400" dirty="0">
                <a:solidFill>
                  <a:schemeClr val="tx1"/>
                </a:solidFill>
              </a:rPr>
              <a:t> 이민족 출신 장군 </a:t>
            </a:r>
            <a:r>
              <a:rPr lang="en-US" altLang="ko-KR" sz="2400" dirty="0">
                <a:solidFill>
                  <a:schemeClr val="tx1"/>
                </a:solidFill>
              </a:rPr>
              <a:t>32</a:t>
            </a:r>
            <a:r>
              <a:rPr lang="ko-KR" altLang="en-US" sz="2400" dirty="0">
                <a:solidFill>
                  <a:schemeClr val="tx1"/>
                </a:solidFill>
              </a:rPr>
              <a:t>명으로 한족 장군을 대체</a:t>
            </a:r>
          </a:p>
        </p:txBody>
      </p:sp>
    </p:spTree>
    <p:extLst>
      <p:ext uri="{BB962C8B-B14F-4D97-AF65-F5344CB8AC3E}">
        <p14:creationId xmlns:p14="http://schemas.microsoft.com/office/powerpoint/2010/main" val="286863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ko-KR" altLang="en-US" sz="2400" dirty="0" smtClean="0"/>
              <a:t>장유의 </a:t>
            </a:r>
            <a:r>
              <a:rPr lang="en-US" altLang="ko-KR" sz="2400" dirty="0" smtClean="0"/>
              <a:t>『</a:t>
            </a:r>
            <a:r>
              <a:rPr lang="ko-KR" altLang="en-US" sz="2400" dirty="0" err="1" smtClean="0"/>
              <a:t>여산기</a:t>
            </a:r>
            <a:r>
              <a:rPr lang="en-US" altLang="ko-KR" sz="2400" dirty="0" smtClean="0"/>
              <a:t>』</a:t>
            </a:r>
          </a:p>
          <a:p>
            <a:pPr algn="just"/>
            <a:endParaRPr lang="en-US" altLang="ko-KR" sz="2400" dirty="0" smtClean="0"/>
          </a:p>
          <a:p>
            <a:pPr algn="just"/>
            <a:r>
              <a:rPr lang="ko-KR" altLang="en-US" sz="2400" dirty="0" err="1" smtClean="0"/>
              <a:t>안록산을</a:t>
            </a:r>
            <a:r>
              <a:rPr lang="ko-KR" altLang="en-US" sz="2400" dirty="0" smtClean="0"/>
              <a:t> 양자로 삼은 것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추문을 막기 위한 것</a:t>
            </a:r>
            <a:r>
              <a:rPr lang="en-US" altLang="ko-KR" sz="2400" dirty="0" smtClean="0"/>
              <a:t>, </a:t>
            </a:r>
          </a:p>
          <a:p>
            <a:pPr algn="just"/>
            <a:r>
              <a:rPr lang="ko-KR" altLang="en-US" sz="2400" dirty="0" err="1" smtClean="0"/>
              <a:t>안록산이</a:t>
            </a:r>
            <a:r>
              <a:rPr lang="ko-KR" altLang="en-US" sz="2400" dirty="0" smtClean="0"/>
              <a:t> 양귀비에게 무례를 범하는 장면</a:t>
            </a:r>
            <a:r>
              <a:rPr lang="en-US" altLang="ko-KR" sz="2400" dirty="0" smtClean="0"/>
              <a:t>, </a:t>
            </a:r>
          </a:p>
          <a:p>
            <a:pPr algn="just"/>
            <a:r>
              <a:rPr lang="ko-KR" altLang="en-US" sz="2400" dirty="0" err="1" smtClean="0"/>
              <a:t>안록산이</a:t>
            </a:r>
            <a:r>
              <a:rPr lang="ko-KR" altLang="en-US" sz="2400" dirty="0" smtClean="0"/>
              <a:t> 양귀비와 함께 극형에 처해지길 바랬고</a:t>
            </a:r>
            <a:r>
              <a:rPr lang="en-US" altLang="ko-KR" sz="2400" dirty="0" smtClean="0"/>
              <a:t>, </a:t>
            </a:r>
          </a:p>
          <a:p>
            <a:pPr algn="just"/>
            <a:r>
              <a:rPr lang="ko-KR" altLang="en-US" sz="2400" dirty="0" smtClean="0"/>
              <a:t>이별에 </a:t>
            </a:r>
            <a:r>
              <a:rPr lang="ko-KR" altLang="en-US" sz="2400" dirty="0" err="1" smtClean="0"/>
              <a:t>안록산이</a:t>
            </a:r>
            <a:r>
              <a:rPr lang="ko-KR" altLang="en-US" sz="2400" dirty="0" smtClean="0"/>
              <a:t> 양귀비를 껴안고 달래는 장면</a:t>
            </a:r>
            <a:r>
              <a:rPr lang="en-US" altLang="ko-KR" sz="2400" dirty="0" smtClean="0"/>
              <a:t>, </a:t>
            </a:r>
          </a:p>
          <a:p>
            <a:pPr algn="just"/>
            <a:endParaRPr lang="en-US" altLang="ko-KR" sz="2400" dirty="0" smtClean="0"/>
          </a:p>
          <a:p>
            <a:pPr algn="just">
              <a:lnSpc>
                <a:spcPct val="150000"/>
              </a:lnSpc>
            </a:pPr>
            <a:r>
              <a:rPr lang="ko-KR" altLang="en-US" sz="2400" dirty="0" err="1" smtClean="0"/>
              <a:t>안록산이</a:t>
            </a:r>
            <a:r>
              <a:rPr lang="ko-KR" altLang="en-US" sz="2400" dirty="0" smtClean="0"/>
              <a:t> 반란을 일으키고 ‘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천하의 권세를 원해서가 아니다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. </a:t>
            </a:r>
            <a:r>
              <a:rPr lang="ko-KR" altLang="en-US" sz="2400" dirty="0" err="1" smtClean="0">
                <a:latin typeface="궁서" pitchFamily="18" charset="-127"/>
                <a:ea typeface="궁서" pitchFamily="18" charset="-127"/>
              </a:rPr>
              <a:t>양국충을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 죽이고 양귀비와 사나흘 동안 회포를 풀 수 있다면 죽어도 후회는 없다</a:t>
            </a:r>
            <a:r>
              <a:rPr lang="ko-KR" altLang="en-US" sz="2400" dirty="0" smtClean="0"/>
              <a:t>’고 말하는 내용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양재벨라체M" pitchFamily="18" charset="-127"/>
                <a:ea typeface="양재벨라체M" pitchFamily="18" charset="-127"/>
              </a:rPr>
              <a:t>반란의 </a:t>
            </a:r>
            <a:r>
              <a:rPr lang="ko-KR" altLang="en-US" dirty="0" smtClean="0">
                <a:latin typeface="양재벨라체M" pitchFamily="18" charset="-127"/>
                <a:ea typeface="양재벨라체M" pitchFamily="18" charset="-127"/>
              </a:rPr>
              <a:t>이유</a:t>
            </a:r>
            <a:r>
              <a:rPr lang="en-US" altLang="ko-KR" dirty="0" smtClean="0">
                <a:latin typeface="양재벨라체M" pitchFamily="18" charset="-127"/>
                <a:ea typeface="양재벨라체M" pitchFamily="18" charset="-127"/>
              </a:rPr>
              <a:t>2</a:t>
            </a:r>
            <a:r>
              <a:rPr lang="en-US" altLang="ko-KR" dirty="0" smtClean="0"/>
              <a:t>.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</a:t>
            </a:r>
            <a:r>
              <a:rPr lang="ko-KR" altLang="en-US" dirty="0" smtClean="0"/>
              <a:t>천하의 권세가 아니라 양귀비다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66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endParaRPr lang="en-US" altLang="ko-KR" sz="2400" dirty="0" smtClean="0"/>
          </a:p>
          <a:p>
            <a:pPr fontAlgn="base">
              <a:lnSpc>
                <a:spcPct val="150000"/>
              </a:lnSpc>
            </a:pPr>
            <a:r>
              <a:rPr lang="ko-KR" altLang="en-US" sz="2400" dirty="0" smtClean="0"/>
              <a:t>현종의 정치 행보</a:t>
            </a:r>
          </a:p>
          <a:p>
            <a:pPr fontAlgn="base">
              <a:lnSpc>
                <a:spcPct val="150000"/>
              </a:lnSpc>
            </a:pPr>
            <a:r>
              <a:rPr lang="ko-KR" altLang="en-US" sz="2400" dirty="0" err="1" smtClean="0"/>
              <a:t>개원말</a:t>
            </a:r>
            <a:r>
              <a:rPr lang="ko-KR" altLang="en-US" sz="2400" dirty="0" smtClean="0"/>
              <a:t> 정치에 싫증을 느낀 현종 </a:t>
            </a:r>
            <a:r>
              <a:rPr lang="en-US" altLang="ko-KR" sz="2400" dirty="0" smtClean="0"/>
              <a:t>- </a:t>
            </a:r>
            <a:r>
              <a:rPr lang="ko-KR" altLang="en-US" sz="2400" dirty="0" err="1" smtClean="0"/>
              <a:t>이림보</a:t>
            </a:r>
            <a:r>
              <a:rPr lang="ko-KR" altLang="en-US" sz="2400" dirty="0" smtClean="0"/>
              <a:t>	</a:t>
            </a:r>
          </a:p>
          <a:p>
            <a:pPr fontAlgn="base">
              <a:lnSpc>
                <a:spcPct val="150000"/>
              </a:lnSpc>
            </a:pPr>
            <a:r>
              <a:rPr lang="ko-KR" altLang="en-US" sz="2400" dirty="0" err="1" smtClean="0"/>
              <a:t>무혜비의</a:t>
            </a:r>
            <a:r>
              <a:rPr lang="ko-KR" altLang="en-US" sz="2400" dirty="0" smtClean="0"/>
              <a:t> 죽음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개원</a:t>
            </a:r>
            <a:r>
              <a:rPr lang="en-US" altLang="ko-KR" sz="2400" dirty="0" smtClean="0"/>
              <a:t>24)</a:t>
            </a:r>
            <a:r>
              <a:rPr lang="ko-KR" altLang="en-US" sz="2400" dirty="0" smtClean="0"/>
              <a:t>과 외로운 현종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양귀비</a:t>
            </a:r>
          </a:p>
          <a:p>
            <a:pPr fontAlgn="base">
              <a:lnSpc>
                <a:spcPct val="150000"/>
              </a:lnSpc>
            </a:pPr>
            <a:r>
              <a:rPr lang="ko-KR" altLang="en-US" sz="2400" dirty="0" err="1" smtClean="0"/>
              <a:t>실력있고</a:t>
            </a:r>
            <a:r>
              <a:rPr lang="ko-KR" altLang="en-US" sz="2400" dirty="0" smtClean="0"/>
              <a:t> 우매한 듯 충성하는 </a:t>
            </a:r>
            <a:r>
              <a:rPr lang="en-US" altLang="ko-KR" sz="2400" dirty="0" smtClean="0"/>
              <a:t>- </a:t>
            </a:r>
            <a:r>
              <a:rPr lang="ko-KR" altLang="en-US" sz="2400" dirty="0" err="1" smtClean="0"/>
              <a:t>안록산</a:t>
            </a:r>
            <a:endParaRPr lang="ko-KR" altLang="en-US" sz="2400" dirty="0" smtClean="0"/>
          </a:p>
          <a:p>
            <a:pPr fontAlgn="base">
              <a:lnSpc>
                <a:spcPct val="150000"/>
              </a:lnSpc>
            </a:pPr>
            <a:r>
              <a:rPr lang="ko-KR" altLang="en-US" sz="2400" dirty="0" smtClean="0"/>
              <a:t>재무관료들 </a:t>
            </a:r>
            <a:r>
              <a:rPr lang="en-US" altLang="ko-KR" sz="2400" dirty="0" smtClean="0"/>
              <a:t>- </a:t>
            </a:r>
            <a:r>
              <a:rPr lang="ko-KR" altLang="en-US" sz="2400" dirty="0" err="1" smtClean="0"/>
              <a:t>우문융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배요경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양국충</a:t>
            </a:r>
            <a:r>
              <a:rPr lang="ko-KR" altLang="en-US" sz="2400" dirty="0" smtClean="0"/>
              <a:t> 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양재벨라체M" pitchFamily="18" charset="-127"/>
                <a:ea typeface="양재벨라체M" pitchFamily="18" charset="-127"/>
              </a:rPr>
              <a:t>반란의 </a:t>
            </a:r>
            <a:r>
              <a:rPr lang="ko-KR" altLang="en-US" dirty="0" smtClean="0">
                <a:latin typeface="양재벨라체M" pitchFamily="18" charset="-127"/>
                <a:ea typeface="양재벨라체M" pitchFamily="18" charset="-127"/>
              </a:rPr>
              <a:t>이유</a:t>
            </a:r>
            <a:r>
              <a:rPr lang="en-US" altLang="ko-KR" dirty="0" smtClean="0">
                <a:latin typeface="양재벨라체M" pitchFamily="18" charset="-127"/>
                <a:ea typeface="양재벨라체M" pitchFamily="18" charset="-127"/>
              </a:rPr>
              <a:t>3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은총다툼이다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26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당의 대외정책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책봉에서 기미지배로</a:t>
            </a:r>
          </a:p>
          <a:p>
            <a:pPr fontAlgn="base"/>
            <a:r>
              <a:rPr lang="ko-KR" altLang="en-US" dirty="0" smtClean="0"/>
              <a:t>태종의 </a:t>
            </a:r>
            <a:r>
              <a:rPr lang="ko-KR" altLang="en-US" dirty="0" err="1" smtClean="0"/>
              <a:t>호월일가</a:t>
            </a:r>
            <a:r>
              <a:rPr lang="ko-KR" altLang="en-US" dirty="0" smtClean="0"/>
              <a:t>(</a:t>
            </a:r>
            <a:r>
              <a:rPr lang="ko-KR" altLang="en-US" dirty="0" err="1" smtClean="0"/>
              <a:t>胡越一家</a:t>
            </a:r>
            <a:r>
              <a:rPr lang="ko-KR" altLang="en-US" dirty="0" smtClean="0"/>
              <a:t>)</a:t>
            </a:r>
            <a:endParaRPr lang="en-US" altLang="ko-KR" dirty="0" smtClean="0"/>
          </a:p>
          <a:p>
            <a:pPr fontAlgn="base">
              <a:buNone/>
            </a:pPr>
            <a:r>
              <a:rPr lang="en-US" altLang="ko-KR" dirty="0" smtClean="0"/>
              <a:t>             		: </a:t>
            </a:r>
            <a:r>
              <a:rPr lang="ko-KR" altLang="en-US" dirty="0" smtClean="0"/>
              <a:t>이민족 군장에 대한 처우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군사제도의 변화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부병제 → </a:t>
            </a:r>
            <a:r>
              <a:rPr lang="ko-KR" altLang="en-US" dirty="0" err="1" smtClean="0"/>
              <a:t>모병제</a:t>
            </a:r>
            <a:r>
              <a:rPr lang="en-US" altLang="ko-KR" dirty="0" smtClean="0">
                <a:latin typeface="양재벨라체M" pitchFamily="18" charset="-127"/>
                <a:ea typeface="양재벨라체M" pitchFamily="18" charset="-127"/>
              </a:rPr>
              <a:t>(</a:t>
            </a:r>
            <a:r>
              <a:rPr lang="ko-KR" altLang="en-US" dirty="0" smtClean="0">
                <a:latin typeface="양재벨라체M" pitchFamily="18" charset="-127"/>
                <a:ea typeface="양재벨라체M" pitchFamily="18" charset="-127"/>
              </a:rPr>
              <a:t>이민족용병</a:t>
            </a:r>
            <a:r>
              <a:rPr lang="en-US" altLang="ko-KR" dirty="0" smtClean="0">
                <a:latin typeface="양재벨라체M" pitchFamily="18" charset="-127"/>
                <a:ea typeface="양재벨라체M" pitchFamily="18" charset="-127"/>
              </a:rPr>
              <a:t>)</a:t>
            </a:r>
            <a:endParaRPr lang="ko-KR" altLang="en-US" dirty="0" smtClean="0">
              <a:latin typeface="양재벨라체M" pitchFamily="18" charset="-127"/>
              <a:ea typeface="양재벨라체M" pitchFamily="18" charset="-127"/>
            </a:endParaRPr>
          </a:p>
          <a:p>
            <a:pPr fontAlgn="base"/>
            <a:r>
              <a:rPr lang="ko-KR" altLang="en-US" dirty="0" smtClean="0"/>
              <a:t>절도사체제로의 전환</a:t>
            </a:r>
          </a:p>
          <a:p>
            <a:pPr fontAlgn="base"/>
            <a:r>
              <a:rPr lang="ko-KR" altLang="en-US" dirty="0" smtClean="0"/>
              <a:t>재상 </a:t>
            </a:r>
            <a:r>
              <a:rPr lang="ko-KR" altLang="en-US" dirty="0" err="1" smtClean="0"/>
              <a:t>이림보의</a:t>
            </a:r>
            <a:r>
              <a:rPr lang="ko-KR" altLang="en-US" dirty="0" smtClean="0"/>
              <a:t> 정치 계략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안록산</a:t>
            </a:r>
            <a:r>
              <a:rPr lang="ko-KR" altLang="en-US" dirty="0" smtClean="0"/>
              <a:t> 등장 배경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47664" y="4725144"/>
            <a:ext cx="7056784" cy="1218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700" dirty="0" smtClean="0">
                <a:solidFill>
                  <a:srgbClr val="FF0000"/>
                </a:solidFill>
              </a:rPr>
              <a:t>당 전반기 체제 모순의 집중적 표현이다</a:t>
            </a:r>
            <a:r>
              <a:rPr lang="en-US" altLang="ko-KR" sz="2700" dirty="0" smtClean="0">
                <a:solidFill>
                  <a:srgbClr val="FF0000"/>
                </a:solidFill>
              </a:rPr>
              <a:t>!</a:t>
            </a:r>
            <a:endParaRPr lang="ko-KR" altLang="en-US" sz="2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95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ko-KR" altLang="en-US" sz="2400" dirty="0" err="1" smtClean="0"/>
              <a:t>수당대</a:t>
            </a:r>
            <a:r>
              <a:rPr lang="ko-KR" altLang="en-US" sz="2400" dirty="0" smtClean="0"/>
              <a:t> 율령통치체제가 붕괴되면서 사직</a:t>
            </a:r>
            <a:r>
              <a:rPr lang="ko-KR" altLang="en-US" sz="2400" dirty="0" smtClean="0">
                <a:latin typeface="HY견명조" pitchFamily="18" charset="-127"/>
                <a:ea typeface="HY견명조" pitchFamily="18" charset="-127"/>
              </a:rPr>
              <a:t>使職</a:t>
            </a:r>
            <a:r>
              <a:rPr lang="ko-KR" altLang="en-US" sz="2400" dirty="0" smtClean="0"/>
              <a:t> 출현</a:t>
            </a:r>
          </a:p>
          <a:p>
            <a:pPr fontAlgn="base">
              <a:lnSpc>
                <a:spcPct val="150000"/>
              </a:lnSpc>
            </a:pPr>
            <a:endParaRPr lang="en-US" altLang="ko-KR" sz="2400" dirty="0" smtClean="0"/>
          </a:p>
          <a:p>
            <a:pPr fontAlgn="base">
              <a:lnSpc>
                <a:spcPct val="150000"/>
              </a:lnSpc>
            </a:pPr>
            <a:endParaRPr lang="en-US" altLang="ko-KR" sz="2400" dirty="0" smtClean="0"/>
          </a:p>
          <a:p>
            <a:pPr fontAlgn="base">
              <a:lnSpc>
                <a:spcPct val="150000"/>
              </a:lnSpc>
            </a:pPr>
            <a:endParaRPr lang="en-US" altLang="ko-KR" sz="2400" dirty="0" smtClean="0"/>
          </a:p>
          <a:p>
            <a:pPr fontAlgn="base">
              <a:lnSpc>
                <a:spcPct val="150000"/>
              </a:lnSpc>
            </a:pPr>
            <a:endParaRPr lang="en-US" altLang="ko-KR" sz="2400" dirty="0"/>
          </a:p>
          <a:p>
            <a:pPr fontAlgn="base">
              <a:lnSpc>
                <a:spcPct val="150000"/>
              </a:lnSpc>
            </a:pPr>
            <a:r>
              <a:rPr lang="ko-KR" altLang="en-US" sz="2400" dirty="0" smtClean="0"/>
              <a:t>체제에 안주하는 현종과 그의 </a:t>
            </a:r>
            <a:r>
              <a:rPr lang="ko-KR" altLang="en-US" sz="2400" dirty="0" err="1" smtClean="0"/>
              <a:t>사적은총관계를</a:t>
            </a:r>
            <a:r>
              <a:rPr lang="ko-KR" altLang="en-US" sz="2400" dirty="0" smtClean="0"/>
              <a:t> 중심으로 한 정치 행보 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당 전반기 체제 모순의 집중적 표현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699792" y="2337464"/>
            <a:ext cx="6264696" cy="165618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859536" lvl="2" indent="-228600" fontAlgn="base">
              <a:spcBef>
                <a:spcPts val="350"/>
              </a:spcBef>
              <a:buClr>
                <a:srgbClr val="9F2936"/>
              </a:buClr>
              <a:buSzPct val="100000"/>
              <a:buFont typeface="Wingdings 2"/>
              <a:buChar char=""/>
            </a:pPr>
            <a:r>
              <a:rPr lang="ko-KR" altLang="en-US" sz="2800" dirty="0" err="1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일시적ㆍ임시적</a:t>
            </a:r>
            <a:endParaRPr lang="en-US" altLang="ko-KR" sz="2800" dirty="0">
              <a:solidFill>
                <a:prstClr val="black"/>
              </a:solidFill>
              <a:latin typeface="양재벨라체M" pitchFamily="18" charset="-127"/>
              <a:ea typeface="양재벨라체M" pitchFamily="18" charset="-127"/>
            </a:endParaRPr>
          </a:p>
          <a:p>
            <a:pPr marL="859536" lvl="2" indent="-228600" fontAlgn="base">
              <a:spcBef>
                <a:spcPts val="350"/>
              </a:spcBef>
              <a:buClr>
                <a:srgbClr val="9F2936"/>
              </a:buClr>
              <a:buSzPct val="100000"/>
              <a:buFont typeface="Wingdings 2"/>
              <a:buChar char=""/>
            </a:pPr>
            <a:r>
              <a:rPr lang="ko-KR" altLang="en-US" sz="2800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제어장치는 없고</a:t>
            </a:r>
          </a:p>
          <a:p>
            <a:pPr marL="859536" lvl="2" indent="-228600" fontAlgn="base">
              <a:spcBef>
                <a:spcPts val="350"/>
              </a:spcBef>
              <a:buClr>
                <a:srgbClr val="9F2936"/>
              </a:buClr>
              <a:buSzPct val="100000"/>
              <a:buFont typeface="Wingdings 2"/>
              <a:buChar char=""/>
            </a:pPr>
            <a:r>
              <a:rPr lang="ko-KR" altLang="en-US" sz="2800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체제모순의 가속화 속에 권한이 비대화</a:t>
            </a:r>
          </a:p>
        </p:txBody>
      </p:sp>
    </p:spTree>
    <p:extLst>
      <p:ext uri="{BB962C8B-B14F-4D97-AF65-F5344CB8AC3E}">
        <p14:creationId xmlns:p14="http://schemas.microsoft.com/office/powerpoint/2010/main" val="344781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반란군이 화북에 웅거 </a:t>
            </a:r>
            <a:r>
              <a:rPr lang="en-US" altLang="ko-KR" sz="2400" dirty="0" smtClean="0">
                <a:latin typeface="양재깨비체B" pitchFamily="18" charset="-127"/>
                <a:ea typeface="양재깨비체B" pitchFamily="18" charset="-127"/>
              </a:rPr>
              <a:t>(</a:t>
            </a:r>
            <a:r>
              <a:rPr lang="ko-KR" altLang="en-US" sz="2400" dirty="0" err="1" smtClean="0">
                <a:latin typeface="양재깨비체B" pitchFamily="18" charset="-127"/>
                <a:ea typeface="양재깨비체B" pitchFamily="18" charset="-127"/>
              </a:rPr>
              <a:t>번진의</a:t>
            </a:r>
            <a:r>
              <a:rPr lang="ko-KR" altLang="en-US" sz="2400" dirty="0" smtClean="0">
                <a:latin typeface="양재깨비체B" pitchFamily="18" charset="-127"/>
                <a:ea typeface="양재깨비체B" pitchFamily="18" charset="-127"/>
              </a:rPr>
              <a:t> 출현</a:t>
            </a:r>
            <a:r>
              <a:rPr lang="en-US" altLang="ko-KR" sz="2400" dirty="0" smtClean="0">
                <a:latin typeface="양재깨비체B" pitchFamily="18" charset="-127"/>
                <a:ea typeface="양재깨비체B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당 중앙의 통치력이 약화 </a:t>
            </a:r>
            <a:r>
              <a:rPr lang="en-US" altLang="ko-KR" sz="2400" dirty="0" smtClean="0">
                <a:latin typeface="양재깨비체B" pitchFamily="18" charset="-127"/>
                <a:ea typeface="양재깨비체B" pitchFamily="18" charset="-127"/>
              </a:rPr>
              <a:t>(</a:t>
            </a:r>
            <a:r>
              <a:rPr lang="ko-KR" altLang="en-US" sz="2400" dirty="0" smtClean="0">
                <a:latin typeface="양재깨비체B" pitchFamily="18" charset="-127"/>
                <a:ea typeface="양재깨비체B" pitchFamily="18" charset="-127"/>
              </a:rPr>
              <a:t>율령체제의 붕괴</a:t>
            </a:r>
            <a:r>
              <a:rPr lang="en-US" altLang="ko-KR" sz="2400" dirty="0" smtClean="0">
                <a:latin typeface="양재깨비체B" pitchFamily="18" charset="-127"/>
                <a:ea typeface="양재깨비체B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소극적 방어적인 대외관계 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안사의</a:t>
            </a:r>
            <a:r>
              <a:rPr lang="ko-KR" altLang="en-US" dirty="0" smtClean="0"/>
              <a:t> 난의 결과</a:t>
            </a:r>
            <a:endParaRPr lang="ko-KR" altLang="en-US" dirty="0"/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971600" y="1628800"/>
            <a:ext cx="7211144" cy="18722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>
            <a:norm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just">
              <a:buFont typeface="Wingdings 3"/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당은 </a:t>
            </a:r>
            <a:r>
              <a:rPr lang="ko-KR" altLang="en-US" sz="2400" dirty="0" err="1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회흘의</a:t>
            </a:r>
            <a:r>
              <a:rPr lang="ko-KR" altLang="en-US" sz="2400" dirty="0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 군대를 불러 장안과 낙양을 수복하지만</a:t>
            </a:r>
            <a:endParaRPr lang="en-US" altLang="ko-KR" sz="2400" dirty="0" smtClean="0">
              <a:solidFill>
                <a:schemeClr val="tx1"/>
              </a:solidFill>
              <a:latin typeface="양재벨라체M" pitchFamily="18" charset="-127"/>
              <a:ea typeface="양재벨라체M" pitchFamily="18" charset="-127"/>
            </a:endParaRPr>
          </a:p>
          <a:p>
            <a:pPr marL="109728" indent="0" algn="just">
              <a:buFont typeface="Wingdings 3"/>
              <a:buNone/>
            </a:pPr>
            <a:r>
              <a:rPr lang="ko-KR" altLang="en-US" sz="2400" dirty="0" err="1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하북에</a:t>
            </a:r>
            <a:r>
              <a:rPr lang="ko-KR" altLang="en-US" sz="2400" dirty="0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 웅거한 반란세력을 완전히 제압하지 못하는 상황에서</a:t>
            </a:r>
            <a:endParaRPr lang="en-US" altLang="ko-KR" sz="2400" dirty="0" smtClean="0">
              <a:solidFill>
                <a:schemeClr val="tx1"/>
              </a:solidFill>
              <a:latin typeface="양재벨라체M" pitchFamily="18" charset="-127"/>
              <a:ea typeface="양재벨라체M" pitchFamily="18" charset="-127"/>
            </a:endParaRPr>
          </a:p>
          <a:p>
            <a:pPr marL="109728" indent="0" algn="just">
              <a:buFont typeface="Wingdings 3"/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그들의 세력을 인정해야 했다</a:t>
            </a:r>
            <a:endParaRPr lang="en-US" altLang="ko-KR" sz="2400" dirty="0" smtClean="0">
              <a:solidFill>
                <a:schemeClr val="tx1"/>
              </a:solidFill>
              <a:latin typeface="양재벨라체M" pitchFamily="18" charset="-127"/>
              <a:ea typeface="양재벨라체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93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1481328"/>
            <a:ext cx="8352928" cy="4525963"/>
          </a:xfrm>
        </p:spPr>
        <p:txBody>
          <a:bodyPr>
            <a:normAutofit/>
          </a:bodyPr>
          <a:lstStyle/>
          <a:p>
            <a:r>
              <a:rPr lang="ko-KR" altLang="en-US" sz="3000" dirty="0" smtClean="0"/>
              <a:t>율律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형법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3000" dirty="0" err="1" smtClean="0"/>
              <a:t>령令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行政法ㆍ身分法ㆍ財産法을</a:t>
            </a:r>
            <a:r>
              <a:rPr lang="ko-KR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포함한 일반법규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3000" dirty="0" err="1" smtClean="0"/>
              <a:t>격格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임시법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율령의 보충규정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3000" dirty="0" smtClean="0"/>
              <a:t>식式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시행세칙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2800" dirty="0" smtClean="0"/>
              <a:t>서진</a:t>
            </a:r>
            <a:r>
              <a:rPr lang="en-US" altLang="ko-KR" sz="2800" dirty="0" smtClean="0"/>
              <a:t>(268</a:t>
            </a:r>
            <a:r>
              <a:rPr lang="ko-KR" altLang="en-US" sz="2800" dirty="0" smtClean="0"/>
              <a:t>년</a:t>
            </a:r>
            <a:r>
              <a:rPr lang="en-US" altLang="ko-KR" sz="2800" dirty="0" smtClean="0"/>
              <a:t>), </a:t>
            </a:r>
            <a:r>
              <a:rPr lang="ko-KR" altLang="en-US" sz="2800" b="1" dirty="0" err="1" smtClean="0"/>
              <a:t>태시율령</a:t>
            </a:r>
            <a:endParaRPr lang="en-US" altLang="ko-KR" sz="2800" b="1" dirty="0" smtClean="0"/>
          </a:p>
          <a:p>
            <a:pPr>
              <a:buNone/>
            </a:pPr>
            <a:r>
              <a:rPr lang="en-US" altLang="ko-KR" sz="2200" dirty="0" smtClean="0"/>
              <a:t>			</a:t>
            </a:r>
            <a:r>
              <a:rPr lang="en-US" altLang="ko-KR" sz="3200" b="1" dirty="0" smtClean="0"/>
              <a:t>:</a:t>
            </a:r>
            <a:r>
              <a:rPr lang="en-US" altLang="ko-KR" sz="2200" dirty="0" smtClean="0"/>
              <a:t> </a:t>
            </a:r>
            <a:r>
              <a:rPr lang="ko-KR" altLang="en-US" sz="2400" dirty="0" smtClean="0"/>
              <a:t>율</a:t>
            </a:r>
            <a:r>
              <a:rPr lang="en-US" altLang="ko-KR" sz="2200" dirty="0" smtClean="0"/>
              <a:t>(</a:t>
            </a:r>
            <a:r>
              <a:rPr lang="ko-KR" altLang="en-US" sz="2200" dirty="0" err="1" smtClean="0"/>
              <a:t>형법전</a:t>
            </a:r>
            <a:r>
              <a:rPr lang="en-US" altLang="ko-KR" sz="2200" dirty="0" smtClean="0"/>
              <a:t>)</a:t>
            </a:r>
            <a:r>
              <a:rPr lang="ko-KR" altLang="en-US" sz="2400" dirty="0" smtClean="0"/>
              <a:t>과 령</a:t>
            </a:r>
            <a:r>
              <a:rPr lang="en-US" altLang="ko-KR" sz="2200" dirty="0" smtClean="0"/>
              <a:t>(</a:t>
            </a:r>
            <a:r>
              <a:rPr lang="ko-KR" altLang="en-US" sz="2200" dirty="0" err="1" smtClean="0"/>
              <a:t>비형법전</a:t>
            </a:r>
            <a:r>
              <a:rPr lang="en-US" altLang="ko-KR" sz="2200" dirty="0" smtClean="0"/>
              <a:t>)</a:t>
            </a:r>
            <a:r>
              <a:rPr lang="ko-KR" altLang="en-US" sz="2400" dirty="0" smtClean="0"/>
              <a:t>으로 분화</a:t>
            </a:r>
            <a:endParaRPr lang="en-US" altLang="ko-KR" sz="24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37675" y="285728"/>
            <a:ext cx="8554805" cy="939784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율령국가체제</a:t>
            </a:r>
            <a:endParaRPr lang="ko-KR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ko-KR" altLang="en-US" sz="2600" dirty="0" err="1" smtClean="0"/>
              <a:t>관품령</a:t>
            </a:r>
            <a:r>
              <a:rPr lang="ko-KR" altLang="en-US" sz="2000" dirty="0" err="1" smtClean="0"/>
              <a:t>官品令</a:t>
            </a:r>
            <a:r>
              <a:rPr lang="ko-KR" altLang="en-US" sz="2600" dirty="0" smtClean="0"/>
              <a:t> </a:t>
            </a:r>
            <a:r>
              <a:rPr lang="en-US" altLang="ko-KR" sz="2600" dirty="0" smtClean="0"/>
              <a:t>	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(3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성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6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부제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)</a:t>
            </a:r>
          </a:p>
          <a:p>
            <a:r>
              <a:rPr lang="ko-KR" altLang="en-US" sz="2600" dirty="0" smtClean="0"/>
              <a:t>호령</a:t>
            </a:r>
            <a:r>
              <a:rPr lang="ko-KR" altLang="en-US" sz="2000" dirty="0" smtClean="0"/>
              <a:t>戶令</a:t>
            </a:r>
            <a:r>
              <a:rPr lang="en-US" altLang="ko-KR" sz="2600" dirty="0" smtClean="0"/>
              <a:t>		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(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호구조사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) </a:t>
            </a:r>
            <a:r>
              <a:rPr lang="en-US" altLang="ko-KR" sz="2600" dirty="0" smtClean="0"/>
              <a:t>	</a:t>
            </a:r>
          </a:p>
          <a:p>
            <a:r>
              <a:rPr lang="ko-KR" altLang="en-US" sz="2600" dirty="0" smtClean="0"/>
              <a:t>전령</a:t>
            </a:r>
            <a:r>
              <a:rPr lang="ko-KR" altLang="en-US" sz="2000" dirty="0" smtClean="0"/>
              <a:t>田令</a:t>
            </a:r>
            <a:r>
              <a:rPr lang="ko-KR" altLang="en-US" sz="2600" dirty="0" smtClean="0"/>
              <a:t>   </a:t>
            </a:r>
            <a:r>
              <a:rPr lang="en-US" altLang="ko-KR" sz="2600" dirty="0" smtClean="0"/>
              <a:t>	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(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토지제도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sz="2400" dirty="0" err="1" smtClean="0">
                <a:latin typeface="양재벨라체M" pitchFamily="18" charset="-127"/>
                <a:ea typeface="양재벨라체M" pitchFamily="18" charset="-127"/>
              </a:rPr>
              <a:t>균전제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)</a:t>
            </a:r>
          </a:p>
          <a:p>
            <a:r>
              <a:rPr lang="ko-KR" altLang="en-US" sz="2600" dirty="0" err="1" smtClean="0"/>
              <a:t>부역령</a:t>
            </a:r>
            <a:r>
              <a:rPr lang="ko-KR" altLang="en-US" sz="2000" dirty="0" err="1" smtClean="0"/>
              <a:t>賦役令</a:t>
            </a:r>
            <a:r>
              <a:rPr lang="ko-KR" altLang="en-US" sz="2600" dirty="0" smtClean="0"/>
              <a:t> </a:t>
            </a:r>
            <a:r>
              <a:rPr lang="en-US" altLang="ko-KR" sz="2600" dirty="0" smtClean="0"/>
              <a:t>	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(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수취체제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조용조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)</a:t>
            </a:r>
          </a:p>
          <a:p>
            <a:r>
              <a:rPr lang="ko-KR" altLang="en-US" sz="2600" dirty="0" err="1" smtClean="0"/>
              <a:t>군방령</a:t>
            </a:r>
            <a:r>
              <a:rPr lang="ko-KR" altLang="en-US" sz="2000" dirty="0" err="1" smtClean="0"/>
              <a:t>軍防令</a:t>
            </a:r>
            <a:r>
              <a:rPr lang="en-US" altLang="ko-KR" sz="2600" dirty="0" smtClean="0"/>
              <a:t>	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(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병역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부병제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)</a:t>
            </a:r>
          </a:p>
          <a:p>
            <a:r>
              <a:rPr lang="ko-KR" altLang="en-US" sz="2600" dirty="0" err="1" smtClean="0"/>
              <a:t>선거령</a:t>
            </a:r>
            <a:r>
              <a:rPr lang="ko-KR" altLang="en-US" sz="2000" dirty="0" err="1" smtClean="0"/>
              <a:t>選擧令</a:t>
            </a:r>
            <a:r>
              <a:rPr lang="en-US" altLang="ko-KR" sz="2600" dirty="0" smtClean="0"/>
              <a:t>	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(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관료선발제도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)</a:t>
            </a:r>
          </a:p>
          <a:p>
            <a:r>
              <a:rPr lang="ko-KR" altLang="en-US" sz="2600" dirty="0" err="1" smtClean="0"/>
              <a:t>의질령</a:t>
            </a:r>
            <a:r>
              <a:rPr lang="ko-KR" altLang="en-US" sz="2000" dirty="0" err="1" smtClean="0"/>
              <a:t>醫疾令</a:t>
            </a:r>
            <a:r>
              <a:rPr lang="en-US" altLang="ko-KR" sz="2600" dirty="0" smtClean="0"/>
              <a:t>, </a:t>
            </a:r>
            <a:r>
              <a:rPr lang="ko-KR" altLang="en-US" sz="2600" dirty="0" err="1" smtClean="0"/>
              <a:t>옥관령</a:t>
            </a:r>
            <a:r>
              <a:rPr lang="ko-KR" altLang="en-US" sz="2000" dirty="0" err="1" smtClean="0"/>
              <a:t>獄官令</a:t>
            </a:r>
            <a:r>
              <a:rPr lang="en-US" altLang="ko-KR" sz="2600" dirty="0" smtClean="0"/>
              <a:t>,,,</a:t>
            </a:r>
            <a:r>
              <a:rPr lang="ko-KR" altLang="en-US" sz="2600" dirty="0" err="1" smtClean="0"/>
              <a:t>잡령</a:t>
            </a:r>
            <a:r>
              <a:rPr lang="ko-KR" altLang="en-US" sz="2000" dirty="0" err="1" smtClean="0"/>
              <a:t>雜令</a:t>
            </a:r>
            <a:r>
              <a:rPr lang="ko-KR" altLang="en-US" sz="2600" dirty="0" smtClean="0"/>
              <a:t> </a:t>
            </a:r>
            <a:endParaRPr lang="en-US" altLang="ko-KR" sz="2600" dirty="0" smtClean="0"/>
          </a:p>
          <a:p>
            <a:endParaRPr lang="ko-KR" altLang="en-US" sz="2600" dirty="0" smtClean="0"/>
          </a:p>
          <a:p>
            <a:pPr>
              <a:buNone/>
            </a:pPr>
            <a:r>
              <a:rPr lang="ko-KR" altLang="en-US" dirty="0" smtClean="0"/>
              <a:t>⇒행정법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재산법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신분법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토지법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군사법</a:t>
            </a:r>
            <a:r>
              <a:rPr lang="en-US" altLang="ko-KR" dirty="0" smtClean="0"/>
              <a:t>,,,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唐令</a:t>
            </a:r>
            <a:r>
              <a:rPr lang="en-US" altLang="ko-KR" dirty="0" smtClean="0"/>
              <a:t>(1590</a:t>
            </a:r>
            <a:r>
              <a:rPr lang="ko-KR" altLang="en-US" dirty="0" smtClean="0"/>
              <a:t>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sz="2600" dirty="0" smtClean="0"/>
              <a:t>지배체제를 지탱하는 公法</a:t>
            </a:r>
            <a:endParaRPr lang="en-US" altLang="ko-KR" sz="2600" dirty="0" smtClean="0"/>
          </a:p>
          <a:p>
            <a:pPr lvl="2"/>
            <a:r>
              <a:rPr lang="ko-KR" altLang="en-US" sz="2600" dirty="0" smtClean="0"/>
              <a:t>신분적 농본주의를 전제</a:t>
            </a:r>
            <a:endParaRPr lang="en-US" altLang="ko-KR" sz="2600" dirty="0" smtClean="0"/>
          </a:p>
          <a:p>
            <a:pPr lvl="2"/>
            <a:r>
              <a:rPr lang="ko-KR" altLang="en-US" sz="2600" dirty="0" smtClean="0"/>
              <a:t>개별인신적 수취체제</a:t>
            </a:r>
            <a:endParaRPr lang="en-US" altLang="ko-KR" sz="2600" dirty="0" smtClean="0"/>
          </a:p>
          <a:p>
            <a:endParaRPr lang="en-US" altLang="ko-KR" sz="2400" dirty="0" smtClean="0"/>
          </a:p>
          <a:p>
            <a:endParaRPr lang="en-US" altLang="ko-KR" sz="3200" dirty="0" smtClean="0"/>
          </a:p>
          <a:p>
            <a:r>
              <a:rPr lang="ko-KR" altLang="en-US" sz="3200" dirty="0" smtClean="0"/>
              <a:t>율령과 </a:t>
            </a:r>
            <a:r>
              <a:rPr lang="ko-KR" altLang="en-US" sz="3200" dirty="0" err="1" smtClean="0"/>
              <a:t>황제권</a:t>
            </a:r>
            <a:endParaRPr lang="ko-KR" altLang="en-US" sz="3200" dirty="0" smtClean="0"/>
          </a:p>
          <a:p>
            <a:pPr>
              <a:buNone/>
            </a:pPr>
            <a:r>
              <a:rPr lang="en-US" altLang="ko-KR" sz="2500" b="1" dirty="0" smtClean="0"/>
              <a:t>		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율의 근원은 황제의 의지이다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		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따라서 율령의 법제는 황제의 의지로 변경 가능하며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		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황제의 의지는 율에 우선한다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율령지배체제란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2800" dirty="0" smtClean="0">
                <a:latin typeface="HY견명조" pitchFamily="18" charset="-127"/>
                <a:ea typeface="HY견명조" pitchFamily="18" charset="-127"/>
              </a:rPr>
              <a:t>開元의  </a:t>
            </a:r>
            <a:r>
              <a:rPr lang="ko-KR" altLang="en-US" sz="2800" dirty="0">
                <a:latin typeface="HY견명조" pitchFamily="18" charset="-127"/>
                <a:ea typeface="HY견명조" pitchFamily="18" charset="-127"/>
              </a:rPr>
              <a:t>治</a:t>
            </a:r>
            <a:r>
              <a:rPr lang="ko-KR" altLang="en-US" sz="2400" dirty="0"/>
              <a:t> </a:t>
            </a:r>
            <a:r>
              <a:rPr lang="en-US" altLang="ko-KR" sz="2200" dirty="0" smtClean="0"/>
              <a:t>(</a:t>
            </a:r>
            <a:r>
              <a:rPr lang="ko-KR" altLang="en-US" sz="2200" dirty="0" smtClean="0"/>
              <a:t>개원의 치세</a:t>
            </a:r>
            <a:r>
              <a:rPr lang="en-US" altLang="ko-KR" sz="2200" dirty="0" smtClean="0"/>
              <a:t>, 713~741, 29</a:t>
            </a:r>
            <a:r>
              <a:rPr lang="ko-KR" altLang="en-US" sz="2200" dirty="0" smtClean="0"/>
              <a:t>년간</a:t>
            </a:r>
            <a:r>
              <a:rPr lang="en-US" altLang="ko-KR" sz="2200" dirty="0" smtClean="0"/>
              <a:t>)</a:t>
            </a:r>
            <a:endParaRPr lang="en-US" altLang="ko-KR" sz="2800" dirty="0" smtClean="0"/>
          </a:p>
          <a:p>
            <a:pPr marL="690372" lvl="2" indent="-342900">
              <a:spcBef>
                <a:spcPts val="400"/>
              </a:spcBef>
              <a:buSzPct val="68000"/>
              <a:buFont typeface="Wingdings" pitchFamily="2" charset="2"/>
              <a:buChar char="§"/>
            </a:pPr>
            <a:r>
              <a:rPr lang="ko-KR" altLang="en-US" sz="2400" dirty="0" err="1" smtClean="0"/>
              <a:t>개원년간의</a:t>
            </a:r>
            <a:r>
              <a:rPr lang="ko-KR" altLang="en-US" sz="2400" dirty="0" smtClean="0"/>
              <a:t> 재상</a:t>
            </a:r>
            <a:r>
              <a:rPr lang="en-US" altLang="ko-KR" sz="2400" dirty="0" smtClean="0"/>
              <a:t> 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(</a:t>
            </a:r>
            <a:r>
              <a:rPr lang="ko-KR" altLang="en-US" sz="2400" dirty="0" err="1" smtClean="0">
                <a:latin typeface="양재벨라체M" pitchFamily="18" charset="-127"/>
                <a:ea typeface="양재벨라체M" pitchFamily="18" charset="-127"/>
              </a:rPr>
              <a:t>요숭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sz="2400" dirty="0" err="1" smtClean="0">
                <a:latin typeface="양재벨라체M" pitchFamily="18" charset="-127"/>
                <a:ea typeface="양재벨라체M" pitchFamily="18" charset="-127"/>
              </a:rPr>
              <a:t>송경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장열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sz="2400" dirty="0" err="1" smtClean="0">
                <a:latin typeface="양재벨라체M" pitchFamily="18" charset="-127"/>
                <a:ea typeface="양재벨라체M" pitchFamily="18" charset="-127"/>
              </a:rPr>
              <a:t>장구령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sz="2400" dirty="0" err="1" smtClean="0">
                <a:latin typeface="양재벨라체M" pitchFamily="18" charset="-127"/>
                <a:ea typeface="양재벨라체M" pitchFamily="18" charset="-127"/>
              </a:rPr>
              <a:t>한휴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,,)</a:t>
            </a:r>
          </a:p>
          <a:p>
            <a:pPr marL="690372" lvl="2" indent="-342900">
              <a:spcBef>
                <a:spcPts val="400"/>
              </a:spcBef>
              <a:buSzPct val="68000"/>
              <a:buFont typeface="Wingdings" pitchFamily="2" charset="2"/>
              <a:buChar char="§"/>
            </a:pPr>
            <a:r>
              <a:rPr lang="ko-KR" altLang="en-US" sz="2400" dirty="0" smtClean="0"/>
              <a:t>도망간 호구를 </a:t>
            </a:r>
            <a:r>
              <a:rPr lang="ko-KR" altLang="en-US" sz="2400" dirty="0" err="1" smtClean="0"/>
              <a:t>재확보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재원마련</a:t>
            </a:r>
            <a:endParaRPr lang="en-US" altLang="ko-KR" sz="2400" dirty="0" smtClean="0"/>
          </a:p>
          <a:p>
            <a:pPr marL="690372" lvl="2" indent="-342900">
              <a:spcBef>
                <a:spcPts val="400"/>
              </a:spcBef>
              <a:buSzPct val="68000"/>
              <a:buFont typeface="Wingdings" pitchFamily="2" charset="2"/>
              <a:buChar char="§"/>
            </a:pPr>
            <a:r>
              <a:rPr lang="ko-KR" altLang="en-US" sz="2400" dirty="0" smtClean="0"/>
              <a:t>대외적 </a:t>
            </a:r>
            <a:r>
              <a:rPr lang="ko-KR" altLang="en-US" sz="2400" dirty="0"/>
              <a:t>난관 극복 </a:t>
            </a:r>
            <a:r>
              <a:rPr lang="en-US" altLang="ko-KR" sz="2400" dirty="0">
                <a:latin typeface="양재벨라체M" pitchFamily="18" charset="-127"/>
                <a:ea typeface="양재벨라체M" pitchFamily="18" charset="-127"/>
              </a:rPr>
              <a:t>(</a:t>
            </a:r>
            <a:r>
              <a:rPr lang="ko-KR" altLang="en-US" sz="2400" dirty="0">
                <a:latin typeface="양재벨라체M" pitchFamily="18" charset="-127"/>
                <a:ea typeface="양재벨라체M" pitchFamily="18" charset="-127"/>
              </a:rPr>
              <a:t>절도사 중심의 군사방위체제 </a:t>
            </a:r>
            <a:r>
              <a:rPr lang="en-US" altLang="ko-KR" sz="2400" dirty="0">
                <a:latin typeface="양재벨라체M" pitchFamily="18" charset="-127"/>
                <a:ea typeface="양재벨라체M" pitchFamily="18" charset="-127"/>
              </a:rPr>
              <a:t>)</a:t>
            </a:r>
          </a:p>
          <a:p>
            <a:pPr marL="690372" lvl="2" indent="-342900">
              <a:spcBef>
                <a:spcPts val="400"/>
              </a:spcBef>
              <a:buSzPct val="68000"/>
              <a:buFont typeface="Wingdings" pitchFamily="2" charset="2"/>
              <a:buChar char="§"/>
            </a:pPr>
            <a:r>
              <a:rPr lang="ko-KR" altLang="en-US" sz="2400" dirty="0" smtClean="0"/>
              <a:t>국제도시 장안 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(20% 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색목인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)</a:t>
            </a:r>
          </a:p>
          <a:p>
            <a:endParaRPr lang="en-US" altLang="ko-KR" sz="2600" dirty="0" smtClean="0"/>
          </a:p>
          <a:p>
            <a:r>
              <a:rPr lang="ko-KR" altLang="en-US" sz="2800" dirty="0" err="1" smtClean="0"/>
              <a:t>천보</a:t>
            </a:r>
            <a:r>
              <a:rPr lang="ko-KR" altLang="en-US" sz="2000" dirty="0" err="1" smtClean="0"/>
              <a:t>天寶</a:t>
            </a:r>
            <a:r>
              <a:rPr lang="ko-KR" altLang="en-US" sz="2800" dirty="0" err="1" smtClean="0"/>
              <a:t>년간</a:t>
            </a:r>
            <a:r>
              <a:rPr lang="ko-KR" altLang="en-US" sz="2800" dirty="0" smtClean="0"/>
              <a:t> </a:t>
            </a:r>
            <a:r>
              <a:rPr lang="en-US" altLang="ko-KR" sz="2200" dirty="0" smtClean="0"/>
              <a:t>(742-755)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200" dirty="0" smtClean="0"/>
              <a:t> </a:t>
            </a:r>
            <a:r>
              <a:rPr lang="ko-KR" altLang="en-US" sz="2400" dirty="0" err="1" smtClean="0"/>
              <a:t>이림보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양귀비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양국충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안록산</a:t>
            </a:r>
            <a:endParaRPr lang="en-US" altLang="ko-KR" sz="24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당 현종</a:t>
            </a:r>
            <a:r>
              <a:rPr lang="en-US" altLang="ko-KR" sz="3600" dirty="0" smtClean="0"/>
              <a:t>(712-756)</a:t>
            </a:r>
            <a:r>
              <a:rPr lang="ko-KR" altLang="en-US" dirty="0" smtClean="0"/>
              <a:t>과 절도사체제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고종말로부터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이민족</a:t>
            </a:r>
            <a:r>
              <a:rPr lang="en-US" altLang="ko-KR" sz="2400" dirty="0" smtClean="0"/>
              <a:t>(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거란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돌궐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발해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,,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이 부흥ㆍ강성</a:t>
            </a:r>
            <a:r>
              <a:rPr lang="en-US" altLang="ko-KR" sz="2400" dirty="0" smtClean="0"/>
              <a:t>    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현종은 </a:t>
            </a:r>
            <a:r>
              <a:rPr lang="en-US" altLang="ko-KR" sz="2400" dirty="0" smtClean="0"/>
              <a:t>6</a:t>
            </a:r>
            <a:r>
              <a:rPr lang="ko-KR" altLang="en-US" sz="2400" dirty="0" smtClean="0"/>
              <a:t>도호부를 폐지하고 변경에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절도사체제를 구축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	: </a:t>
            </a:r>
            <a:r>
              <a:rPr lang="ko-KR" altLang="en-US" sz="2400" dirty="0" err="1" smtClean="0">
                <a:latin typeface="양재벨라체M" pitchFamily="18" charset="-127"/>
                <a:ea typeface="양재벨라체M" pitchFamily="18" charset="-127"/>
              </a:rPr>
              <a:t>평로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 </a:t>
            </a:r>
            <a:r>
              <a:rPr lang="ko-KR" altLang="en-US" sz="2400" dirty="0" err="1" smtClean="0">
                <a:latin typeface="양재벨라체M" pitchFamily="18" charset="-127"/>
                <a:ea typeface="양재벨라체M" pitchFamily="18" charset="-127"/>
              </a:rPr>
              <a:t>범양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 하동 </a:t>
            </a:r>
            <a:r>
              <a:rPr lang="ko-KR" altLang="en-US" sz="2400" dirty="0" err="1" smtClean="0">
                <a:latin typeface="양재벨라체M" pitchFamily="18" charset="-127"/>
                <a:ea typeface="양재벨라체M" pitchFamily="18" charset="-127"/>
              </a:rPr>
              <a:t>삭방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 </a:t>
            </a:r>
            <a:r>
              <a:rPr lang="ko-KR" altLang="en-US" sz="2400" dirty="0" err="1" smtClean="0">
                <a:latin typeface="양재벨라체M" pitchFamily="18" charset="-127"/>
                <a:ea typeface="양재벨라체M" pitchFamily="18" charset="-127"/>
              </a:rPr>
              <a:t>하서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 </a:t>
            </a:r>
            <a:r>
              <a:rPr lang="ko-KR" altLang="en-US" sz="2400" dirty="0" err="1" smtClean="0">
                <a:latin typeface="양재벨라체M" pitchFamily="18" charset="-127"/>
                <a:ea typeface="양재벨라체M" pitchFamily="18" charset="-127"/>
              </a:rPr>
              <a:t>롱우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 </a:t>
            </a:r>
            <a:r>
              <a:rPr lang="ko-KR" altLang="en-US" sz="2400" dirty="0" err="1" smtClean="0">
                <a:latin typeface="양재벨라체M" pitchFamily="18" charset="-127"/>
                <a:ea typeface="양재벨라체M" pitchFamily="18" charset="-127"/>
              </a:rPr>
              <a:t>안서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 북정 </a:t>
            </a:r>
            <a:r>
              <a:rPr lang="ko-KR" altLang="en-US" sz="2400" dirty="0" err="1" smtClean="0">
                <a:latin typeface="양재벨라체M" pitchFamily="18" charset="-127"/>
                <a:ea typeface="양재벨라체M" pitchFamily="18" charset="-127"/>
              </a:rPr>
              <a:t>검남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 영남</a:t>
            </a:r>
            <a:endParaRPr lang="en-US" altLang="ko-KR" sz="2400" dirty="0" smtClean="0">
              <a:latin typeface="양재벨라체M" pitchFamily="18" charset="-127"/>
              <a:ea typeface="양재벨라체M" pitchFamily="18" charset="-127"/>
            </a:endParaRPr>
          </a:p>
          <a:p>
            <a:pPr fontAlgn="base"/>
            <a:endParaRPr lang="en-US" altLang="ko-KR" sz="2400" dirty="0" smtClean="0"/>
          </a:p>
          <a:p>
            <a:pPr fontAlgn="base"/>
            <a:r>
              <a:rPr lang="ko-KR" altLang="en-US" sz="2400" dirty="0" smtClean="0"/>
              <a:t>절도사</a:t>
            </a:r>
            <a:r>
              <a:rPr lang="en-US" altLang="ko-KR" sz="2400" dirty="0" smtClean="0"/>
              <a:t>, 	</a:t>
            </a:r>
            <a:r>
              <a:rPr lang="ko-KR" altLang="en-US" sz="2400" dirty="0" smtClean="0"/>
              <a:t>황제가 병권을 허락한 </a:t>
            </a:r>
            <a:r>
              <a:rPr lang="ko-KR" altLang="en-US" sz="2400" dirty="0" err="1" smtClean="0">
                <a:latin typeface="HY견명조" pitchFamily="18" charset="-127"/>
                <a:ea typeface="HY견명조" pitchFamily="18" charset="-127"/>
              </a:rPr>
              <a:t>持節의</a:t>
            </a:r>
            <a:r>
              <a:rPr lang="ko-KR" altLang="en-US" sz="2400" dirty="0" smtClean="0">
                <a:latin typeface="HY견명조" pitchFamily="18" charset="-127"/>
                <a:ea typeface="HY견명조" pitchFamily="18" charset="-127"/>
              </a:rPr>
              <a:t> 使</a:t>
            </a:r>
          </a:p>
          <a:p>
            <a:pPr fontAlgn="base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절도사체제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>
                <a:latin typeface="HY견명조" pitchFamily="18" charset="-127"/>
                <a:ea typeface="HY견명조" pitchFamily="18" charset="-127"/>
              </a:rPr>
              <a:t>令外의</a:t>
            </a:r>
            <a:r>
              <a:rPr lang="ko-KR" altLang="en-US" sz="2400" dirty="0" smtClean="0">
                <a:latin typeface="HY견명조" pitchFamily="18" charset="-127"/>
                <a:ea typeface="HY견명조" pitchFamily="18" charset="-127"/>
              </a:rPr>
              <a:t> 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체제외적 관직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fontAlgn="base">
              <a:buNone/>
            </a:pPr>
            <a:r>
              <a:rPr lang="en-US" altLang="ko-KR" sz="2400" dirty="0" smtClean="0"/>
              <a:t>			     </a:t>
            </a:r>
            <a:r>
              <a:rPr lang="ko-KR" altLang="en-US" sz="2400" dirty="0" smtClean="0"/>
              <a:t>모병으로 운영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이민족 출신의 용병이 다수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endParaRPr lang="en-US" altLang="ko-KR" sz="28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절도사節度使 체제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450499"/>
          </a:xfrm>
        </p:spPr>
        <p:txBody>
          <a:bodyPr>
            <a:normAutofit fontScale="85000" lnSpcReduction="20000"/>
          </a:bodyPr>
          <a:lstStyle/>
          <a:p>
            <a:pPr algn="just" fontAlgn="base">
              <a:lnSpc>
                <a:spcPct val="120000"/>
              </a:lnSpc>
            </a:pPr>
            <a:r>
              <a:rPr lang="ko-KR" altLang="en-US" sz="2800" dirty="0" smtClean="0"/>
              <a:t>입에는 꿀이 있고 뱃속에는 칼이 있다</a:t>
            </a:r>
            <a:r>
              <a:rPr lang="en-US" altLang="ko-KR" sz="2800" dirty="0" smtClean="0"/>
              <a:t>(</a:t>
            </a:r>
            <a:r>
              <a:rPr lang="ko-KR" altLang="en-US" sz="2400" b="1" dirty="0" err="1" smtClean="0"/>
              <a:t>口蜜腹劍</a:t>
            </a:r>
            <a:r>
              <a:rPr lang="en-US" altLang="ko-KR" sz="2400" b="1" dirty="0" smtClean="0"/>
              <a:t>)</a:t>
            </a:r>
            <a:endParaRPr lang="en-US" altLang="ko-KR" sz="2800" dirty="0" smtClean="0"/>
          </a:p>
          <a:p>
            <a:pPr algn="just" fontAlgn="base">
              <a:lnSpc>
                <a:spcPct val="120000"/>
              </a:lnSpc>
            </a:pPr>
            <a:r>
              <a:rPr lang="ko-KR" altLang="en-US" sz="2800" dirty="0" err="1" smtClean="0"/>
              <a:t>무혜비와의</a:t>
            </a:r>
            <a:r>
              <a:rPr lang="ko-KR" altLang="en-US" sz="2800" dirty="0" smtClean="0"/>
              <a:t> 정치적 상생 관계</a:t>
            </a:r>
            <a:endParaRPr lang="en-US" altLang="ko-KR" sz="2800" dirty="0" smtClean="0"/>
          </a:p>
          <a:p>
            <a:pPr algn="just" fontAlgn="base">
              <a:lnSpc>
                <a:spcPct val="120000"/>
              </a:lnSpc>
            </a:pPr>
            <a:r>
              <a:rPr lang="ko-KR" altLang="en-US" sz="2800" dirty="0" smtClean="0"/>
              <a:t>재상 </a:t>
            </a:r>
            <a:r>
              <a:rPr lang="ko-KR" altLang="en-US" sz="2800" dirty="0" err="1" smtClean="0"/>
              <a:t>장구령과의</a:t>
            </a:r>
            <a:r>
              <a:rPr lang="ko-KR" altLang="en-US" sz="2800" dirty="0" smtClean="0"/>
              <a:t> 정치 숙적</a:t>
            </a:r>
            <a:endParaRPr lang="en-US" altLang="ko-KR" sz="2800" dirty="0" smtClean="0"/>
          </a:p>
          <a:p>
            <a:pPr algn="just" fontAlgn="base">
              <a:lnSpc>
                <a:spcPct val="120000"/>
              </a:lnSpc>
            </a:pPr>
            <a:endParaRPr lang="en-US" altLang="ko-KR" sz="2800" dirty="0" smtClean="0"/>
          </a:p>
          <a:p>
            <a:pPr algn="just" fontAlgn="base">
              <a:lnSpc>
                <a:spcPct val="120000"/>
              </a:lnSpc>
            </a:pPr>
            <a:r>
              <a:rPr lang="ko-KR" altLang="en-US" sz="2800" dirty="0" err="1" smtClean="0"/>
              <a:t>弄麞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頭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의 경사</a:t>
            </a:r>
            <a:r>
              <a:rPr lang="en-US" altLang="ko-KR" sz="2800" dirty="0" smtClean="0"/>
              <a:t>? </a:t>
            </a:r>
            <a:r>
              <a:rPr lang="ko-KR" altLang="en-US" sz="2800" dirty="0" err="1" smtClean="0"/>
              <a:t>弄璋의</a:t>
            </a:r>
            <a:r>
              <a:rPr lang="ko-KR" altLang="en-US" sz="2800" dirty="0" smtClean="0"/>
              <a:t> 경사</a:t>
            </a:r>
            <a:r>
              <a:rPr lang="en-US" altLang="ko-KR" sz="2800" dirty="0" smtClean="0"/>
              <a:t>!</a:t>
            </a:r>
          </a:p>
          <a:p>
            <a:pPr algn="just" fontAlgn="base">
              <a:lnSpc>
                <a:spcPct val="120000"/>
              </a:lnSpc>
            </a:pPr>
            <a:endParaRPr lang="en-US" altLang="ko-KR" sz="2800" dirty="0" smtClean="0"/>
          </a:p>
          <a:p>
            <a:pPr algn="just" fontAlgn="base">
              <a:lnSpc>
                <a:spcPct val="120000"/>
              </a:lnSpc>
            </a:pPr>
            <a:r>
              <a:rPr lang="ko-KR" altLang="en-US" sz="2800" dirty="0" smtClean="0"/>
              <a:t>이민족 무장을 절도사로 </a:t>
            </a:r>
            <a:endParaRPr lang="en-US" altLang="ko-KR" sz="2800" dirty="0" smtClean="0"/>
          </a:p>
          <a:p>
            <a:pPr fontAlgn="base">
              <a:lnSpc>
                <a:spcPct val="120000"/>
              </a:lnSpc>
            </a:pPr>
            <a:endParaRPr lang="en-US" altLang="ko-KR" dirty="0" smtClean="0"/>
          </a:p>
          <a:p>
            <a:pPr fontAlgn="base">
              <a:lnSpc>
                <a:spcPct val="120000"/>
              </a:lnSpc>
              <a:buNone/>
            </a:pPr>
            <a:r>
              <a:rPr lang="en-US" altLang="ko-KR" dirty="0" smtClean="0"/>
              <a:t>        </a:t>
            </a:r>
            <a:r>
              <a:rPr lang="ko-KR" altLang="en-US" dirty="0" smtClean="0"/>
              <a:t>       </a:t>
            </a:r>
          </a:p>
          <a:p>
            <a:pPr fontAlgn="base">
              <a:buNone/>
            </a:pPr>
            <a:r>
              <a:rPr lang="ko-KR" altLang="en-US" dirty="0" smtClean="0"/>
              <a:t>  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이림보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03648" y="4653136"/>
            <a:ext cx="7488832" cy="20882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sz="2400" dirty="0" smtClean="0">
                <a:solidFill>
                  <a:schemeClr val="tx1"/>
                </a:solidFill>
                <a:latin typeface="HY궁서" pitchFamily="18" charset="-127"/>
                <a:ea typeface="HY궁서" pitchFamily="18" charset="-127"/>
              </a:rPr>
              <a:t>문관출신 절도사는 활과 칼을 들어도 사용하지 못합니다</a:t>
            </a:r>
            <a:r>
              <a:rPr lang="en-US" altLang="ko-KR" sz="2400" dirty="0" smtClean="0">
                <a:solidFill>
                  <a:schemeClr val="tx1"/>
                </a:solidFill>
                <a:latin typeface="HY궁서" pitchFamily="18" charset="-127"/>
                <a:ea typeface="HY궁서" pitchFamily="18" charset="-127"/>
              </a:rPr>
              <a:t>.. </a:t>
            </a:r>
            <a:r>
              <a:rPr lang="ko-KR" altLang="en-US" sz="2400" dirty="0" smtClean="0">
                <a:solidFill>
                  <a:schemeClr val="tx1"/>
                </a:solidFill>
                <a:latin typeface="HY궁서" pitchFamily="18" charset="-127"/>
                <a:ea typeface="HY궁서" pitchFamily="18" charset="-127"/>
              </a:rPr>
              <a:t>이민족은 무용이 뛰어나며 집안 배경이 없는 자는 당파를 만들어 정치에 해독을 끼칠 위험이 없기 때문입니다</a:t>
            </a:r>
            <a:r>
              <a:rPr lang="en-US" altLang="ko-KR" sz="2400" dirty="0" smtClean="0">
                <a:solidFill>
                  <a:schemeClr val="tx1"/>
                </a:solidFill>
                <a:latin typeface="HY궁서" pitchFamily="18" charset="-127"/>
                <a:ea typeface="HY궁서" pitchFamily="18" charset="-127"/>
              </a:rPr>
              <a:t>.</a:t>
            </a:r>
            <a:endParaRPr lang="ko-KR" altLang="en-US" sz="2400" dirty="0">
              <a:solidFill>
                <a:schemeClr val="tx1"/>
              </a:solidFill>
              <a:latin typeface="HY궁서" pitchFamily="18" charset="-127"/>
              <a:ea typeface="HY궁서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499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sz="2400" dirty="0" smtClean="0"/>
              <a:t>703 ~ 757</a:t>
            </a:r>
          </a:p>
          <a:p>
            <a:pPr lvl="2"/>
            <a:r>
              <a:rPr lang="ko-KR" altLang="en-US" sz="2400" dirty="0" err="1" smtClean="0"/>
              <a:t>소그드계</a:t>
            </a:r>
            <a:r>
              <a:rPr lang="ko-KR" altLang="en-US" sz="2400" dirty="0" smtClean="0"/>
              <a:t> 아버지와 </a:t>
            </a:r>
            <a:r>
              <a:rPr lang="ko-KR" altLang="en-US" sz="2400" dirty="0" err="1" smtClean="0"/>
              <a:t>돌궐계</a:t>
            </a:r>
            <a:r>
              <a:rPr lang="ko-KR" altLang="en-US" sz="2400" dirty="0" smtClean="0"/>
              <a:t> 어머니</a:t>
            </a:r>
            <a:endParaRPr lang="en-US" altLang="ko-KR" sz="2400" dirty="0" smtClean="0"/>
          </a:p>
          <a:p>
            <a:pPr lvl="2"/>
            <a:r>
              <a:rPr lang="ko-KR" altLang="en-US" sz="2400" dirty="0" smtClean="0"/>
              <a:t>어머니의 재혼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안연언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에 따라 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안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씨 姓을 얻음</a:t>
            </a:r>
          </a:p>
          <a:p>
            <a:endParaRPr lang="en-US" altLang="ko-KR" sz="2400" dirty="0" smtClean="0"/>
          </a:p>
          <a:p>
            <a:pPr lvl="2"/>
            <a:r>
              <a:rPr lang="ko-KR" altLang="en-US" sz="2400" dirty="0" smtClean="0"/>
              <a:t>돌궐에서의 어린 시절</a:t>
            </a:r>
            <a:endParaRPr lang="en-US" altLang="ko-KR" sz="2400" dirty="0" smtClean="0"/>
          </a:p>
          <a:p>
            <a:pPr lvl="2"/>
            <a:r>
              <a:rPr lang="ko-KR" altLang="en-US" sz="2400" dirty="0" smtClean="0"/>
              <a:t>돌궐 내부의 계승권 분쟁과 정치적 숙청 과정에서 도주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약 </a:t>
            </a:r>
            <a:r>
              <a:rPr lang="en-US" altLang="ko-KR" sz="2400" dirty="0" smtClean="0"/>
              <a:t>15</a:t>
            </a:r>
            <a:r>
              <a:rPr lang="ko-KR" altLang="en-US" sz="2400" dirty="0" smtClean="0"/>
              <a:t>세</a:t>
            </a:r>
            <a:r>
              <a:rPr lang="en-US" altLang="ko-KR" sz="2400" dirty="0" smtClean="0"/>
              <a:t>)</a:t>
            </a:r>
          </a:p>
          <a:p>
            <a:pPr lvl="2"/>
            <a:r>
              <a:rPr lang="ko-KR" altLang="en-US" sz="2400" dirty="0" smtClean="0"/>
              <a:t>최소 </a:t>
            </a:r>
            <a:r>
              <a:rPr lang="en-US" altLang="ko-KR" sz="2400" dirty="0" smtClean="0"/>
              <a:t>9</a:t>
            </a:r>
            <a:r>
              <a:rPr lang="ko-KR" altLang="en-US" sz="2400" dirty="0" err="1" smtClean="0"/>
              <a:t>개어에</a:t>
            </a:r>
            <a:r>
              <a:rPr lang="ko-KR" altLang="en-US" sz="2400" dirty="0" smtClean="0"/>
              <a:t> 능통한 능력으로 중개업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牙郞아랑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err="1" smtClean="0"/>
              <a:t>안록산은</a:t>
            </a:r>
            <a:r>
              <a:rPr lang="en-US" altLang="ko-KR" dirty="0" smtClean="0"/>
              <a:t>,,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050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sz="2400" dirty="0"/>
              <a:t>716</a:t>
            </a:r>
            <a:r>
              <a:rPr lang="ko-KR" altLang="en-US" sz="2400" dirty="0"/>
              <a:t>년에 돌궐에서 당으로 </a:t>
            </a:r>
            <a:r>
              <a:rPr lang="ko-KR" altLang="en-US" sz="2400" dirty="0" smtClean="0"/>
              <a:t>망명</a:t>
            </a:r>
            <a:endParaRPr lang="en-US" altLang="ko-KR" sz="2400" dirty="0" smtClean="0"/>
          </a:p>
          <a:p>
            <a:pPr fontAlgn="base"/>
            <a:r>
              <a:rPr lang="ko-KR" altLang="en-US" sz="2400" dirty="0" smtClean="0"/>
              <a:t>당의 </a:t>
            </a:r>
            <a:r>
              <a:rPr lang="ko-KR" altLang="en-US" sz="2400" dirty="0"/>
              <a:t>모병에 응하여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유주절도사</a:t>
            </a:r>
            <a:r>
              <a:rPr lang="ko-KR" altLang="en-US" sz="2400" dirty="0"/>
              <a:t> </a:t>
            </a:r>
            <a:r>
              <a:rPr lang="ko-KR" altLang="en-US" sz="2400" dirty="0" err="1" smtClean="0"/>
              <a:t>장수규張守珪에게</a:t>
            </a:r>
            <a:r>
              <a:rPr lang="ko-KR" altLang="en-US" sz="2400" dirty="0" smtClean="0"/>
              <a:t> 발탁</a:t>
            </a:r>
            <a:endParaRPr lang="ko-KR" altLang="en-US" sz="2400" dirty="0"/>
          </a:p>
          <a:p>
            <a:endParaRPr lang="en-US" altLang="ko-KR" sz="2400" dirty="0" smtClean="0"/>
          </a:p>
          <a:p>
            <a:pPr>
              <a:lnSpc>
                <a:spcPct val="110000"/>
              </a:lnSpc>
            </a:pPr>
            <a:r>
              <a:rPr lang="ko-KR" altLang="en-US" sz="2400" dirty="0" err="1" smtClean="0"/>
              <a:t>안록산은</a:t>
            </a:r>
            <a:r>
              <a:rPr lang="en-US" altLang="ko-KR" sz="2400" dirty="0" smtClean="0"/>
              <a:t>	</a:t>
            </a:r>
            <a:r>
              <a:rPr lang="ko-KR" altLang="en-US" sz="2400" dirty="0" smtClean="0"/>
              <a:t>이민족의 언어나 문화를 잘 알고</a:t>
            </a:r>
            <a:endParaRPr lang="en-US" altLang="ko-KR" sz="2400" dirty="0" smtClean="0"/>
          </a:p>
          <a:p>
            <a:pPr>
              <a:lnSpc>
                <a:spcPct val="110000"/>
              </a:lnSpc>
              <a:buNone/>
            </a:pPr>
            <a:r>
              <a:rPr lang="en-US" altLang="ko-KR" sz="2400" dirty="0" smtClean="0"/>
              <a:t>               	</a:t>
            </a:r>
            <a:r>
              <a:rPr lang="ko-KR" altLang="en-US" sz="2400" dirty="0" smtClean="0"/>
              <a:t>지형과 수맥에 밝았으며</a:t>
            </a:r>
            <a:endParaRPr lang="en-US" altLang="ko-KR" sz="2400" dirty="0" smtClean="0"/>
          </a:p>
          <a:p>
            <a:pPr>
              <a:lnSpc>
                <a:spcPct val="110000"/>
              </a:lnSpc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		</a:t>
            </a:r>
            <a:r>
              <a:rPr lang="ko-KR" altLang="en-US" sz="2400" dirty="0" smtClean="0"/>
              <a:t>거란 토벌에 혁혁한 공을 세움</a:t>
            </a:r>
            <a:endParaRPr lang="en-US" altLang="ko-KR" sz="2400" dirty="0" smtClean="0"/>
          </a:p>
          <a:p>
            <a:pPr>
              <a:lnSpc>
                <a:spcPct val="110000"/>
              </a:lnSpc>
            </a:pPr>
            <a:endParaRPr lang="en-US" altLang="ko-KR" sz="2400" dirty="0" smtClean="0"/>
          </a:p>
          <a:p>
            <a:pPr>
              <a:lnSpc>
                <a:spcPct val="110000"/>
              </a:lnSpc>
            </a:pPr>
            <a:r>
              <a:rPr lang="ko-KR" altLang="en-US" sz="2400" dirty="0" smtClean="0"/>
              <a:t>장수규가 양자로 삼고 장군에 임명</a:t>
            </a:r>
          </a:p>
          <a:p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장수규와의 만남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54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1030</TotalTime>
  <Words>543</Words>
  <Application>Microsoft Office PowerPoint</Application>
  <PresentationFormat>화면 슬라이드 쇼(4:3)</PresentationFormat>
  <Paragraphs>163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광장</vt:lpstr>
      <vt:lpstr>율령통치제제의 붕괴와 안사의 난</vt:lpstr>
      <vt:lpstr>1. 율령국가체제</vt:lpstr>
      <vt:lpstr>唐令(1590조)</vt:lpstr>
      <vt:lpstr>율령지배체제란</vt:lpstr>
      <vt:lpstr>2. 당 현종(712-756)과 절도사체제 </vt:lpstr>
      <vt:lpstr>절도사節度使 체제</vt:lpstr>
      <vt:lpstr>이림보</vt:lpstr>
      <vt:lpstr>* 안록산은,,</vt:lpstr>
      <vt:lpstr>장수규와의 만남</vt:lpstr>
      <vt:lpstr>현종의 안록산 총애</vt:lpstr>
      <vt:lpstr>3. 安史의 난 : 안록산과 사사명의 난</vt:lpstr>
      <vt:lpstr>반란의 이유1.  안록산은 중국지배를 꿈꾼 이방인이다?</vt:lpstr>
      <vt:lpstr>반란의 이유2.   천하의 권세가 아니라 양귀비다?</vt:lpstr>
      <vt:lpstr>반란의 이유3. 은총다툼이다?</vt:lpstr>
      <vt:lpstr>안록산 등장 배경</vt:lpstr>
      <vt:lpstr>당 전반기 체제 모순의 집중적 표현!</vt:lpstr>
      <vt:lpstr>안사의 난의 결과</vt:lpstr>
    </vt:vector>
  </TitlesOfParts>
  <Company>XP SP3 FINAL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염경이</cp:lastModifiedBy>
  <cp:revision>274</cp:revision>
  <dcterms:created xsi:type="dcterms:W3CDTF">2014-10-31T07:40:27Z</dcterms:created>
  <dcterms:modified xsi:type="dcterms:W3CDTF">2019-10-14T03:41:29Z</dcterms:modified>
</cp:coreProperties>
</file>