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4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343CF-817E-4842-9FD0-4E36C86B5E7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F766-0FD1-488F-8198-164F3D60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0162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A47870-D103-44E1-8087-633E450382D0}" type="datetime1">
              <a:rPr kumimoji="1" lang="de-A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01621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20.04.2021</a:t>
            </a:fld>
            <a:endParaRPr kumimoji="1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0162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7C7439-1589-4AEE-AC52-8FAF14F8B1AD}" type="slidenum">
              <a:rPr kumimoji="1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01621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9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E71B-EC85-4ACE-8708-4D45D36EDB1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5FC9-2066-4048-8853-0B397C9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E71B-EC85-4ACE-8708-4D45D36EDB1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5FC9-2066-4048-8853-0B397C9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6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E71B-EC85-4ACE-8708-4D45D36EDB1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5FC9-2066-4048-8853-0B397C9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E71B-EC85-4ACE-8708-4D45D36EDB1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5FC9-2066-4048-8853-0B397C9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E71B-EC85-4ACE-8708-4D45D36EDB1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5FC9-2066-4048-8853-0B397C9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E71B-EC85-4ACE-8708-4D45D36EDB1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5FC9-2066-4048-8853-0B397C9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2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E71B-EC85-4ACE-8708-4D45D36EDB1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5FC9-2066-4048-8853-0B397C9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5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E71B-EC85-4ACE-8708-4D45D36EDB1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5FC9-2066-4048-8853-0B397C9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E71B-EC85-4ACE-8708-4D45D36EDB1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5FC9-2066-4048-8853-0B397C9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E71B-EC85-4ACE-8708-4D45D36EDB1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5FC9-2066-4048-8853-0B397C9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E71B-EC85-4ACE-8708-4D45D36EDB1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5FC9-2066-4048-8853-0B397C9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9E71B-EC85-4ACE-8708-4D45D36EDB1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5FC9-2066-4048-8853-0B397C9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087" y="3923413"/>
            <a:ext cx="4960788" cy="2495371"/>
          </a:xfrm>
          <a:prstGeom prst="rect">
            <a:avLst/>
          </a:prstGeom>
        </p:spPr>
      </p:pic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2055341" y="2370726"/>
            <a:ext cx="7696200" cy="59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b="1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b="1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b="1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b="1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b="1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7541" y="3181734"/>
            <a:ext cx="10551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dirty="0">
                <a:solidFill>
                  <a:srgbClr val="333399">
                    <a:lumMod val="50000"/>
                  </a:srgbClr>
                </a:solidFill>
                <a:latin typeface="Broadway" panose="04040905080B02020502" pitchFamily="82" charset="0"/>
                <a:cs typeface="Arial" pitchFamily="34" charset="0"/>
              </a:rPr>
              <a:t>Lab 2: </a:t>
            </a:r>
            <a:r>
              <a:rPr lang="en-GB" sz="2800" dirty="0">
                <a:solidFill>
                  <a:srgbClr val="FF0000"/>
                </a:solidFill>
                <a:latin typeface="Broadway" panose="04040905080B02020502" pitchFamily="82" charset="0"/>
                <a:cs typeface="Arial" pitchFamily="34" charset="0"/>
              </a:rPr>
              <a:t>RMI with Database &amp; on different Machine</a:t>
            </a:r>
            <a:endParaRPr lang="en-GB" sz="3200" b="1" dirty="0">
              <a:solidFill>
                <a:srgbClr val="1C1C1C"/>
              </a:solidFill>
              <a:latin typeface="Broadway" panose="04040905080B02020502" pitchFamily="82" charset="0"/>
              <a:ea typeface="Microsoft Yi Baiti" panose="03000500000000000000" pitchFamily="66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55" y="482113"/>
            <a:ext cx="1897902" cy="167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28550" y="2195342"/>
            <a:ext cx="6801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66FF"/>
              </a:buClr>
              <a:buSzPct val="55000"/>
              <a:defRPr/>
            </a:pPr>
            <a:r>
              <a:rPr kumimoji="1" lang="en-GB" sz="3200" b="1" dirty="0">
                <a:solidFill>
                  <a:srgbClr val="0070C0"/>
                </a:solidFill>
                <a:latin typeface="Tahoma" panose="020B0604030504040204" pitchFamily="34" charset="0"/>
                <a:ea typeface="SimSun" panose="02010600030101010101" pitchFamily="2" charset="-122"/>
                <a:cs typeface="Arial" pitchFamily="34" charset="0"/>
              </a:rPr>
              <a:t>CSE 5307: 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19826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035425"/>
            <a:ext cx="2206171" cy="1325563"/>
          </a:xfrm>
        </p:spPr>
        <p:txBody>
          <a:bodyPr>
            <a:noAutofit/>
          </a:bodyPr>
          <a:lstStyle/>
          <a:p>
            <a:r>
              <a:rPr lang="en-US" sz="2400" dirty="0"/>
              <a:t>Remote Implementation</a:t>
            </a:r>
            <a:br>
              <a:rPr lang="en-US" sz="2400" dirty="0"/>
            </a:br>
            <a:r>
              <a:rPr lang="en-US" sz="2400" dirty="0"/>
              <a:t>Part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49"/>
          <a:stretch/>
        </p:blipFill>
        <p:spPr>
          <a:xfrm>
            <a:off x="2612571" y="0"/>
            <a:ext cx="9579429" cy="67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5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4" y="148316"/>
            <a:ext cx="8230504" cy="670968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1257" y="2035425"/>
            <a:ext cx="2206171" cy="1325563"/>
          </a:xfrm>
        </p:spPr>
        <p:txBody>
          <a:bodyPr>
            <a:noAutofit/>
          </a:bodyPr>
          <a:lstStyle/>
          <a:p>
            <a:r>
              <a:rPr lang="en-US" sz="2400" dirty="0"/>
              <a:t>Remote Implementation</a:t>
            </a:r>
            <a:br>
              <a:rPr lang="en-US" sz="2400" dirty="0"/>
            </a:br>
            <a:r>
              <a:rPr lang="en-US" sz="24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57258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806" y="-20070"/>
            <a:ext cx="10515600" cy="1325563"/>
          </a:xfrm>
        </p:spPr>
        <p:txBody>
          <a:bodyPr/>
          <a:lstStyle/>
          <a:p>
            <a:r>
              <a:rPr lang="en-US" dirty="0"/>
              <a:t>Adding MySQL </a:t>
            </a:r>
            <a:r>
              <a:rPr lang="en-US" dirty="0" err="1"/>
              <a:t>db</a:t>
            </a:r>
            <a:r>
              <a:rPr lang="en-US" dirty="0"/>
              <a:t> connector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446" r="69968" b="42907"/>
          <a:stretch/>
        </p:blipFill>
        <p:spPr>
          <a:xfrm>
            <a:off x="398552" y="1316536"/>
            <a:ext cx="4543607" cy="4894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689" t="10069" r="27801" b="15327"/>
          <a:stretch/>
        </p:blipFill>
        <p:spPr>
          <a:xfrm>
            <a:off x="5677988" y="1070997"/>
            <a:ext cx="6140995" cy="5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3649" b="31842"/>
          <a:stretch/>
        </p:blipFill>
        <p:spPr>
          <a:xfrm>
            <a:off x="1099911" y="1549285"/>
            <a:ext cx="3428546" cy="4985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813" t="28125" r="30813" b="33185"/>
          <a:stretch/>
        </p:blipFill>
        <p:spPr>
          <a:xfrm>
            <a:off x="5558972" y="1211941"/>
            <a:ext cx="4992914" cy="283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0702" t="27728" r="30813" b="33780"/>
          <a:stretch/>
        </p:blipFill>
        <p:spPr>
          <a:xfrm>
            <a:off x="5653315" y="4042227"/>
            <a:ext cx="5007428" cy="281577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0806" y="-20070"/>
            <a:ext cx="10515600" cy="1325563"/>
          </a:xfrm>
        </p:spPr>
        <p:txBody>
          <a:bodyPr/>
          <a:lstStyle/>
          <a:p>
            <a:r>
              <a:rPr lang="en-US" dirty="0"/>
              <a:t>Adding MySQL </a:t>
            </a:r>
            <a:r>
              <a:rPr lang="en-US" dirty="0" err="1"/>
              <a:t>db</a:t>
            </a:r>
            <a:r>
              <a:rPr lang="en-US" dirty="0"/>
              <a:t> connector Continued …</a:t>
            </a:r>
          </a:p>
        </p:txBody>
      </p:sp>
    </p:spTree>
    <p:extLst>
      <p:ext uri="{BB962C8B-B14F-4D97-AF65-F5344CB8AC3E}">
        <p14:creationId xmlns:p14="http://schemas.microsoft.com/office/powerpoint/2010/main" val="213491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write the server code which will host the </a:t>
            </a:r>
            <a:r>
              <a:rPr lang="en-US" dirty="0" err="1"/>
              <a:t>rmi</a:t>
            </a:r>
            <a:r>
              <a:rPr lang="en-US" dirty="0"/>
              <a:t> implementation service. </a:t>
            </a:r>
          </a:p>
          <a:p>
            <a:endParaRPr lang="en-US" dirty="0"/>
          </a:p>
          <a:p>
            <a:r>
              <a:rPr lang="en-US" dirty="0"/>
              <a:t>Please consider the following points:</a:t>
            </a:r>
          </a:p>
          <a:p>
            <a:pPr lvl="1"/>
            <a:r>
              <a:rPr lang="en-US" dirty="0"/>
              <a:t>Start the </a:t>
            </a:r>
            <a:r>
              <a:rPr lang="en-US" dirty="0" err="1"/>
              <a:t>rmi</a:t>
            </a:r>
            <a:r>
              <a:rPr lang="en-US" dirty="0"/>
              <a:t> registry within the server code</a:t>
            </a:r>
          </a:p>
          <a:p>
            <a:pPr lvl="1"/>
            <a:r>
              <a:rPr lang="en-US" dirty="0"/>
              <a:t>Append the remote implementation service on the registry</a:t>
            </a:r>
          </a:p>
          <a:p>
            <a:pPr lvl="1"/>
            <a:r>
              <a:rPr lang="en-US" dirty="0"/>
              <a:t>Use try – catch block as needed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5: Write the Server code to host the service</a:t>
            </a:r>
          </a:p>
        </p:txBody>
      </p:sp>
    </p:spTree>
    <p:extLst>
      <p:ext uri="{BB962C8B-B14F-4D97-AF65-F5344CB8AC3E}">
        <p14:creationId xmlns:p14="http://schemas.microsoft.com/office/powerpoint/2010/main" val="352091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9846"/>
          </a:xfrm>
        </p:spPr>
        <p:txBody>
          <a:bodyPr/>
          <a:lstStyle/>
          <a:p>
            <a:r>
              <a:rPr lang="en-US" dirty="0"/>
              <a:t>Server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8" y="1494972"/>
            <a:ext cx="10561122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5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we write the client code to request the service, which in our case is list of students. When writing the client class please consider:</a:t>
            </a:r>
          </a:p>
          <a:p>
            <a:pPr lvl="1"/>
            <a:r>
              <a:rPr lang="en-US" dirty="0"/>
              <a:t>Looking up the </a:t>
            </a:r>
            <a:r>
              <a:rPr lang="en-US" dirty="0" err="1"/>
              <a:t>rmi</a:t>
            </a:r>
            <a:r>
              <a:rPr lang="en-US" dirty="0"/>
              <a:t> registry for the specific service</a:t>
            </a:r>
          </a:p>
          <a:p>
            <a:pPr lvl="1"/>
            <a:r>
              <a:rPr lang="en-US" dirty="0"/>
              <a:t>Retrieve the remote service and call the appropriate method</a:t>
            </a:r>
          </a:p>
          <a:p>
            <a:pPr lvl="1"/>
            <a:r>
              <a:rPr lang="en-US" dirty="0"/>
              <a:t>Assign the retrieved data to a variable with appropriate data-type</a:t>
            </a:r>
          </a:p>
          <a:p>
            <a:pPr lvl="1"/>
            <a:r>
              <a:rPr lang="en-US" dirty="0"/>
              <a:t>Iterate the data and display the results</a:t>
            </a:r>
          </a:p>
          <a:p>
            <a:pPr lvl="1"/>
            <a:r>
              <a:rPr lang="en-US" dirty="0"/>
              <a:t>Use try – catch block as needed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5: Write the Client class</a:t>
            </a:r>
          </a:p>
        </p:txBody>
      </p:sp>
    </p:spTree>
    <p:extLst>
      <p:ext uri="{BB962C8B-B14F-4D97-AF65-F5344CB8AC3E}">
        <p14:creationId xmlns:p14="http://schemas.microsoft.com/office/powerpoint/2010/main" val="234964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3" y="-288718"/>
            <a:ext cx="11945257" cy="48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4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0070C0"/>
                </a:solidFill>
                <a:latin typeface="Times New Roman"/>
              </a:rPr>
              <a:t>Activity One: Final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MySQL from </a:t>
            </a:r>
            <a:r>
              <a:rPr lang="en-US" dirty="0" err="1"/>
              <a:t>Xampp</a:t>
            </a:r>
            <a:r>
              <a:rPr lang="en-US" dirty="0"/>
              <a:t> server</a:t>
            </a:r>
          </a:p>
          <a:p>
            <a:r>
              <a:rPr lang="en-US" dirty="0"/>
              <a:t>Run the Server code</a:t>
            </a:r>
          </a:p>
          <a:p>
            <a:r>
              <a:rPr lang="en-US" dirty="0"/>
              <a:t>Run the Client code</a:t>
            </a:r>
          </a:p>
        </p:txBody>
      </p:sp>
    </p:spTree>
    <p:extLst>
      <p:ext uri="{BB962C8B-B14F-4D97-AF65-F5344CB8AC3E}">
        <p14:creationId xmlns:p14="http://schemas.microsoft.com/office/powerpoint/2010/main" val="30779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0070C0"/>
                </a:solidFill>
                <a:latin typeface="Times New Roman"/>
              </a:rPr>
              <a:t>Activity Two: RMI on different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activity focuses on running the server and client code on different machines.</a:t>
            </a:r>
          </a:p>
          <a:p>
            <a:r>
              <a:rPr lang="en-US" dirty="0"/>
              <a:t>The only change to make is to replace the &lt;localhost&gt; or &lt;127.0.0.1&gt; </a:t>
            </a:r>
            <a:r>
              <a:rPr lang="en-US" dirty="0" err="1"/>
              <a:t>ip</a:t>
            </a:r>
            <a:r>
              <a:rPr lang="en-US" dirty="0"/>
              <a:t> on the client code, to the </a:t>
            </a:r>
            <a:r>
              <a:rPr lang="en-US" dirty="0" err="1"/>
              <a:t>ip</a:t>
            </a:r>
            <a:r>
              <a:rPr lang="en-US" dirty="0"/>
              <a:t> of the server.</a:t>
            </a:r>
          </a:p>
          <a:p>
            <a:r>
              <a:rPr lang="en-US" dirty="0"/>
              <a:t>The changed client code is shown on the next slide.</a:t>
            </a:r>
          </a:p>
          <a:p>
            <a:r>
              <a:rPr lang="en-US" dirty="0"/>
              <a:t>Note that the service name bind by the server and the service name requested by the client should match.</a:t>
            </a:r>
          </a:p>
        </p:txBody>
      </p:sp>
    </p:spTree>
    <p:extLst>
      <p:ext uri="{BB962C8B-B14F-4D97-AF65-F5344CB8AC3E}">
        <p14:creationId xmlns:p14="http://schemas.microsoft.com/office/powerpoint/2010/main" val="6682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0070C0"/>
                </a:solidFill>
                <a:latin typeface="Times New Roman"/>
              </a:rPr>
              <a:t>Learning Objectives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After completing this lab you should be able to:</a:t>
            </a:r>
          </a:p>
          <a:p>
            <a:pPr lvl="1"/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lvl="1"/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Write an RMI program that uses database (MySQL)</a:t>
            </a:r>
          </a:p>
          <a:p>
            <a:pPr lvl="1"/>
            <a:endParaRPr lang="en-US" sz="2800" spc="-1" dirty="0">
              <a:solidFill>
                <a:srgbClr val="000000"/>
              </a:solidFill>
              <a:latin typeface="Times New Roman"/>
            </a:endParaRPr>
          </a:p>
          <a:p>
            <a:pPr lvl="1"/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Create and Execute client and server programs on a multiple machines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24" t="17014" r="10398" b="32788"/>
          <a:stretch/>
        </p:blipFill>
        <p:spPr>
          <a:xfrm>
            <a:off x="385516" y="1901369"/>
            <a:ext cx="11420967" cy="458651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Client code accessing server on different machine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9257" y="3396342"/>
            <a:ext cx="1190172" cy="14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5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56" y="348343"/>
            <a:ext cx="10515600" cy="66017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-1" dirty="0">
                <a:solidFill>
                  <a:srgbClr val="0070C0"/>
                </a:solidFill>
                <a:latin typeface="Times New Roman"/>
              </a:rPr>
              <a:t>Lab 2 :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43" y="1008516"/>
            <a:ext cx="11306627" cy="584948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+mj-lt"/>
              </a:rPr>
              <a:t>What happens if we don’t implement &lt; </a:t>
            </a:r>
            <a:r>
              <a:rPr lang="en-US" dirty="0" err="1">
                <a:latin typeface="+mj-lt"/>
              </a:rPr>
              <a:t>java.io.Serializable</a:t>
            </a:r>
            <a:r>
              <a:rPr lang="en-US" dirty="0">
                <a:latin typeface="+mj-lt"/>
              </a:rPr>
              <a:t> &gt; when writing Student class?</a:t>
            </a:r>
          </a:p>
          <a:p>
            <a:pPr algn="just"/>
            <a:r>
              <a:rPr lang="en-US" dirty="0">
                <a:latin typeface="+mj-lt"/>
              </a:rPr>
              <a:t>When running </a:t>
            </a:r>
            <a:r>
              <a:rPr lang="en-US" dirty="0" err="1">
                <a:latin typeface="+mj-lt"/>
              </a:rPr>
              <a:t>rmi</a:t>
            </a:r>
            <a:r>
              <a:rPr lang="en-US" dirty="0">
                <a:latin typeface="+mj-lt"/>
              </a:rPr>
              <a:t> server and client, why don’t we need to specify </a:t>
            </a:r>
            <a:r>
              <a:rPr lang="en-US" dirty="0" err="1">
                <a:latin typeface="+mj-lt"/>
              </a:rPr>
              <a:t>ip</a:t>
            </a:r>
            <a:r>
              <a:rPr lang="en-US" dirty="0">
                <a:latin typeface="+mj-lt"/>
              </a:rPr>
              <a:t> for the server on the code used in the past activity?</a:t>
            </a:r>
          </a:p>
          <a:p>
            <a:pPr algn="just"/>
            <a:r>
              <a:rPr lang="en-US" dirty="0">
                <a:latin typeface="+mj-lt"/>
              </a:rPr>
              <a:t>What happens if you don’t add the java to database connector as a dependency?</a:t>
            </a:r>
          </a:p>
          <a:p>
            <a:pPr algn="just"/>
            <a:r>
              <a:rPr lang="en-US" dirty="0">
                <a:latin typeface="+mj-lt"/>
              </a:rPr>
              <a:t>What is the need for using getter and setter methods for java class member variables instead of directly manipulating them?</a:t>
            </a:r>
          </a:p>
          <a:p>
            <a:pPr algn="just"/>
            <a:r>
              <a:rPr lang="en-US" dirty="0">
                <a:latin typeface="+mj-lt"/>
              </a:rPr>
              <a:t>What happens if you try to retrieve a column on a database table that doesn’t exist?</a:t>
            </a:r>
          </a:p>
          <a:p>
            <a:pPr algn="just"/>
            <a:endParaRPr lang="en-US" dirty="0">
              <a:latin typeface="+mj-lt"/>
            </a:endParaRPr>
          </a:p>
          <a:p>
            <a:pPr marL="0" indent="0" algn="just">
              <a:buNone/>
            </a:pPr>
            <a:r>
              <a:rPr lang="en-US" b="1" u="sng" dirty="0">
                <a:solidFill>
                  <a:srgbClr val="0070C0"/>
                </a:solidFill>
                <a:latin typeface="+mj-lt"/>
              </a:rPr>
              <a:t>Assignment (5 %)</a:t>
            </a:r>
          </a:p>
          <a:p>
            <a:pPr algn="just"/>
            <a:r>
              <a:rPr lang="en-US" dirty="0">
                <a:latin typeface="+mj-lt"/>
              </a:rPr>
              <a:t> Write a RMI program where the client sends the &lt; id, name, </a:t>
            </a:r>
            <a:r>
              <a:rPr lang="en-US" dirty="0" err="1">
                <a:latin typeface="+mj-lt"/>
              </a:rPr>
              <a:t>dept</a:t>
            </a:r>
            <a:r>
              <a:rPr lang="en-US" dirty="0">
                <a:latin typeface="+mj-lt"/>
              </a:rPr>
              <a:t>&gt; of a student and the server saves it to the database.</a:t>
            </a:r>
          </a:p>
          <a:p>
            <a:pPr lvl="1" algn="just"/>
            <a:r>
              <a:rPr lang="en-US" dirty="0">
                <a:latin typeface="+mj-lt"/>
              </a:rPr>
              <a:t>Consider using prepared statements</a:t>
            </a:r>
          </a:p>
          <a:p>
            <a:pPr lvl="1" algn="just"/>
            <a:r>
              <a:rPr lang="en-US" dirty="0">
                <a:latin typeface="+mj-lt"/>
              </a:rPr>
              <a:t>Accept data from user in real time </a:t>
            </a:r>
          </a:p>
        </p:txBody>
      </p:sp>
    </p:spTree>
    <p:extLst>
      <p:ext uri="{BB962C8B-B14F-4D97-AF65-F5344CB8AC3E}">
        <p14:creationId xmlns:p14="http://schemas.microsoft.com/office/powerpoint/2010/main" val="331314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86" y="2484211"/>
            <a:ext cx="10515600" cy="1325563"/>
          </a:xfrm>
        </p:spPr>
        <p:txBody>
          <a:bodyPr/>
          <a:lstStyle/>
          <a:p>
            <a:pPr algn="ctr"/>
            <a:r>
              <a:rPr lang="en-US" b="1" spc="-1" dirty="0">
                <a:solidFill>
                  <a:srgbClr val="0070C0"/>
                </a:solidFill>
                <a:latin typeface="Times New Roman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0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0070C0"/>
                </a:solidFill>
                <a:latin typeface="Times New Roman"/>
              </a:rPr>
              <a:t>Tools needed: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7" r="17243" b="6353"/>
          <a:stretch/>
        </p:blipFill>
        <p:spPr>
          <a:xfrm>
            <a:off x="6679036" y="1847987"/>
            <a:ext cx="3589346" cy="2002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99" y="4470287"/>
            <a:ext cx="1445513" cy="1828574"/>
          </a:xfrm>
          <a:prstGeom prst="rect">
            <a:avLst/>
          </a:prstGeom>
        </p:spPr>
      </p:pic>
      <p:sp>
        <p:nvSpPr>
          <p:cNvPr id="10" name="AutoShape 10" descr="Download MySQL Logo in SVG Vector or PNG File Format - Logo.win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4008257"/>
            <a:ext cx="3765209" cy="25101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72" y="1690688"/>
            <a:ext cx="3600449" cy="21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0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0070C0"/>
                </a:solidFill>
                <a:latin typeface="Times New Roman"/>
              </a:rPr>
              <a:t>Activity One: RMI with database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Write the class which represents the data in the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Start </a:t>
            </a:r>
            <a:r>
              <a:rPr lang="en-US" dirty="0" err="1"/>
              <a:t>Xampp</a:t>
            </a:r>
            <a:r>
              <a:rPr lang="en-US" dirty="0"/>
              <a:t> server &amp; Create your database on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Write the remote interface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Write the implementation to the remote interface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Write the Server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Write the client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Run Server and Client</a:t>
            </a:r>
          </a:p>
        </p:txBody>
      </p:sp>
    </p:spTree>
    <p:extLst>
      <p:ext uri="{BB962C8B-B14F-4D97-AF65-F5344CB8AC3E}">
        <p14:creationId xmlns:p14="http://schemas.microsoft.com/office/powerpoint/2010/main" val="33502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1: Write the class to represent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particular activity we will work on student data, thus our class will have the following attributes: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Department</a:t>
            </a:r>
          </a:p>
          <a:p>
            <a:r>
              <a:rPr lang="en-US" dirty="0"/>
              <a:t>Thus write a java class representing the above schema. You have to consider the following points:</a:t>
            </a:r>
          </a:p>
          <a:p>
            <a:pPr lvl="1"/>
            <a:r>
              <a:rPr lang="en-US" dirty="0"/>
              <a:t>The class should implement “</a:t>
            </a:r>
            <a:r>
              <a:rPr lang="en-US" dirty="0" err="1"/>
              <a:t>java.io.Serializable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All the member variables should be private</a:t>
            </a:r>
          </a:p>
          <a:p>
            <a:pPr lvl="1"/>
            <a:r>
              <a:rPr lang="en-US" dirty="0"/>
              <a:t>Write getter and setter methods to access the member variables</a:t>
            </a:r>
          </a:p>
        </p:txBody>
      </p:sp>
    </p:spTree>
    <p:extLst>
      <p:ext uri="{BB962C8B-B14F-4D97-AF65-F5344CB8AC3E}">
        <p14:creationId xmlns:p14="http://schemas.microsoft.com/office/powerpoint/2010/main" val="10363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563" y="0"/>
            <a:ext cx="5785036" cy="67444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3743" y="1540782"/>
            <a:ext cx="3370943" cy="1325563"/>
          </a:xfrm>
        </p:spPr>
        <p:txBody>
          <a:bodyPr/>
          <a:lstStyle/>
          <a:p>
            <a:r>
              <a:rPr lang="en-US" dirty="0"/>
              <a:t>Student Class</a:t>
            </a:r>
          </a:p>
        </p:txBody>
      </p:sp>
    </p:spTree>
    <p:extLst>
      <p:ext uri="{BB962C8B-B14F-4D97-AF65-F5344CB8AC3E}">
        <p14:creationId xmlns:p14="http://schemas.microsoft.com/office/powerpoint/2010/main" val="94254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2, 3 : Write Remote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</a:t>
            </a:r>
            <a:r>
              <a:rPr lang="en-US" dirty="0" err="1"/>
              <a:t>Xampp</a:t>
            </a:r>
            <a:r>
              <a:rPr lang="en-US" dirty="0"/>
              <a:t> Server and create the database representing the previous data schema</a:t>
            </a:r>
          </a:p>
          <a:p>
            <a:r>
              <a:rPr lang="en-US" dirty="0"/>
              <a:t>Then Write the Remote Interface code.</a:t>
            </a:r>
          </a:p>
          <a:p>
            <a:r>
              <a:rPr lang="en-US" dirty="0"/>
              <a:t>In this activity we will use a method to retrieve list of students on the database. Write writing the remote interface please consider the following:</a:t>
            </a:r>
          </a:p>
          <a:p>
            <a:pPr lvl="1"/>
            <a:r>
              <a:rPr lang="en-US" dirty="0"/>
              <a:t>The remote interface extends from </a:t>
            </a:r>
            <a:r>
              <a:rPr lang="en-US" dirty="0" err="1"/>
              <a:t>java.rmi.Remote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method &lt;</a:t>
            </a:r>
            <a:r>
              <a:rPr lang="en-US" dirty="0" err="1"/>
              <a:t>getStudent</a:t>
            </a:r>
            <a:r>
              <a:rPr lang="en-US" dirty="0"/>
              <a:t>()&gt; throws </a:t>
            </a:r>
            <a:r>
              <a:rPr lang="en-US" dirty="0" err="1"/>
              <a:t>java.rmi.RemoteException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method &lt;</a:t>
            </a:r>
            <a:r>
              <a:rPr lang="en-US" dirty="0" err="1"/>
              <a:t>getStudents</a:t>
            </a:r>
            <a:r>
              <a:rPr lang="en-US" dirty="0"/>
              <a:t>()&gt; takes no parameters</a:t>
            </a:r>
          </a:p>
          <a:p>
            <a:pPr lvl="1"/>
            <a:r>
              <a:rPr lang="en-US" dirty="0"/>
              <a:t>The method &lt;</a:t>
            </a:r>
            <a:r>
              <a:rPr lang="en-US" dirty="0" err="1"/>
              <a:t>getStudents</a:t>
            </a:r>
            <a:r>
              <a:rPr lang="en-US" dirty="0"/>
              <a:t>()&gt; returns an </a:t>
            </a:r>
            <a:r>
              <a:rPr lang="en-US" dirty="0" err="1"/>
              <a:t>java.util.ArrayList</a:t>
            </a:r>
            <a:r>
              <a:rPr lang="en-US" dirty="0"/>
              <a:t> of type &lt;Student&gt;.</a:t>
            </a:r>
          </a:p>
        </p:txBody>
      </p:sp>
    </p:spTree>
    <p:extLst>
      <p:ext uri="{BB962C8B-B14F-4D97-AF65-F5344CB8AC3E}">
        <p14:creationId xmlns:p14="http://schemas.microsoft.com/office/powerpoint/2010/main" val="27519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Interface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3" y="1868487"/>
            <a:ext cx="11548193" cy="32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1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implement the remote interface and write code to the &lt;</a:t>
            </a:r>
            <a:r>
              <a:rPr lang="en-US" dirty="0" err="1"/>
              <a:t>getStudents</a:t>
            </a:r>
            <a:r>
              <a:rPr lang="en-US" dirty="0"/>
              <a:t>()&gt; method. When writing the implementation consider the following:</a:t>
            </a:r>
          </a:p>
          <a:p>
            <a:pPr lvl="1"/>
            <a:r>
              <a:rPr lang="en-US" dirty="0"/>
              <a:t>Use &lt;</a:t>
            </a:r>
            <a:r>
              <a:rPr lang="en-US" dirty="0" err="1"/>
              <a:t>java.util.ArrayList</a:t>
            </a:r>
            <a:r>
              <a:rPr lang="en-US" dirty="0"/>
              <a:t>&gt; member variable in the method</a:t>
            </a:r>
          </a:p>
          <a:p>
            <a:pPr lvl="1"/>
            <a:r>
              <a:rPr lang="en-US" dirty="0"/>
              <a:t>Use try – catch block for the database access operation</a:t>
            </a:r>
          </a:p>
          <a:p>
            <a:pPr lvl="1"/>
            <a:r>
              <a:rPr lang="en-US" dirty="0"/>
              <a:t>Write necessary code to access the database and retrieve the data</a:t>
            </a:r>
          </a:p>
          <a:p>
            <a:pPr lvl="2"/>
            <a:r>
              <a:rPr lang="en-US" dirty="0"/>
              <a:t>You should know the </a:t>
            </a:r>
            <a:r>
              <a:rPr lang="en-US" dirty="0" err="1"/>
              <a:t>user_name</a:t>
            </a:r>
            <a:r>
              <a:rPr lang="en-US" dirty="0"/>
              <a:t> &amp; password to your database. Also you should know the name of the table holing the data.</a:t>
            </a:r>
          </a:p>
          <a:p>
            <a:pPr lvl="1"/>
            <a:r>
              <a:rPr lang="en-US" dirty="0"/>
              <a:t>Add the retrieved data to the &lt;</a:t>
            </a:r>
            <a:r>
              <a:rPr lang="en-US" dirty="0" err="1"/>
              <a:t>ArrayList</a:t>
            </a:r>
            <a:r>
              <a:rPr lang="en-US" dirty="0"/>
              <a:t>&gt; variable and return it</a:t>
            </a:r>
          </a:p>
          <a:p>
            <a:pPr lvl="1"/>
            <a:r>
              <a:rPr lang="en-US" dirty="0"/>
              <a:t>Close your connection to the database after you are finished</a:t>
            </a:r>
          </a:p>
          <a:p>
            <a:pPr lvl="1"/>
            <a:r>
              <a:rPr lang="en-US" dirty="0"/>
              <a:t>Add MySQL </a:t>
            </a:r>
            <a:r>
              <a:rPr lang="en-US" dirty="0" err="1"/>
              <a:t>jdbc</a:t>
            </a:r>
            <a:r>
              <a:rPr lang="en-US" dirty="0"/>
              <a:t> connector to the </a:t>
            </a:r>
            <a:r>
              <a:rPr lang="en-US" dirty="0" err="1"/>
              <a:t>netbeans</a:t>
            </a:r>
            <a:r>
              <a:rPr lang="en-US" dirty="0"/>
              <a:t> java project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4: Write Implementation of Remote Interface</a:t>
            </a:r>
          </a:p>
        </p:txBody>
      </p:sp>
    </p:spTree>
    <p:extLst>
      <p:ext uri="{BB962C8B-B14F-4D97-AF65-F5344CB8AC3E}">
        <p14:creationId xmlns:p14="http://schemas.microsoft.com/office/powerpoint/2010/main" val="11832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831</Words>
  <Application>Microsoft Office PowerPoint</Application>
  <PresentationFormat>Widescreen</PresentationFormat>
  <Paragraphs>96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Broadway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Learning Objectives</vt:lpstr>
      <vt:lpstr>Tools needed:</vt:lpstr>
      <vt:lpstr>Activity One: RMI with database</vt:lpstr>
      <vt:lpstr>1: Write the class to represent your data</vt:lpstr>
      <vt:lpstr>Student Class</vt:lpstr>
      <vt:lpstr>2, 3 : Write Remote Interface</vt:lpstr>
      <vt:lpstr>Remote Interface Class</vt:lpstr>
      <vt:lpstr>4: Write Implementation of Remote Interface</vt:lpstr>
      <vt:lpstr>Remote Implementation Part 1</vt:lpstr>
      <vt:lpstr>Remote Implementation Part 2</vt:lpstr>
      <vt:lpstr>Adding MySQL db connector</vt:lpstr>
      <vt:lpstr>Adding MySQL db connector Continued …</vt:lpstr>
      <vt:lpstr>5: Write the Server code to host the service</vt:lpstr>
      <vt:lpstr>Server class</vt:lpstr>
      <vt:lpstr>5: Write the Client class</vt:lpstr>
      <vt:lpstr>Client class</vt:lpstr>
      <vt:lpstr>Activity One: Final Steps</vt:lpstr>
      <vt:lpstr>Activity Two: RMI on different machines</vt:lpstr>
      <vt:lpstr>Client code accessing server on different machine</vt:lpstr>
      <vt:lpstr>Lab 2 : Review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Zorro</dc:creator>
  <cp:lastModifiedBy>GIZE ALEW</cp:lastModifiedBy>
  <cp:revision>37</cp:revision>
  <dcterms:created xsi:type="dcterms:W3CDTF">2021-04-15T07:41:44Z</dcterms:created>
  <dcterms:modified xsi:type="dcterms:W3CDTF">2021-04-20T12:48:43Z</dcterms:modified>
</cp:coreProperties>
</file>