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3" r:id="rId2"/>
    <p:sldId id="259" r:id="rId3"/>
    <p:sldId id="296" r:id="rId4"/>
    <p:sldId id="325" r:id="rId5"/>
    <p:sldId id="326" r:id="rId6"/>
    <p:sldId id="327" r:id="rId7"/>
    <p:sldId id="330" r:id="rId8"/>
    <p:sldId id="331" r:id="rId9"/>
    <p:sldId id="328" r:id="rId10"/>
    <p:sldId id="329" r:id="rId11"/>
    <p:sldId id="297" r:id="rId12"/>
  </p:sldIdLst>
  <p:sldSz cx="12190413" cy="6859588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Noto Sans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93F"/>
    <a:srgbClr val="304770"/>
    <a:srgbClr val="1E7284"/>
    <a:srgbClr val="0061C0"/>
    <a:srgbClr val="FFFFFF"/>
    <a:srgbClr val="56C0D6"/>
    <a:srgbClr val="E93440"/>
    <a:srgbClr val="BFBFBF"/>
    <a:srgbClr val="66755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792" autoAdjust="0"/>
  </p:normalViewPr>
  <p:slideViewPr>
    <p:cSldViewPr>
      <p:cViewPr varScale="1">
        <p:scale>
          <a:sx n="70" d="100"/>
          <a:sy n="70" d="100"/>
        </p:scale>
        <p:origin x="112" y="60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042532" y="3429794"/>
            <a:ext cx="6941106" cy="194421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042532" y="5271338"/>
            <a:ext cx="6941106" cy="4627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098274" y="3552105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82838" y="2637706"/>
            <a:ext cx="6757545" cy="144016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82839" y="2925738"/>
            <a:ext cx="6941106" cy="1800200"/>
          </a:xfrm>
        </p:spPr>
        <p:txBody>
          <a:bodyPr/>
          <a:lstStyle/>
          <a:p>
            <a:r>
              <a:rPr lang="en-US" altLang="en-US" sz="2800" b="1" dirty="0"/>
              <a:t>Analysis Report on </a:t>
            </a:r>
            <a:r>
              <a:rPr lang="en-US" altLang="en-US" sz="2800" b="1" dirty="0" err="1"/>
              <a:t>Kagglers</a:t>
            </a:r>
            <a:r>
              <a:rPr lang="en-US" altLang="en-US" sz="2800" b="1" dirty="0"/>
              <a:t>’ Job Satisfaction Level and Building a Machine Learning Model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400" b="1" dirty="0"/>
              <a:t>SABANCI UNIVERSITY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000" b="1" dirty="0"/>
              <a:t>Course</a:t>
            </a:r>
            <a:r>
              <a:rPr lang="en-US" altLang="ko-KR" sz="2800" b="1" dirty="0"/>
              <a:t>-</a:t>
            </a:r>
            <a:r>
              <a:rPr lang="en-US" altLang="ko-KR" sz="2000" b="1" dirty="0"/>
              <a:t>DA514</a:t>
            </a:r>
            <a:br>
              <a:rPr lang="en-US" altLang="ko-KR" sz="2000" b="1" dirty="0"/>
            </a:br>
            <a:r>
              <a:rPr lang="en-US" altLang="ko-KR" sz="2000" b="1" dirty="0"/>
              <a:t>Group 7</a:t>
            </a:r>
            <a:br>
              <a:rPr lang="en-US" altLang="ko-KR" sz="2000" b="1" dirty="0"/>
            </a:br>
            <a:r>
              <a:rPr lang="en-US" altLang="ko-KR" sz="2000" b="1" dirty="0"/>
              <a:t>Gizem </a:t>
            </a:r>
            <a:r>
              <a:rPr lang="en-US" altLang="ko-KR" sz="2000" b="1" dirty="0" err="1"/>
              <a:t>Güneş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Esra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Akarçay</a:t>
            </a:r>
            <a:r>
              <a:rPr lang="en-US" altLang="ko-KR" sz="2000" b="1" dirty="0"/>
              <a:t>, Ayda Gizem Kumkumoğlu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tr-TR" altLang="en-US" sz="4000" dirty="0"/>
              <a:t/>
            </a:r>
            <a:br>
              <a:rPr lang="tr-TR" altLang="en-US" sz="4000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136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FCD3AF7-3490-7145-ACE6-42CF4C20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4EA085AB-7602-544C-85B2-B17B1E155A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0" y="2324315"/>
            <a:ext cx="5483304" cy="319998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42D00813-330E-9042-87A8-6064ECF6D8F7}"/>
              </a:ext>
            </a:extLst>
          </p:cNvPr>
          <p:cNvSpPr/>
          <p:nvPr/>
        </p:nvSpPr>
        <p:spPr>
          <a:xfrm>
            <a:off x="-253667" y="1574840"/>
            <a:ext cx="6743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 for RF model with Decision Tree Regressor Iterative Imputer</a:t>
            </a:r>
            <a:endParaRPr lang="tr-TR" sz="14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Nesne 5">
            <a:extLst>
              <a:ext uri="{FF2B5EF4-FFF2-40B4-BE49-F238E27FC236}">
                <a16:creationId xmlns:a16="http://schemas.microsoft.com/office/drawing/2014/main" xmlns="" id="{546880A6-F45C-FE43-8417-2E9B6C720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293378"/>
              </p:ext>
            </p:extLst>
          </p:nvPr>
        </p:nvGraphicFramePr>
        <p:xfrm>
          <a:off x="4727054" y="2324315"/>
          <a:ext cx="8889342" cy="236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Belge" r:id="rId4" imgW="5765800" imgH="1549400" progId="Word.Document.12">
                  <p:embed/>
                </p:oleObj>
              </mc:Choice>
              <mc:Fallback>
                <p:oleObj name="Belge" r:id="rId4" imgW="5765800" imgH="1549400" progId="Word.Document.12">
                  <p:embed/>
                  <p:pic>
                    <p:nvPicPr>
                      <p:cNvPr id="6" name="Nesne 5">
                        <a:extLst>
                          <a:ext uri="{FF2B5EF4-FFF2-40B4-BE49-F238E27FC236}">
                            <a16:creationId xmlns:a16="http://schemas.microsoft.com/office/drawing/2014/main" xmlns="" id="{37D92B45-9691-D640-8F8C-BFB852DD88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054" y="2324315"/>
                        <a:ext cx="8889342" cy="236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3D2378CB-257B-6948-801B-5E38D9D4FA14}"/>
              </a:ext>
            </a:extLst>
          </p:cNvPr>
          <p:cNvSpPr/>
          <p:nvPr/>
        </p:nvSpPr>
        <p:spPr>
          <a:xfrm>
            <a:off x="391155" y="5734050"/>
            <a:ext cx="5125645" cy="72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It can be observed that there is overfitting with this model since there is a gap between train and test trend. However, we may say that they can converge closer if more data added.</a:t>
            </a:r>
            <a:endParaRPr lang="tr-TR" altLang="en-US" sz="13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2477D02B-CF63-6449-993B-A5A96FFF0213}"/>
              </a:ext>
            </a:extLst>
          </p:cNvPr>
          <p:cNvSpPr/>
          <p:nvPr/>
        </p:nvSpPr>
        <p:spPr>
          <a:xfrm>
            <a:off x="5951190" y="157484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endParaRPr lang="tr-TR" sz="14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xmlns="" id="{B4799781-61A8-B34B-B4A3-3696F9C04E2E}"/>
              </a:ext>
            </a:extLst>
          </p:cNvPr>
          <p:cNvCxnSpPr>
            <a:cxnSpLocks/>
          </p:cNvCxnSpPr>
          <p:nvPr/>
        </p:nvCxnSpPr>
        <p:spPr>
          <a:xfrm>
            <a:off x="6136107" y="1269554"/>
            <a:ext cx="0" cy="559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96D2DFAD-EF6E-B642-9F33-0A5A9A94B503}"/>
              </a:ext>
            </a:extLst>
          </p:cNvPr>
          <p:cNvSpPr/>
          <p:nvPr/>
        </p:nvSpPr>
        <p:spPr>
          <a:xfrm>
            <a:off x="6489909" y="4684277"/>
            <a:ext cx="529392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When the class related F1-score is checked, it was found that Low class has </a:t>
            </a:r>
          </a:p>
          <a:p>
            <a:r>
              <a:rPr 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the worst performance meaning that, the model has poorly performed</a:t>
            </a:r>
          </a:p>
          <a:p>
            <a:r>
              <a:rPr 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classifying Low class compared to High and Medium classes.</a:t>
            </a:r>
            <a:endParaRPr lang="tr-TR" sz="13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3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77280" y="3430970"/>
            <a:ext cx="5220000" cy="149086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075495" y="1148185"/>
            <a:ext cx="8039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304770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400" b="1" dirty="0">
              <a:solidFill>
                <a:srgbClr val="30477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075494" y="2066712"/>
            <a:ext cx="4385301" cy="13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01</a:t>
            </a: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Statistics About </a:t>
            </a:r>
            <a:r>
              <a:rPr lang="en-US" altLang="ko-KR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Kagglers</a:t>
            </a:r>
            <a:endParaRPr lang="en-US" altLang="ko-KR" sz="2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02</a:t>
            </a: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Model Building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494" y="999099"/>
            <a:ext cx="7764127" cy="149086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Statistics About </a:t>
            </a:r>
            <a:r>
              <a:rPr lang="en-US" altLang="ko-KR" dirty="0" err="1"/>
              <a:t>Kagglers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43C8EB9D-D588-394D-832D-5FDC1656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56" y="5241565"/>
            <a:ext cx="4357765" cy="821290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1300" dirty="0"/>
              <a:t>Project data set is an imbalanced data set consist of 43.48%  Medium, 41.38% High and 15.14% Low labels</a:t>
            </a:r>
            <a:endParaRPr lang="en-US" altLang="en-US" sz="1400" dirty="0"/>
          </a:p>
          <a:p>
            <a:endParaRPr lang="tr-TR" altLang="en-US" sz="1400" dirty="0"/>
          </a:p>
          <a:p>
            <a:endParaRPr lang="en-US" altLang="en-US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A858BC0D-EFC2-0440-8805-0562C6B54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9" b="3977"/>
          <a:stretch/>
        </p:blipFill>
        <p:spPr>
          <a:xfrm>
            <a:off x="478582" y="1720052"/>
            <a:ext cx="4216714" cy="2992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C2AB96E-BC05-2D4B-AA14-7E9CD38BB242}"/>
              </a:ext>
            </a:extLst>
          </p:cNvPr>
          <p:cNvSpPr txBox="1"/>
          <p:nvPr/>
        </p:nvSpPr>
        <p:spPr>
          <a:xfrm>
            <a:off x="3913094" y="576598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90F39B57-E70E-4143-B592-C40BC840B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14" y="1720052"/>
            <a:ext cx="5612364" cy="29925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A21126A2-BA40-9C4F-B079-EBD32BE0F24D}"/>
              </a:ext>
            </a:extLst>
          </p:cNvPr>
          <p:cNvSpPr/>
          <p:nvPr/>
        </p:nvSpPr>
        <p:spPr>
          <a:xfrm>
            <a:off x="6059552" y="5241565"/>
            <a:ext cx="568572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Exploratory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data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analysis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findings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show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that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85% of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Kagglers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are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male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and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14%   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are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female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.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Female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Kagglers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have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low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job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satisfaction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with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16%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which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is 2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point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greater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than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Male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Kagglers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’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low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job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satisfaction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ratio</a:t>
            </a:r>
            <a:endParaRPr lang="tr-TR" altLang="en-US" sz="13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84B516F6-E11B-7B40-B411-E095B6E85FDD}"/>
              </a:ext>
            </a:extLst>
          </p:cNvPr>
          <p:cNvCxnSpPr>
            <a:cxnSpLocks/>
          </p:cNvCxnSpPr>
          <p:nvPr/>
        </p:nvCxnSpPr>
        <p:spPr>
          <a:xfrm>
            <a:off x="5375126" y="1269554"/>
            <a:ext cx="0" cy="559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Statistics About </a:t>
            </a:r>
            <a:r>
              <a:rPr lang="en-US" altLang="ko-KR" dirty="0" err="1"/>
              <a:t>Kagglers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43C8EB9D-D588-394D-832D-5FDC1656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8" y="5292201"/>
            <a:ext cx="5009277" cy="1089921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1400" dirty="0"/>
              <a:t> </a:t>
            </a:r>
          </a:p>
          <a:p>
            <a:pPr marL="0" indent="0"/>
            <a:r>
              <a:rPr lang="en-US" altLang="en-US" sz="1300" dirty="0" err="1"/>
              <a:t>Kagglers</a:t>
            </a:r>
            <a:r>
              <a:rPr lang="en-US" altLang="en-US" sz="1300" dirty="0"/>
              <a:t>’ age has a skewed distribution with the mean age of 35 </a:t>
            </a:r>
          </a:p>
          <a:p>
            <a:pPr marL="0" indent="0"/>
            <a:r>
              <a:rPr lang="en-US" altLang="en-US" sz="1300" dirty="0"/>
              <a:t>approximately</a:t>
            </a:r>
          </a:p>
          <a:p>
            <a:endParaRPr lang="en-US" altLang="en-US" sz="1400" dirty="0"/>
          </a:p>
          <a:p>
            <a:endParaRPr lang="tr-TR" altLang="en-US" sz="1400" dirty="0"/>
          </a:p>
          <a:p>
            <a:endParaRPr lang="en-US" altLang="en-US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C2AB96E-BC05-2D4B-AA14-7E9CD38BB242}"/>
              </a:ext>
            </a:extLst>
          </p:cNvPr>
          <p:cNvSpPr txBox="1"/>
          <p:nvPr/>
        </p:nvSpPr>
        <p:spPr>
          <a:xfrm>
            <a:off x="3913094" y="545950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C85A1F2F-1AB1-0B4E-AC95-F9E48E3B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92" y="1756695"/>
            <a:ext cx="6041283" cy="3329283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6FA17F31-93A0-EF47-B3CD-F9B7BC9DD4FE}"/>
              </a:ext>
            </a:extLst>
          </p:cNvPr>
          <p:cNvSpPr/>
          <p:nvPr/>
        </p:nvSpPr>
        <p:spPr>
          <a:xfrm>
            <a:off x="5775892" y="5476127"/>
            <a:ext cx="59359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Kagglers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are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mostly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located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in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the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USA,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Asia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and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West Europe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while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the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rest is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located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in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other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regions</a:t>
            </a:r>
            <a:endParaRPr lang="tr-TR" altLang="en-US" sz="13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xmlns="" id="{219DDA2F-9D76-CC4A-9FC5-22C7ABB08F8E}"/>
              </a:ext>
            </a:extLst>
          </p:cNvPr>
          <p:cNvCxnSpPr>
            <a:cxnSpLocks/>
          </p:cNvCxnSpPr>
          <p:nvPr/>
        </p:nvCxnSpPr>
        <p:spPr>
          <a:xfrm>
            <a:off x="5591150" y="1269554"/>
            <a:ext cx="0" cy="559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xmlns="" id="{4B16ED72-30F8-AF48-8F71-5A687139D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-2497" b="5574"/>
          <a:stretch/>
        </p:blipFill>
        <p:spPr>
          <a:xfrm>
            <a:off x="334566" y="1745316"/>
            <a:ext cx="5071843" cy="32855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5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Statistics About </a:t>
            </a:r>
            <a:r>
              <a:rPr lang="en-US" altLang="ko-KR" dirty="0" err="1"/>
              <a:t>Kagglers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43C8EB9D-D588-394D-832D-5FDC1656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5" y="5225399"/>
            <a:ext cx="5045129" cy="1033309"/>
          </a:xfrm>
        </p:spPr>
        <p:txBody>
          <a:bodyPr>
            <a:normAutofit fontScale="40000" lnSpcReduction="20000"/>
          </a:bodyPr>
          <a:lstStyle/>
          <a:p>
            <a:pPr marL="0" indent="0"/>
            <a:r>
              <a:rPr lang="en-US" altLang="en-US" sz="2700" dirty="0"/>
              <a:t> </a:t>
            </a:r>
          </a:p>
          <a:p>
            <a:pPr marL="0" indent="0"/>
            <a:r>
              <a:rPr lang="en-US" altLang="en-US" sz="3300" dirty="0" err="1"/>
              <a:t>Kagglers</a:t>
            </a:r>
            <a:r>
              <a:rPr lang="en-US" altLang="en-US" sz="3300" dirty="0"/>
              <a:t> who face challenges challenges like company politics, lack of </a:t>
            </a:r>
          </a:p>
          <a:p>
            <a:pPr marL="0" indent="0"/>
            <a:r>
              <a:rPr lang="en-US" altLang="en-US" sz="3300" dirty="0"/>
              <a:t>management and financial support for a data science team most of the </a:t>
            </a:r>
          </a:p>
          <a:p>
            <a:pPr marL="0" indent="0"/>
            <a:r>
              <a:rPr lang="en-US" altLang="en-US" sz="3300" dirty="0"/>
              <a:t>time in their working environment have the lowest job satisfaction level. </a:t>
            </a:r>
          </a:p>
          <a:p>
            <a:endParaRPr lang="tr-TR" altLang="en-US" sz="1400" dirty="0"/>
          </a:p>
          <a:p>
            <a:endParaRPr lang="en-US" altLang="en-US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C2AB96E-BC05-2D4B-AA14-7E9CD38BB242}"/>
              </a:ext>
            </a:extLst>
          </p:cNvPr>
          <p:cNvSpPr txBox="1"/>
          <p:nvPr/>
        </p:nvSpPr>
        <p:spPr>
          <a:xfrm>
            <a:off x="4208949" y="545950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6FA17F31-93A0-EF47-B3CD-F9B7BC9DD4FE}"/>
              </a:ext>
            </a:extLst>
          </p:cNvPr>
          <p:cNvSpPr/>
          <p:nvPr/>
        </p:nvSpPr>
        <p:spPr>
          <a:xfrm>
            <a:off x="7007416" y="5950931"/>
            <a:ext cx="621658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Kagglers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who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always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work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remotely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have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higher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job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</a:t>
            </a:r>
            <a:r>
              <a:rPr lang="tr-TR" altLang="en-US" sz="13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satisfaction</a:t>
            </a:r>
            <a:r>
              <a:rPr lang="tr-TR" altLang="en-US" sz="13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. </a:t>
            </a: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xmlns="" id="{219DDA2F-9D76-CC4A-9FC5-22C7ABB08F8E}"/>
              </a:ext>
            </a:extLst>
          </p:cNvPr>
          <p:cNvCxnSpPr>
            <a:cxnSpLocks/>
          </p:cNvCxnSpPr>
          <p:nvPr/>
        </p:nvCxnSpPr>
        <p:spPr>
          <a:xfrm>
            <a:off x="6527254" y="1269554"/>
            <a:ext cx="0" cy="559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>
            <a:extLst>
              <a:ext uri="{FF2B5EF4-FFF2-40B4-BE49-F238E27FC236}">
                <a16:creationId xmlns:a16="http://schemas.microsoft.com/office/drawing/2014/main" xmlns="" id="{4813777A-6B72-D546-8C86-591BAAB1111F}"/>
              </a:ext>
            </a:extLst>
          </p:cNvPr>
          <p:cNvGrpSpPr/>
          <p:nvPr/>
        </p:nvGrpSpPr>
        <p:grpSpPr>
          <a:xfrm>
            <a:off x="7329550" y="1748495"/>
            <a:ext cx="3878224" cy="3989579"/>
            <a:chOff x="7304758" y="1748495"/>
            <a:chExt cx="3544390" cy="3989579"/>
          </a:xfrm>
        </p:grpSpPr>
        <p:pic>
          <p:nvPicPr>
            <p:cNvPr id="10" name="Resim 9">
              <a:extLst>
                <a:ext uri="{FF2B5EF4-FFF2-40B4-BE49-F238E27FC236}">
                  <a16:creationId xmlns:a16="http://schemas.microsoft.com/office/drawing/2014/main" xmlns="" id="{5937CD7D-032B-834E-9965-2A9B7CB1F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758" y="1748495"/>
              <a:ext cx="3544390" cy="398957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xmlns="" id="{1B1CF274-C2F4-B145-83DA-57F81848A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00" t="57592" r="10887" b="3654"/>
            <a:stretch/>
          </p:blipFill>
          <p:spPr>
            <a:xfrm>
              <a:off x="9019787" y="4020060"/>
              <a:ext cx="1395899" cy="156997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74" y="1748495"/>
            <a:ext cx="5792750" cy="27614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56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Statistics About </a:t>
            </a:r>
            <a:r>
              <a:rPr lang="en-US" altLang="ko-KR" dirty="0" err="1"/>
              <a:t>Kagglers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43C8EB9D-D588-394D-832D-5FDC1656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5073239"/>
            <a:ext cx="4872848" cy="751129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sz="1300" dirty="0" err="1"/>
              <a:t>Kagglers</a:t>
            </a:r>
            <a:r>
              <a:rPr lang="en-US" sz="1300" dirty="0"/>
              <a:t> who have claimed that they are perfectly fit to their title are </a:t>
            </a:r>
          </a:p>
          <a:p>
            <a:pPr marL="0" indent="0"/>
            <a:r>
              <a:rPr lang="en-US" sz="1300" dirty="0"/>
              <a:t>more satisfied (55%) with their jobs than others who claim that they are </a:t>
            </a:r>
          </a:p>
          <a:p>
            <a:pPr marL="0" indent="0"/>
            <a:r>
              <a:rPr lang="en-US" sz="1300" dirty="0"/>
              <a:t>fine or poorly fit to their title.</a:t>
            </a:r>
            <a:r>
              <a:rPr lang="tr-TR" sz="1300" dirty="0"/>
              <a:t> </a:t>
            </a:r>
            <a:endParaRPr lang="ko-KR" altLang="en-US" sz="13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C2AB96E-BC05-2D4B-AA14-7E9CD38BB242}"/>
              </a:ext>
            </a:extLst>
          </p:cNvPr>
          <p:cNvSpPr txBox="1"/>
          <p:nvPr/>
        </p:nvSpPr>
        <p:spPr>
          <a:xfrm>
            <a:off x="4208949" y="545950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6FA17F31-93A0-EF47-B3CD-F9B7BC9DD4FE}"/>
              </a:ext>
            </a:extLst>
          </p:cNvPr>
          <p:cNvSpPr/>
          <p:nvPr/>
        </p:nvSpPr>
        <p:spPr>
          <a:xfrm>
            <a:off x="5663331" y="5073239"/>
            <a:ext cx="6417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Python and R users indicate higher satisfaction levels if they use these </a:t>
            </a:r>
            <a:r>
              <a:rPr lang="tr-TR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tools </a:t>
            </a:r>
            <a:r>
              <a:rPr lang="tr-TR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most </a:t>
            </a:r>
            <a:r>
              <a:rPr lang="tr-TR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of the time or often. </a:t>
            </a: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xmlns="" id="{219DDA2F-9D76-CC4A-9FC5-22C7ABB08F8E}"/>
              </a:ext>
            </a:extLst>
          </p:cNvPr>
          <p:cNvCxnSpPr>
            <a:cxnSpLocks/>
          </p:cNvCxnSpPr>
          <p:nvPr/>
        </p:nvCxnSpPr>
        <p:spPr>
          <a:xfrm>
            <a:off x="5451703" y="1224136"/>
            <a:ext cx="0" cy="559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2" y="2133650"/>
            <a:ext cx="3784159" cy="20966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25" y="2133650"/>
            <a:ext cx="3354293" cy="1880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048" y="2133650"/>
            <a:ext cx="3174830" cy="1880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3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Statistics About </a:t>
            </a:r>
            <a:r>
              <a:rPr lang="en-US" altLang="ko-KR" dirty="0" err="1"/>
              <a:t>Kagglers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43C8EB9D-D588-394D-832D-5FDC1656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1" y="5571806"/>
            <a:ext cx="5976663" cy="547988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1300" dirty="0" err="1"/>
              <a:t>Kagglers</a:t>
            </a:r>
            <a:r>
              <a:rPr lang="en-US" sz="1300" dirty="0"/>
              <a:t> mostly have Bachelor Degrees from Computer Science, Mathematics-Statistics and      Engineering (Non-computer Focus) majors and their mostly employed in the academic and         technology fields</a:t>
            </a:r>
            <a:endParaRPr lang="ko-KR" altLang="en-US" sz="13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C2AB96E-BC05-2D4B-AA14-7E9CD38BB242}"/>
              </a:ext>
            </a:extLst>
          </p:cNvPr>
          <p:cNvSpPr txBox="1"/>
          <p:nvPr/>
        </p:nvSpPr>
        <p:spPr>
          <a:xfrm>
            <a:off x="4208949" y="545950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xmlns="" id="{219DDA2F-9D76-CC4A-9FC5-22C7ABB08F8E}"/>
              </a:ext>
            </a:extLst>
          </p:cNvPr>
          <p:cNvCxnSpPr>
            <a:cxnSpLocks/>
          </p:cNvCxnSpPr>
          <p:nvPr/>
        </p:nvCxnSpPr>
        <p:spPr>
          <a:xfrm>
            <a:off x="6815286" y="1269554"/>
            <a:ext cx="0" cy="559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8BCE284C-4F1E-CC4A-8436-1AD189A8969F}"/>
              </a:ext>
            </a:extLst>
          </p:cNvPr>
          <p:cNvSpPr/>
          <p:nvPr/>
        </p:nvSpPr>
        <p:spPr>
          <a:xfrm>
            <a:off x="6970809" y="5473463"/>
            <a:ext cx="5037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Kagglers</a:t>
            </a:r>
            <a:r>
              <a:rPr lang="en-US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specified several current job titles and Data Scientist title is the most </a:t>
            </a:r>
          </a:p>
          <a:p>
            <a:r>
              <a:rPr lang="en-US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frequent one. Also, </a:t>
            </a:r>
            <a:r>
              <a:rPr lang="en-US" alt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Kagglers</a:t>
            </a:r>
            <a:r>
              <a:rPr lang="en-US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rPr>
              <a:t> who identified themselves as Data Scientist are    dominant in the data set. </a:t>
            </a:r>
            <a:endParaRPr lang="tr-TR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45567"/>
            <a:ext cx="5829708" cy="333420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68" y="1645567"/>
            <a:ext cx="4995293" cy="304758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473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85B7161-D4BA-224F-88A5-F6CE6B5E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325C7B48-BD04-1747-B064-4A5BE127655F}"/>
              </a:ext>
            </a:extLst>
          </p:cNvPr>
          <p:cNvSpPr txBox="1"/>
          <p:nvPr/>
        </p:nvSpPr>
        <p:spPr>
          <a:xfrm>
            <a:off x="712297" y="2637706"/>
            <a:ext cx="10897940" cy="2369880"/>
          </a:xfrm>
          <a:prstGeom prst="rect">
            <a:avLst/>
          </a:prstGeom>
          <a:solidFill>
            <a:srgbClr val="D1593F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</a:rPr>
              <a:t>FEN:</a:t>
            </a:r>
          </a:p>
          <a:p>
            <a:r>
              <a:rPr lang="tr-TR" sz="2800" dirty="0" err="1">
                <a:solidFill>
                  <a:schemeClr val="bg1"/>
                </a:solidFill>
              </a:rPr>
              <a:t>Originally</a:t>
            </a:r>
            <a:r>
              <a:rPr lang="tr-TR" sz="2800" dirty="0">
                <a:solidFill>
                  <a:schemeClr val="bg1"/>
                </a:solidFill>
              </a:rPr>
              <a:t> an </a:t>
            </a:r>
            <a:r>
              <a:rPr lang="tr-TR" sz="2800" dirty="0" err="1">
                <a:solidFill>
                  <a:schemeClr val="bg1"/>
                </a:solidFill>
              </a:rPr>
              <a:t>Arabic</a:t>
            </a:r>
            <a:r>
              <a:rPr lang="tr-TR" sz="2800" dirty="0">
                <a:solidFill>
                  <a:schemeClr val="bg1"/>
                </a:solidFill>
              </a:rPr>
              <a:t> Word </a:t>
            </a:r>
            <a:r>
              <a:rPr lang="tr-TR" sz="2800" dirty="0" err="1">
                <a:solidFill>
                  <a:schemeClr val="bg1"/>
                </a:solidFill>
              </a:rPr>
              <a:t>that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means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b="1" dirty="0">
                <a:solidFill>
                  <a:schemeClr val="bg1"/>
                </a:solidFill>
              </a:rPr>
              <a:t>Art, </a:t>
            </a:r>
            <a:r>
              <a:rPr lang="tr-TR" sz="2800" dirty="0">
                <a:solidFill>
                  <a:schemeClr val="bg1"/>
                </a:solidFill>
              </a:rPr>
              <a:t>but in </a:t>
            </a:r>
            <a:r>
              <a:rPr lang="tr-TR" sz="2800" dirty="0" err="1">
                <a:solidFill>
                  <a:schemeClr val="bg1"/>
                </a:solidFill>
              </a:rPr>
              <a:t>Turkish</a:t>
            </a:r>
            <a:r>
              <a:rPr lang="tr-TR" sz="2800" dirty="0">
                <a:solidFill>
                  <a:schemeClr val="bg1"/>
                </a:solidFill>
              </a:rPr>
              <a:t> it </a:t>
            </a:r>
            <a:r>
              <a:rPr lang="tr-TR" sz="2800" dirty="0" err="1">
                <a:solidFill>
                  <a:schemeClr val="bg1"/>
                </a:solidFill>
              </a:rPr>
              <a:t>means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Science</a:t>
            </a:r>
            <a:endParaRPr lang="tr-TR" sz="2800" b="1" dirty="0">
              <a:solidFill>
                <a:schemeClr val="bg1"/>
              </a:solidFill>
            </a:endParaRPr>
          </a:p>
          <a:p>
            <a:r>
              <a:rPr lang="tr-TR" sz="2800" dirty="0" err="1">
                <a:solidFill>
                  <a:schemeClr val="bg1"/>
                </a:solidFill>
              </a:rPr>
              <a:t>Like</a:t>
            </a:r>
            <a:r>
              <a:rPr lang="tr-TR" sz="2800" dirty="0">
                <a:solidFill>
                  <a:schemeClr val="bg1"/>
                </a:solidFill>
              </a:rPr>
              <a:t> Machine Learning…</a:t>
            </a:r>
          </a:p>
          <a:p>
            <a:endParaRPr lang="tr-TR" sz="3200" b="1" dirty="0"/>
          </a:p>
          <a:p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15199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xmlns="" id="{D2BBCC00-1C22-5F46-8ACF-6BE6193313C7}"/>
              </a:ext>
            </a:extLst>
          </p:cNvPr>
          <p:cNvPicPr/>
          <p:nvPr/>
        </p:nvPicPr>
        <p:blipFill rotWithShape="1">
          <a:blip r:embed="rId2"/>
          <a:srcRect t="2074" r="4161" b="2536"/>
          <a:stretch/>
        </p:blipFill>
        <p:spPr bwMode="auto">
          <a:xfrm>
            <a:off x="263476" y="1949167"/>
            <a:ext cx="6264696" cy="4133142"/>
          </a:xfrm>
          <a:prstGeom prst="rect">
            <a:avLst/>
          </a:prstGeom>
          <a:ln>
            <a:solidFill>
              <a:schemeClr val="bg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Dikdörtgen 27">
            <a:extLst>
              <a:ext uri="{FF2B5EF4-FFF2-40B4-BE49-F238E27FC236}">
                <a16:creationId xmlns:a16="http://schemas.microsoft.com/office/drawing/2014/main" xmlns="" id="{B70C6FBD-F02A-7341-B23C-0CA758B88D50}"/>
              </a:ext>
            </a:extLst>
          </p:cNvPr>
          <p:cNvSpPr/>
          <p:nvPr/>
        </p:nvSpPr>
        <p:spPr>
          <a:xfrm>
            <a:off x="6573787" y="2132273"/>
            <a:ext cx="5513288" cy="376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part of the project, there have been built 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11 models </a:t>
            </a:r>
            <a:r>
              <a:rPr lang="tr-TR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based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on different approaches including 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</a:t>
            </a:r>
            <a:r>
              <a:rPr lang="en-U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r>
              <a:rPr lang="tr-TR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Random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Forest</a:t>
            </a: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XGBoost</a:t>
            </a:r>
            <a:r>
              <a:rPr lang="tr-TR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algorithms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As this dataset consists of </a:t>
            </a:r>
            <a:r>
              <a:rPr lang="tr-TR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imbalanced multiclass labels</a:t>
            </a: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it </a:t>
            </a:r>
            <a:r>
              <a:rPr lang="tr-T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was </a:t>
            </a: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expected to have better F1 scores with </a:t>
            </a:r>
            <a:r>
              <a:rPr lang="tr-T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algorithms including  </a:t>
            </a:r>
            <a:r>
              <a:rPr lang="tr-TR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weighted class distribution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best performing model was found as 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RF with </a:t>
            </a:r>
            <a:r>
              <a:rPr lang="en-U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Decision</a:t>
            </a:r>
            <a:r>
              <a:rPr lang="tr-TR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</a:t>
            </a:r>
            <a:r>
              <a:rPr lang="en-U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Tree 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Regressor Iterative Imputer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with 53.3% F1 score</a:t>
            </a: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tr-TR" sz="1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F1 score improvement 50% </a:t>
            </a:r>
            <a:r>
              <a:rPr lang="tr-TR" sz="1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 53.3%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6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Model </a:t>
            </a:r>
            <a:r>
              <a:rPr lang="tr-TR" altLang="ko-KR" dirty="0" err="1"/>
              <a:t>Building</a:t>
            </a:r>
            <a:endParaRPr lang="ko-KR" alt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xmlns="" id="{C7998293-1DB1-C548-8651-BAD9185104E6}"/>
              </a:ext>
            </a:extLst>
          </p:cNvPr>
          <p:cNvSpPr/>
          <p:nvPr/>
        </p:nvSpPr>
        <p:spPr>
          <a:xfrm>
            <a:off x="3214886" y="1562438"/>
            <a:ext cx="11484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tr-T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tr-TR" sz="1600" dirty="0"/>
          </a:p>
        </p:txBody>
      </p:sp>
      <p:sp>
        <p:nvSpPr>
          <p:cNvPr id="24" name="5 Köşeli Yıldız 23">
            <a:extLst>
              <a:ext uri="{FF2B5EF4-FFF2-40B4-BE49-F238E27FC236}">
                <a16:creationId xmlns:a16="http://schemas.microsoft.com/office/drawing/2014/main" xmlns="" id="{F5AFFE1C-5898-F14B-8BB5-663F8980A0BE}"/>
              </a:ext>
            </a:extLst>
          </p:cNvPr>
          <p:cNvSpPr/>
          <p:nvPr/>
        </p:nvSpPr>
        <p:spPr>
          <a:xfrm>
            <a:off x="6588992" y="4149874"/>
            <a:ext cx="370418" cy="36463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xmlns="" id="{E0582670-9060-0944-808F-AD09713D267F}"/>
              </a:ext>
            </a:extLst>
          </p:cNvPr>
          <p:cNvSpPr/>
          <p:nvPr/>
        </p:nvSpPr>
        <p:spPr>
          <a:xfrm>
            <a:off x="247353" y="4225360"/>
            <a:ext cx="6296024" cy="463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77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13004</TotalTime>
  <Words>493</Words>
  <Application>Microsoft Office PowerPoint</Application>
  <PresentationFormat>Custom</PresentationFormat>
  <Paragraphs>53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Times New Roman</vt:lpstr>
      <vt:lpstr>맑은 고딕</vt:lpstr>
      <vt:lpstr>Arial</vt:lpstr>
      <vt:lpstr>Calibri Light</vt:lpstr>
      <vt:lpstr>Wingdings</vt:lpstr>
      <vt:lpstr>Noto Sans</vt:lpstr>
      <vt:lpstr>굴림체</vt:lpstr>
      <vt:lpstr>Calibri</vt:lpstr>
      <vt:lpstr>Office 테마</vt:lpstr>
      <vt:lpstr>Belge</vt:lpstr>
      <vt:lpstr>Analysis Report on Kagglers’ Job Satisfaction Level and Building a Machine Learning Model  SABANCI UNIVERSITY Course-DA514 Group 7 Gizem Güneş, Esra Akarçay, Ayda Gizem Kumkumoğlu   </vt:lpstr>
      <vt:lpstr>PowerPoint Presentation</vt:lpstr>
      <vt:lpstr>Statistics About Kagglers</vt:lpstr>
      <vt:lpstr>Statistics About Kagglers</vt:lpstr>
      <vt:lpstr>Statistics About Kagglers</vt:lpstr>
      <vt:lpstr>Statistics About Kagglers</vt:lpstr>
      <vt:lpstr>Statistics About Kagglers</vt:lpstr>
      <vt:lpstr>Model Selection</vt:lpstr>
      <vt:lpstr>Model Building</vt:lpstr>
      <vt:lpstr>Model Results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Gizem Gunes</cp:lastModifiedBy>
  <cp:revision>42</cp:revision>
  <dcterms:created xsi:type="dcterms:W3CDTF">2010-02-01T08:03:16Z</dcterms:created>
  <dcterms:modified xsi:type="dcterms:W3CDTF">2022-03-20T09:14:13Z</dcterms:modified>
  <cp:category>www.slidemembers.com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(3)lUCLnJK7RRI4CjUlGTwxqLPWuVd8J4TDnn6l8LVc/7/nfg54U0g3AXzW9Ni4rSosTodya0qW
HCWa1YbmumrP+g2tAuKUyzp0tEnsCV10CBdR02X1GLMT5K62qQCDkMVLY/cC8e4wkzuCqtlQ
in4NkVRu6vEDRf99bfht3hPfk+MHjRcjYCobm7VSoe/+01+WWiLG+YAoY+UpNO3NJMdES9tP
sup9ivvAl8x4A50mgO</vt:lpwstr>
  </property>
  <property fmtid="{D5CDD505-2E9C-101B-9397-08002B2CF9AE}" pid="3" name="_2015_ms_pID_7253431">
    <vt:lpwstr>XRdQvPhUkdiNAAPgCQWRkSG/QzsJCQXeH60gdJzsX82Da9IVgomc75
T8Gckjk2VbC0LIoxoaasN7/AmCbbnzgxuLZpdKdnCIzLVLhdNKk/jf7/Rv56gSK+dGbGW63r
G/rb5ZjqaID5Lg9hrQaJJpMSgngs9F4AkHSkqHSiKBWOgI5uy/gPc9DBhQ7vFq85BByKzX82
Aq1ta7RMkuiRvHuV+a89p49Mm18hoss559Ga</vt:lpwstr>
  </property>
  <property fmtid="{D5CDD505-2E9C-101B-9397-08002B2CF9AE}" pid="4" name="_2015_ms_pID_7253432">
    <vt:lpwstr>gQ==</vt:lpwstr>
  </property>
</Properties>
</file>