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1"/>
  </p:notesMasterIdLst>
  <p:sldIdLst>
    <p:sldId id="256" r:id="rId3"/>
    <p:sldId id="297" r:id="rId4"/>
    <p:sldId id="261" r:id="rId5"/>
    <p:sldId id="263" r:id="rId6"/>
    <p:sldId id="314" r:id="rId7"/>
    <p:sldId id="315" r:id="rId8"/>
    <p:sldId id="299" r:id="rId9"/>
    <p:sldId id="300" r:id="rId10"/>
    <p:sldId id="301" r:id="rId11"/>
    <p:sldId id="257" r:id="rId12"/>
    <p:sldId id="303" r:id="rId13"/>
    <p:sldId id="304" r:id="rId14"/>
    <p:sldId id="305" r:id="rId15"/>
    <p:sldId id="311" r:id="rId16"/>
    <p:sldId id="312" r:id="rId17"/>
    <p:sldId id="313" r:id="rId18"/>
    <p:sldId id="316" r:id="rId19"/>
    <p:sldId id="296" r:id="rId20"/>
  </p:sldIdLst>
  <p:sldSz cx="9144000" cy="5143500" type="screen16x9"/>
  <p:notesSz cx="6858000" cy="9144000"/>
  <p:embeddedFontLst>
    <p:embeddedFont>
      <p:font typeface="Proxima Nova Semibold" panose="020B0604020202020204" charset="0"/>
      <p:regular r:id="rId22"/>
      <p:bold r:id="rId23"/>
      <p:boldItalic r:id="rId24"/>
    </p:embeddedFont>
    <p:embeddedFont>
      <p:font typeface="Staatliches" panose="020B0604020202020204" charset="0"/>
      <p:regular r:id="rId25"/>
    </p:embeddedFont>
    <p:embeddedFont>
      <p:font typeface="Proxima Nova" panose="020B0604020202020204" charset="0"/>
      <p:regular r:id="rId26"/>
      <p:bold r:id="rId27"/>
      <p:italic r:id="rId28"/>
      <p:boldItalic r:id="rId29"/>
    </p:embeddedFont>
    <p:embeddedFont>
      <p:font typeface="Oxygen"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49"/>
    <a:srgbClr val="FBA26D"/>
    <a:srgbClr val="F05988"/>
    <a:srgbClr val="1C6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5BA08E-B26D-4863-A4A1-518B5CC94AB1}">
  <a:tblStyle styleId="{285BA08E-B26D-4863-A4A1-518B5CC94A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42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737327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877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e24bbbaaa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e24bbbaaa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e24bbbaaa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e24bbbaaa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672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e24bbbaa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e24bbba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132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e24bbbaa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e24bbba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63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bb7be621e_0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bb7be621e_0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5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6e24bbbaaa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6e24bbbaaa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325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6e24bbbaaa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6e24bbbaaa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903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6e24bbbaaa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6e24bbbaaa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42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1"/>
        <p:cNvGrpSpPr/>
        <p:nvPr/>
      </p:nvGrpSpPr>
      <p:grpSpPr>
        <a:xfrm>
          <a:off x="0" y="0"/>
          <a:ext cx="0" cy="0"/>
          <a:chOff x="0" y="0"/>
          <a:chExt cx="0" cy="0"/>
        </a:xfrm>
      </p:grpSpPr>
      <p:sp>
        <p:nvSpPr>
          <p:cNvPr id="17402" name="Google Shape;17402;g6bb7be621e_0_30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03" name="Google Shape;17403;g6bb7be621e_0_30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78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e24bbbaaa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e24bbbaaa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2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b7be621e_0_30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b7be621e_0_30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35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e24bbbaa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e24bbba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87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e24bbba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e24bbba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3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e24bbba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e24bbba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56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e24bbba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e24bbba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160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e24bbba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e24bbba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6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e24bbba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e24bbba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73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802523" y="1366500"/>
            <a:ext cx="3539100" cy="3200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body" idx="2"/>
          </p:nvPr>
        </p:nvSpPr>
        <p:spPr>
          <a:xfrm>
            <a:off x="4802377" y="1366500"/>
            <a:ext cx="3539100" cy="3200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5"/>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p:nvPr/>
        </p:nvSpPr>
        <p:spPr>
          <a:xfrm rot="10800000">
            <a:off x="6" y="381062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6824329"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771825" y="1828650"/>
            <a:ext cx="3227700" cy="278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p:nvPr/>
        </p:nvSpPr>
        <p:spPr>
          <a:xfrm rot="5400000">
            <a:off x="6279624" y="2283319"/>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TITLE_AND_BODY_1_1">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p:cSld name="TITLE_ONLY_1">
    <p:bg>
      <p:bgPr>
        <a:solidFill>
          <a:schemeClr val="accent3"/>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1">
  <p:cSld name="TITLE_ONLY_2">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6"/>
          <p:cNvSpPr/>
          <p:nvPr/>
        </p:nvSpPr>
        <p:spPr>
          <a:xfrm flipH="1">
            <a:off x="4"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8" r:id="rId6"/>
    <p:sldLayoutId id="2147483660" r:id="rId7"/>
    <p:sldLayoutId id="2147483661" r:id="rId8"/>
    <p:sldLayoutId id="214748366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6" name="Google Shape;126;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5483629" y="2052725"/>
            <a:ext cx="3432000" cy="1666800"/>
          </a:xfrm>
          <a:prstGeom prst="rect">
            <a:avLst/>
          </a:prstGeom>
        </p:spPr>
        <p:txBody>
          <a:bodyPr spcFirstLastPara="1" wrap="square" lIns="91425" tIns="91425" rIns="91425" bIns="91425" anchor="b" anchorCtr="0">
            <a:noAutofit/>
          </a:bodyPr>
          <a:lstStyle/>
          <a:p>
            <a:pPr fontAlgn="base"/>
            <a:r>
              <a:rPr lang="en-US" b="1" dirty="0"/>
              <a:t>Health Insurance Cross Sell Prediction</a:t>
            </a:r>
          </a:p>
        </p:txBody>
      </p:sp>
      <p:sp>
        <p:nvSpPr>
          <p:cNvPr id="133" name="Google Shape;133;p26"/>
          <p:cNvSpPr txBox="1">
            <a:spLocks noGrp="1"/>
          </p:cNvSpPr>
          <p:nvPr>
            <p:ph type="subTitle" idx="1"/>
          </p:nvPr>
        </p:nvSpPr>
        <p:spPr>
          <a:xfrm>
            <a:off x="5541863" y="3702611"/>
            <a:ext cx="3432000" cy="7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accent4"/>
                </a:solidFill>
              </a:rPr>
              <a:t>By Gizka O</a:t>
            </a:r>
            <a:r>
              <a:rPr lang="en-US" dirty="0" err="1" smtClean="0">
                <a:solidFill>
                  <a:schemeClr val="accent4"/>
                </a:solidFill>
              </a:rPr>
              <a:t>i</a:t>
            </a:r>
            <a:r>
              <a:rPr lang="en" dirty="0" smtClean="0">
                <a:solidFill>
                  <a:schemeClr val="accent4"/>
                </a:solidFill>
              </a:rPr>
              <a:t>via Septika Putri</a:t>
            </a:r>
            <a:endParaRPr dirty="0">
              <a:solidFill>
                <a:schemeClr val="accent4"/>
              </a:solidFill>
            </a:endParaRPr>
          </a:p>
        </p:txBody>
      </p:sp>
      <p:grpSp>
        <p:nvGrpSpPr>
          <p:cNvPr id="134" name="Google Shape;134;p26"/>
          <p:cNvGrpSpPr/>
          <p:nvPr/>
        </p:nvGrpSpPr>
        <p:grpSpPr>
          <a:xfrm rot="-915825" flipH="1">
            <a:off x="-411003" y="419384"/>
            <a:ext cx="5870266" cy="4571597"/>
            <a:chOff x="1212675" y="238125"/>
            <a:chExt cx="6725077" cy="5237300"/>
          </a:xfrm>
        </p:grpSpPr>
        <p:sp>
          <p:nvSpPr>
            <p:cNvPr id="135" name="Google Shape;135;p26"/>
            <p:cNvSpPr/>
            <p:nvPr/>
          </p:nvSpPr>
          <p:spPr>
            <a:xfrm>
              <a:off x="3480175" y="4608600"/>
              <a:ext cx="848150" cy="702675"/>
            </a:xfrm>
            <a:custGeom>
              <a:avLst/>
              <a:gdLst/>
              <a:ahLst/>
              <a:cxnLst/>
              <a:rect l="l" t="t" r="r" b="b"/>
              <a:pathLst>
                <a:path w="33926" h="28107" extrusionOk="0">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3118550" y="880925"/>
              <a:ext cx="659425" cy="4560550"/>
            </a:xfrm>
            <a:custGeom>
              <a:avLst/>
              <a:gdLst/>
              <a:ahLst/>
              <a:cxnLst/>
              <a:rect l="l" t="t" r="r" b="b"/>
              <a:pathLst>
                <a:path w="26377" h="182422" extrusionOk="0">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3461350" y="5006800"/>
              <a:ext cx="276650" cy="127075"/>
            </a:xfrm>
            <a:custGeom>
              <a:avLst/>
              <a:gdLst/>
              <a:ahLst/>
              <a:cxnLst/>
              <a:rect l="l" t="t" r="r" b="b"/>
              <a:pathLst>
                <a:path w="11066" h="5083" extrusionOk="0">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3407525" y="4888400"/>
              <a:ext cx="356375" cy="118425"/>
            </a:xfrm>
            <a:custGeom>
              <a:avLst/>
              <a:gdLst/>
              <a:ahLst/>
              <a:cxnLst/>
              <a:rect l="l" t="t" r="r" b="b"/>
              <a:pathLst>
                <a:path w="14255" h="4737" extrusionOk="0">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3405500" y="4748000"/>
              <a:ext cx="343125" cy="140425"/>
            </a:xfrm>
            <a:custGeom>
              <a:avLst/>
              <a:gdLst/>
              <a:ahLst/>
              <a:cxnLst/>
              <a:rect l="l" t="t" r="r" b="b"/>
              <a:pathLst>
                <a:path w="13725" h="5617" extrusionOk="0">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3422800" y="4639725"/>
              <a:ext cx="325825" cy="108300"/>
            </a:xfrm>
            <a:custGeom>
              <a:avLst/>
              <a:gdLst/>
              <a:ahLst/>
              <a:cxnLst/>
              <a:rect l="l" t="t" r="r" b="b"/>
              <a:pathLst>
                <a:path w="13033" h="4332" extrusionOk="0">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4420597" y="4864433"/>
              <a:ext cx="3517155" cy="538875"/>
            </a:xfrm>
            <a:custGeom>
              <a:avLst/>
              <a:gdLst/>
              <a:ahLst/>
              <a:cxnLst/>
              <a:rect l="l" t="t" r="r" b="b"/>
              <a:pathLst>
                <a:path w="109637" h="21555" extrusionOk="0">
                  <a:moveTo>
                    <a:pt x="0" y="0"/>
                  </a:moveTo>
                  <a:lnTo>
                    <a:pt x="0" y="21554"/>
                  </a:lnTo>
                  <a:lnTo>
                    <a:pt x="109637" y="21554"/>
                  </a:lnTo>
                  <a:lnTo>
                    <a:pt x="10963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635875" y="4651275"/>
              <a:ext cx="113650" cy="73950"/>
            </a:xfrm>
            <a:custGeom>
              <a:avLst/>
              <a:gdLst/>
              <a:ahLst/>
              <a:cxnLst/>
              <a:rect l="l" t="t" r="r" b="b"/>
              <a:pathLst>
                <a:path w="4546" h="2958" extrusionOk="0">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632900" y="4781200"/>
              <a:ext cx="103000" cy="73975"/>
            </a:xfrm>
            <a:custGeom>
              <a:avLst/>
              <a:gdLst/>
              <a:ahLst/>
              <a:cxnLst/>
              <a:rect l="l" t="t" r="r" b="b"/>
              <a:pathLst>
                <a:path w="4120" h="2959" extrusionOk="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649075" y="4910625"/>
              <a:ext cx="103925" cy="73975"/>
            </a:xfrm>
            <a:custGeom>
              <a:avLst/>
              <a:gdLst/>
              <a:ahLst/>
              <a:cxnLst/>
              <a:rect l="l" t="t" r="r" b="b"/>
              <a:pathLst>
                <a:path w="4157" h="2959" extrusionOk="0">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26850" y="5036700"/>
              <a:ext cx="103400" cy="67275"/>
            </a:xfrm>
            <a:custGeom>
              <a:avLst/>
              <a:gdLst/>
              <a:ahLst/>
              <a:cxnLst/>
              <a:rect l="l" t="t" r="r" b="b"/>
              <a:pathLst>
                <a:path w="4136" h="2691" extrusionOk="0">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366625" y="4501600"/>
              <a:ext cx="961750" cy="490300"/>
            </a:xfrm>
            <a:custGeom>
              <a:avLst/>
              <a:gdLst/>
              <a:ahLst/>
              <a:cxnLst/>
              <a:rect l="l" t="t" r="r" b="b"/>
              <a:pathLst>
                <a:path w="38470" h="19612" extrusionOk="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364350" y="4563175"/>
              <a:ext cx="128125" cy="77650"/>
            </a:xfrm>
            <a:custGeom>
              <a:avLst/>
              <a:gdLst/>
              <a:ahLst/>
              <a:cxnLst/>
              <a:rect l="l" t="t" r="r" b="b"/>
              <a:pathLst>
                <a:path w="5125" h="3106" extrusionOk="0">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188950" y="4792300"/>
              <a:ext cx="269775" cy="683125"/>
            </a:xfrm>
            <a:custGeom>
              <a:avLst/>
              <a:gdLst/>
              <a:ahLst/>
              <a:cxnLst/>
              <a:rect l="l" t="t" r="r" b="b"/>
              <a:pathLst>
                <a:path w="10791" h="27325" extrusionOk="0">
                  <a:moveTo>
                    <a:pt x="0" y="1"/>
                  </a:moveTo>
                  <a:lnTo>
                    <a:pt x="0" y="27324"/>
                  </a:lnTo>
                  <a:lnTo>
                    <a:pt x="10790" y="27324"/>
                  </a:lnTo>
                  <a:lnTo>
                    <a:pt x="1079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3083450" y="3030450"/>
              <a:ext cx="636400" cy="1036125"/>
            </a:xfrm>
            <a:custGeom>
              <a:avLst/>
              <a:gdLst/>
              <a:ahLst/>
              <a:cxnLst/>
              <a:rect l="l" t="t" r="r" b="b"/>
              <a:pathLst>
                <a:path w="25456" h="41445" extrusionOk="0">
                  <a:moveTo>
                    <a:pt x="13592" y="0"/>
                  </a:moveTo>
                  <a:cubicBezTo>
                    <a:pt x="7039" y="0"/>
                    <a:pt x="1727" y="5313"/>
                    <a:pt x="1727" y="11865"/>
                  </a:cubicBezTo>
                  <a:cubicBezTo>
                    <a:pt x="1727" y="11865"/>
                    <a:pt x="1" y="26103"/>
                    <a:pt x="25456" y="41444"/>
                  </a:cubicBezTo>
                  <a:lnTo>
                    <a:pt x="25456" y="11865"/>
                  </a:lnTo>
                  <a:cubicBezTo>
                    <a:pt x="25456" y="5313"/>
                    <a:pt x="20144" y="0"/>
                    <a:pt x="1359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225950" y="409400"/>
              <a:ext cx="2477375" cy="2495250"/>
            </a:xfrm>
            <a:custGeom>
              <a:avLst/>
              <a:gdLst/>
              <a:ahLst/>
              <a:cxnLst/>
              <a:rect l="l" t="t" r="r" b="b"/>
              <a:pathLst>
                <a:path w="99095" h="99810" extrusionOk="0">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430825" y="409225"/>
              <a:ext cx="3782925" cy="2495450"/>
            </a:xfrm>
            <a:custGeom>
              <a:avLst/>
              <a:gdLst/>
              <a:ahLst/>
              <a:cxnLst/>
              <a:rect l="l" t="t" r="r" b="b"/>
              <a:pathLst>
                <a:path w="151317" h="99818" extrusionOk="0">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430825" y="409225"/>
              <a:ext cx="2578075" cy="2495450"/>
            </a:xfrm>
            <a:custGeom>
              <a:avLst/>
              <a:gdLst/>
              <a:ahLst/>
              <a:cxnLst/>
              <a:rect l="l" t="t" r="r" b="b"/>
              <a:pathLst>
                <a:path w="103123" h="99818" extrusionOk="0">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1212675" y="2785325"/>
              <a:ext cx="26525" cy="41575"/>
            </a:xfrm>
            <a:custGeom>
              <a:avLst/>
              <a:gdLst/>
              <a:ahLst/>
              <a:cxnLst/>
              <a:rect l="l" t="t" r="r" b="b"/>
              <a:pathLst>
                <a:path w="1061" h="1663" extrusionOk="0">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7525" y="2877800"/>
              <a:ext cx="26700" cy="41750"/>
            </a:xfrm>
            <a:custGeom>
              <a:avLst/>
              <a:gdLst/>
              <a:ahLst/>
              <a:cxnLst/>
              <a:rect l="l" t="t" r="r" b="b"/>
              <a:pathLst>
                <a:path w="1068" h="1670" extrusionOk="0">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4995650" y="2877800"/>
              <a:ext cx="26525" cy="41750"/>
            </a:xfrm>
            <a:custGeom>
              <a:avLst/>
              <a:gdLst/>
              <a:ahLst/>
              <a:cxnLst/>
              <a:rect l="l" t="t" r="r" b="b"/>
              <a:pathLst>
                <a:path w="1061" h="1670" extrusionOk="0">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6194375" y="2783100"/>
              <a:ext cx="26350" cy="41550"/>
            </a:xfrm>
            <a:custGeom>
              <a:avLst/>
              <a:gdLst/>
              <a:ahLst/>
              <a:cxnLst/>
              <a:rect l="l" t="t" r="r" b="b"/>
              <a:pathLst>
                <a:path w="1054" h="1662" extrusionOk="0">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3627900" y="401500"/>
              <a:ext cx="173700" cy="24350"/>
            </a:xfrm>
            <a:custGeom>
              <a:avLst/>
              <a:gdLst/>
              <a:ahLst/>
              <a:cxnLst/>
              <a:rect l="l" t="t" r="r" b="b"/>
              <a:pathLst>
                <a:path w="6948" h="974" extrusionOk="0">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3687400" y="238125"/>
              <a:ext cx="54650" cy="179600"/>
            </a:xfrm>
            <a:custGeom>
              <a:avLst/>
              <a:gdLst/>
              <a:ahLst/>
              <a:cxnLst/>
              <a:rect l="l" t="t" r="r" b="b"/>
              <a:pathLst>
                <a:path w="2186" h="7184" extrusionOk="0">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3719850" y="3030450"/>
              <a:ext cx="636400" cy="1036125"/>
            </a:xfrm>
            <a:custGeom>
              <a:avLst/>
              <a:gdLst/>
              <a:ahLst/>
              <a:cxnLst/>
              <a:rect l="l" t="t" r="r" b="b"/>
              <a:pathLst>
                <a:path w="25456" h="41445" extrusionOk="0">
                  <a:moveTo>
                    <a:pt x="11864" y="0"/>
                  </a:moveTo>
                  <a:cubicBezTo>
                    <a:pt x="5312" y="0"/>
                    <a:pt x="0" y="5313"/>
                    <a:pt x="0" y="11865"/>
                  </a:cubicBezTo>
                  <a:lnTo>
                    <a:pt x="0" y="41444"/>
                  </a:lnTo>
                  <a:cubicBezTo>
                    <a:pt x="25455" y="26103"/>
                    <a:pt x="23731" y="11865"/>
                    <a:pt x="23731" y="11865"/>
                  </a:cubicBezTo>
                  <a:cubicBezTo>
                    <a:pt x="23731" y="5313"/>
                    <a:pt x="18417" y="0"/>
                    <a:pt x="1186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024725" y="3226175"/>
              <a:ext cx="1395925" cy="622100"/>
            </a:xfrm>
            <a:custGeom>
              <a:avLst/>
              <a:gdLst/>
              <a:ahLst/>
              <a:cxnLst/>
              <a:rect l="l" t="t" r="r" b="b"/>
              <a:pathLst>
                <a:path w="55837" h="24884" extrusionOk="0">
                  <a:moveTo>
                    <a:pt x="35823" y="1"/>
                  </a:moveTo>
                  <a:lnTo>
                    <a:pt x="27712" y="21053"/>
                  </a:lnTo>
                  <a:lnTo>
                    <a:pt x="18664" y="6994"/>
                  </a:lnTo>
                  <a:lnTo>
                    <a:pt x="13146" y="12513"/>
                  </a:lnTo>
                  <a:lnTo>
                    <a:pt x="1" y="12513"/>
                  </a:lnTo>
                  <a:lnTo>
                    <a:pt x="1" y="14255"/>
                  </a:lnTo>
                  <a:lnTo>
                    <a:pt x="13867" y="14255"/>
                  </a:lnTo>
                  <a:lnTo>
                    <a:pt x="18368" y="9754"/>
                  </a:lnTo>
                  <a:lnTo>
                    <a:pt x="28104" y="24883"/>
                  </a:lnTo>
                  <a:lnTo>
                    <a:pt x="35771" y="4985"/>
                  </a:lnTo>
                  <a:lnTo>
                    <a:pt x="39251" y="14618"/>
                  </a:lnTo>
                  <a:lnTo>
                    <a:pt x="55836" y="14618"/>
                  </a:lnTo>
                  <a:lnTo>
                    <a:pt x="55836" y="12876"/>
                  </a:lnTo>
                  <a:lnTo>
                    <a:pt x="40475" y="12876"/>
                  </a:lnTo>
                  <a:lnTo>
                    <a:pt x="358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7"/>
          <p:cNvSpPr txBox="1">
            <a:spLocks noGrp="1"/>
          </p:cNvSpPr>
          <p:nvPr>
            <p:ph type="title"/>
          </p:nvPr>
        </p:nvSpPr>
        <p:spPr>
          <a:xfrm>
            <a:off x="4572000" y="0"/>
            <a:ext cx="6136800" cy="572700"/>
          </a:xfrm>
          <a:prstGeom prst="rect">
            <a:avLst/>
          </a:prstGeom>
        </p:spPr>
        <p:txBody>
          <a:bodyPr spcFirstLastPara="1" wrap="square" lIns="91425" tIns="91425" rIns="91425" bIns="91425" anchor="t" anchorCtr="0">
            <a:noAutofit/>
          </a:bodyPr>
          <a:lstStyle/>
          <a:p>
            <a:pPr lvl="0"/>
            <a:r>
              <a:rPr lang="en" dirty="0"/>
              <a:t>DATA UNDERSTANDING </a:t>
            </a:r>
            <a:endParaRPr dirty="0"/>
          </a:p>
        </p:txBody>
      </p:sp>
      <p:pic>
        <p:nvPicPr>
          <p:cNvPr id="3" name="Picture 2"/>
          <p:cNvPicPr>
            <a:picLocks noChangeAspect="1"/>
          </p:cNvPicPr>
          <p:nvPr/>
        </p:nvPicPr>
        <p:blipFill>
          <a:blip r:embed="rId3"/>
          <a:stretch>
            <a:fillRect/>
          </a:stretch>
        </p:blipFill>
        <p:spPr>
          <a:xfrm>
            <a:off x="772885" y="710445"/>
            <a:ext cx="3130522" cy="3352860"/>
          </a:xfrm>
          <a:prstGeom prst="rect">
            <a:avLst/>
          </a:prstGeom>
        </p:spPr>
      </p:pic>
      <p:pic>
        <p:nvPicPr>
          <p:cNvPr id="4" name="Picture 3"/>
          <p:cNvPicPr>
            <a:picLocks noChangeAspect="1"/>
          </p:cNvPicPr>
          <p:nvPr/>
        </p:nvPicPr>
        <p:blipFill>
          <a:blip r:embed="rId4"/>
          <a:stretch>
            <a:fillRect/>
          </a:stretch>
        </p:blipFill>
        <p:spPr>
          <a:xfrm>
            <a:off x="4242235" y="710445"/>
            <a:ext cx="3775268" cy="33528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7"/>
          <p:cNvSpPr txBox="1">
            <a:spLocks noGrp="1"/>
          </p:cNvSpPr>
          <p:nvPr>
            <p:ph type="title"/>
          </p:nvPr>
        </p:nvSpPr>
        <p:spPr>
          <a:xfrm>
            <a:off x="4572000" y="0"/>
            <a:ext cx="6136800" cy="572700"/>
          </a:xfrm>
          <a:prstGeom prst="rect">
            <a:avLst/>
          </a:prstGeom>
        </p:spPr>
        <p:txBody>
          <a:bodyPr spcFirstLastPara="1" wrap="square" lIns="91425" tIns="91425" rIns="91425" bIns="91425" anchor="t" anchorCtr="0">
            <a:noAutofit/>
          </a:bodyPr>
          <a:lstStyle/>
          <a:p>
            <a:pPr lvl="0"/>
            <a:r>
              <a:rPr lang="en" dirty="0"/>
              <a:t>DATA UNDERSTANDING </a:t>
            </a:r>
            <a:endParaRPr dirty="0"/>
          </a:p>
        </p:txBody>
      </p:sp>
      <p:sp>
        <p:nvSpPr>
          <p:cNvPr id="7" name="Google Shape;173;p28"/>
          <p:cNvSpPr txBox="1">
            <a:spLocks/>
          </p:cNvSpPr>
          <p:nvPr/>
        </p:nvSpPr>
        <p:spPr>
          <a:xfrm>
            <a:off x="585005" y="2771733"/>
            <a:ext cx="7394223"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pPr>
              <a:lnSpc>
                <a:spcPct val="150000"/>
              </a:lnSpc>
            </a:pPr>
            <a:r>
              <a:rPr lang="en-US" sz="1200" dirty="0"/>
              <a:t>The customers who are most interested in buying insurance are male who are 1-2 years old and have vehicle </a:t>
            </a:r>
            <a:r>
              <a:rPr lang="en-US" sz="1200" dirty="0" smtClean="0"/>
              <a:t>damage</a:t>
            </a:r>
          </a:p>
          <a:p>
            <a:pPr>
              <a:lnSpc>
                <a:spcPct val="150000"/>
              </a:lnSpc>
            </a:pPr>
            <a:r>
              <a:rPr lang="en-US" sz="1200" dirty="0"/>
              <a:t>If the vehicle is no-previously insured, customers who have damaged vehicles in any age range will be interested in buying insurance.</a:t>
            </a:r>
          </a:p>
          <a:p>
            <a:pPr>
              <a:lnSpc>
                <a:spcPct val="150000"/>
              </a:lnSpc>
            </a:pPr>
            <a:r>
              <a:rPr lang="en-US" sz="1200" dirty="0"/>
              <a:t>Vehicles that are &gt; 2 years and no-previously insured will be interested for insurance</a:t>
            </a:r>
          </a:p>
          <a:p>
            <a:pPr>
              <a:lnSpc>
                <a:spcPct val="150000"/>
              </a:lnSpc>
            </a:pPr>
            <a:r>
              <a:rPr lang="en-US" sz="1200" dirty="0"/>
              <a:t>If the vehicle is &gt; 2 years old and has not been damaged, then choose not to do insurance at all</a:t>
            </a:r>
          </a:p>
          <a:p>
            <a:pPr>
              <a:lnSpc>
                <a:spcPct val="150000"/>
              </a:lnSpc>
            </a:pPr>
            <a:r>
              <a:rPr lang="en-US" sz="1200" dirty="0"/>
              <a:t>Vehicles that are &gt; 2 years old and have been insured are not interested at all for insurance anymore, even though the vehicle is damaged.</a:t>
            </a:r>
          </a:p>
          <a:p>
            <a:pPr>
              <a:lnSpc>
                <a:spcPct val="150000"/>
              </a:lnSpc>
            </a:pPr>
            <a:endParaRPr lang="en-US" sz="1200" dirty="0"/>
          </a:p>
        </p:txBody>
      </p:sp>
    </p:spTree>
    <p:extLst>
      <p:ext uri="{BB962C8B-B14F-4D97-AF65-F5344CB8AC3E}">
        <p14:creationId xmlns:p14="http://schemas.microsoft.com/office/powerpoint/2010/main" val="4229192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Machine learning model</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6895" t="27513" b="32910"/>
          <a:stretch/>
        </p:blipFill>
        <p:spPr>
          <a:xfrm>
            <a:off x="892628" y="1317170"/>
            <a:ext cx="3820886" cy="3265469"/>
          </a:xfrm>
          <a:prstGeom prst="rect">
            <a:avLst/>
          </a:prstGeom>
        </p:spPr>
      </p:pic>
      <p:sp>
        <p:nvSpPr>
          <p:cNvPr id="41" name="Google Shape;173;p28"/>
          <p:cNvSpPr txBox="1">
            <a:spLocks/>
          </p:cNvSpPr>
          <p:nvPr/>
        </p:nvSpPr>
        <p:spPr>
          <a:xfrm>
            <a:off x="4928405" y="1844358"/>
            <a:ext cx="4215595"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pPr marL="139700" indent="0">
              <a:lnSpc>
                <a:spcPct val="150000"/>
              </a:lnSpc>
              <a:buNone/>
            </a:pPr>
            <a:r>
              <a:rPr lang="en-US" sz="1200" dirty="0"/>
              <a:t>The number of Yes-Response and No-Response is </a:t>
            </a:r>
            <a:r>
              <a:rPr lang="en-US" sz="1200" dirty="0" smtClean="0"/>
              <a:t>imbalanced</a:t>
            </a:r>
          </a:p>
          <a:p>
            <a:pPr marL="139700" indent="0">
              <a:lnSpc>
                <a:spcPct val="150000"/>
              </a:lnSpc>
              <a:buNone/>
            </a:pPr>
            <a:r>
              <a:rPr lang="en-ID" sz="1200" dirty="0" smtClean="0"/>
              <a:t>So we can </a:t>
            </a:r>
            <a:r>
              <a:rPr lang="en-ID" sz="1200" dirty="0" err="1" smtClean="0"/>
              <a:t>undersampling</a:t>
            </a:r>
            <a:r>
              <a:rPr lang="en-ID" sz="1200" dirty="0" smtClean="0"/>
              <a:t> for this large dataset</a:t>
            </a:r>
            <a:endParaRPr lang="en-US" sz="1200" dirty="0"/>
          </a:p>
        </p:txBody>
      </p:sp>
      <p:pic>
        <p:nvPicPr>
          <p:cNvPr id="4" name="Picture 3"/>
          <p:cNvPicPr>
            <a:picLocks noChangeAspect="1"/>
          </p:cNvPicPr>
          <p:nvPr/>
        </p:nvPicPr>
        <p:blipFill>
          <a:blip r:embed="rId4"/>
          <a:stretch>
            <a:fillRect/>
          </a:stretch>
        </p:blipFill>
        <p:spPr>
          <a:xfrm>
            <a:off x="5125811" y="2636383"/>
            <a:ext cx="2390775" cy="828675"/>
          </a:xfrm>
          <a:prstGeom prst="rect">
            <a:avLst/>
          </a:prstGeom>
        </p:spPr>
      </p:pic>
      <p:pic>
        <p:nvPicPr>
          <p:cNvPr id="5" name="Picture 4"/>
          <p:cNvPicPr>
            <a:picLocks noChangeAspect="1"/>
          </p:cNvPicPr>
          <p:nvPr/>
        </p:nvPicPr>
        <p:blipFill>
          <a:blip r:embed="rId5"/>
          <a:stretch>
            <a:fillRect/>
          </a:stretch>
        </p:blipFill>
        <p:spPr>
          <a:xfrm>
            <a:off x="5125811" y="3820883"/>
            <a:ext cx="2390775" cy="800100"/>
          </a:xfrm>
          <a:prstGeom prst="rect">
            <a:avLst/>
          </a:prstGeom>
        </p:spPr>
      </p:pic>
      <p:sp>
        <p:nvSpPr>
          <p:cNvPr id="44" name="Google Shape;173;p28"/>
          <p:cNvSpPr txBox="1">
            <a:spLocks/>
          </p:cNvSpPr>
          <p:nvPr/>
        </p:nvSpPr>
        <p:spPr>
          <a:xfrm>
            <a:off x="5082267" y="2200183"/>
            <a:ext cx="1796100" cy="436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chemeClr val="accent5"/>
                </a:solidFill>
                <a:latin typeface="Staatliches" panose="020B0604020202020204" charset="0"/>
              </a:rPr>
              <a:t>Before </a:t>
            </a:r>
            <a:r>
              <a:rPr lang="en-US" dirty="0" err="1" smtClean="0">
                <a:solidFill>
                  <a:schemeClr val="accent5"/>
                </a:solidFill>
                <a:latin typeface="Staatliches" panose="020B0604020202020204" charset="0"/>
              </a:rPr>
              <a:t>undersampling</a:t>
            </a:r>
            <a:endParaRPr lang="en-US" dirty="0">
              <a:solidFill>
                <a:schemeClr val="accent5"/>
              </a:solidFill>
              <a:latin typeface="Staatliches" panose="020B0604020202020204" charset="0"/>
            </a:endParaRPr>
          </a:p>
        </p:txBody>
      </p:sp>
      <p:sp>
        <p:nvSpPr>
          <p:cNvPr id="45" name="Google Shape;173;p28"/>
          <p:cNvSpPr txBox="1">
            <a:spLocks/>
          </p:cNvSpPr>
          <p:nvPr/>
        </p:nvSpPr>
        <p:spPr>
          <a:xfrm>
            <a:off x="5082267" y="3424871"/>
            <a:ext cx="1796100" cy="436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chemeClr val="accent5"/>
                </a:solidFill>
                <a:latin typeface="Staatliches" panose="020B0604020202020204" charset="0"/>
              </a:rPr>
              <a:t>After </a:t>
            </a:r>
            <a:r>
              <a:rPr lang="en-US" dirty="0" err="1" smtClean="0">
                <a:solidFill>
                  <a:schemeClr val="accent5"/>
                </a:solidFill>
                <a:latin typeface="Staatliches" panose="020B0604020202020204" charset="0"/>
              </a:rPr>
              <a:t>undersampling</a:t>
            </a:r>
            <a:endParaRPr lang="en-US" dirty="0">
              <a:solidFill>
                <a:schemeClr val="accent5"/>
              </a:solidFill>
              <a:latin typeface="Staatliches" panose="020B0604020202020204" charset="0"/>
            </a:endParaRPr>
          </a:p>
        </p:txBody>
      </p:sp>
    </p:spTree>
    <p:extLst>
      <p:ext uri="{BB962C8B-B14F-4D97-AF65-F5344CB8AC3E}">
        <p14:creationId xmlns:p14="http://schemas.microsoft.com/office/powerpoint/2010/main" val="4078152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5"/>
          <p:cNvSpPr txBox="1">
            <a:spLocks noGrp="1"/>
          </p:cNvSpPr>
          <p:nvPr>
            <p:ph type="title"/>
          </p:nvPr>
        </p:nvSpPr>
        <p:spPr>
          <a:xfrm>
            <a:off x="1995193" y="317557"/>
            <a:ext cx="5240700" cy="572700"/>
          </a:xfrm>
          <a:prstGeom prst="rect">
            <a:avLst/>
          </a:prstGeom>
        </p:spPr>
        <p:txBody>
          <a:bodyPr spcFirstLastPara="1" wrap="square" lIns="91425" tIns="91425" rIns="91425" bIns="91425" anchor="t" anchorCtr="0">
            <a:noAutofit/>
          </a:bodyPr>
          <a:lstStyle/>
          <a:p>
            <a:pPr lvl="0"/>
            <a:r>
              <a:rPr lang="en-ID" dirty="0"/>
              <a:t>Comparison of Evaluation Models</a:t>
            </a:r>
            <a:endParaRPr dirty="0"/>
          </a:p>
        </p:txBody>
      </p:sp>
      <p:graphicFrame>
        <p:nvGraphicFramePr>
          <p:cNvPr id="12" name="Google Shape;342;p33"/>
          <p:cNvGraphicFramePr/>
          <p:nvPr>
            <p:extLst>
              <p:ext uri="{D42A27DB-BD31-4B8C-83A1-F6EECF244321}">
                <p14:modId xmlns:p14="http://schemas.microsoft.com/office/powerpoint/2010/main" val="267907013"/>
              </p:ext>
            </p:extLst>
          </p:nvPr>
        </p:nvGraphicFramePr>
        <p:xfrm>
          <a:off x="1153885" y="1899157"/>
          <a:ext cx="6923315" cy="2293590"/>
        </p:xfrm>
        <a:graphic>
          <a:graphicData uri="http://schemas.openxmlformats.org/drawingml/2006/table">
            <a:tbl>
              <a:tblPr>
                <a:noFill/>
                <a:tableStyleId>{285BA08E-B26D-4863-A4A1-518B5CC94AB1}</a:tableStyleId>
              </a:tblPr>
              <a:tblGrid>
                <a:gridCol w="4728554"/>
                <a:gridCol w="2194761"/>
              </a:tblGrid>
              <a:tr h="217817">
                <a:tc>
                  <a:txBody>
                    <a:bodyPr/>
                    <a:lstStyle/>
                    <a:p>
                      <a:pPr marL="0" lvl="0" indent="0" algn="ctr" rtl="0">
                        <a:spcBef>
                          <a:spcPts val="0"/>
                        </a:spcBef>
                        <a:spcAft>
                          <a:spcPts val="0"/>
                        </a:spcAft>
                        <a:buNone/>
                      </a:pPr>
                      <a:r>
                        <a:rPr lang="en" sz="1600" dirty="0" smtClean="0">
                          <a:solidFill>
                            <a:schemeClr val="accent3">
                              <a:lumMod val="20000"/>
                              <a:lumOff val="80000"/>
                            </a:schemeClr>
                          </a:solidFill>
                          <a:latin typeface="Staatliches"/>
                          <a:ea typeface="Staatliches"/>
                          <a:cs typeface="Staatliches"/>
                          <a:sym typeface="Staatliches"/>
                        </a:rPr>
                        <a:t>MODEL</a:t>
                      </a:r>
                      <a:endParaRPr sz="1600" dirty="0">
                        <a:solidFill>
                          <a:schemeClr val="accent3">
                            <a:lumMod val="20000"/>
                            <a:lumOff val="80000"/>
                          </a:schemeClr>
                        </a:solidFill>
                        <a:latin typeface="Staatliches"/>
                        <a:ea typeface="Staatliches"/>
                        <a:cs typeface="Staatliches"/>
                        <a:sym typeface="Staatliches"/>
                      </a:endParaRPr>
                    </a:p>
                  </a:txBody>
                  <a:tcPr marL="91425" marR="91425" marT="91425" marB="91425"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lvl="0" indent="0" algn="ctr" rtl="0">
                        <a:spcBef>
                          <a:spcPts val="0"/>
                        </a:spcBef>
                        <a:spcAft>
                          <a:spcPts val="0"/>
                        </a:spcAft>
                        <a:buNone/>
                      </a:pPr>
                      <a:r>
                        <a:rPr lang="en" sz="1600" dirty="0" smtClean="0">
                          <a:solidFill>
                            <a:schemeClr val="accent3">
                              <a:lumMod val="20000"/>
                              <a:lumOff val="80000"/>
                            </a:schemeClr>
                          </a:solidFill>
                          <a:latin typeface="Staatliches"/>
                          <a:ea typeface="Staatliches"/>
                          <a:cs typeface="Staatliches"/>
                          <a:sym typeface="Staatliches"/>
                        </a:rPr>
                        <a:t>F1</a:t>
                      </a:r>
                      <a:r>
                        <a:rPr lang="en" sz="1600" baseline="0" dirty="0" smtClean="0">
                          <a:solidFill>
                            <a:schemeClr val="accent3">
                              <a:lumMod val="20000"/>
                              <a:lumOff val="80000"/>
                            </a:schemeClr>
                          </a:solidFill>
                          <a:latin typeface="Staatliches"/>
                          <a:ea typeface="Staatliches"/>
                          <a:cs typeface="Staatliches"/>
                          <a:sym typeface="Staatliches"/>
                        </a:rPr>
                        <a:t> Score</a:t>
                      </a:r>
                      <a:endParaRPr sz="1600" dirty="0">
                        <a:solidFill>
                          <a:schemeClr val="accent3">
                            <a:lumMod val="20000"/>
                            <a:lumOff val="80000"/>
                          </a:schemeClr>
                        </a:solidFill>
                        <a:latin typeface="Staatliches"/>
                        <a:ea typeface="Staatliches"/>
                        <a:cs typeface="Staatliches"/>
                        <a:sym typeface="Staatliches"/>
                      </a:endParaRPr>
                    </a:p>
                  </a:txBody>
                  <a:tcPr marL="91425" marR="91425" marT="91425" marB="91425" anchor="ctr">
                    <a:lnL w="12700" cap="flat" cmpd="sng" algn="ctr">
                      <a:solidFill>
                        <a:schemeClr val="bg1"/>
                      </a:solidFill>
                      <a:prstDash val="solid"/>
                      <a:round/>
                      <a:headEnd type="none" w="med" len="med"/>
                      <a:tailEnd type="none" w="med" len="med"/>
                    </a:lnL>
                    <a:lnR w="2857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22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200" b="0" dirty="0" smtClean="0">
                          <a:solidFill>
                            <a:schemeClr val="accent5"/>
                          </a:solidFill>
                          <a:latin typeface="Oxygen"/>
                          <a:ea typeface="Oxygen"/>
                          <a:cs typeface="Oxygen"/>
                          <a:sym typeface="Oxygen"/>
                        </a:rPr>
                        <a:t>Decision</a:t>
                      </a:r>
                      <a:r>
                        <a:rPr lang="en-ID" sz="1200" b="0" baseline="0" dirty="0" smtClean="0">
                          <a:solidFill>
                            <a:schemeClr val="accent5"/>
                          </a:solidFill>
                          <a:latin typeface="Oxygen"/>
                          <a:ea typeface="Oxygen"/>
                          <a:cs typeface="Oxygen"/>
                          <a:sym typeface="Oxygen"/>
                        </a:rPr>
                        <a:t> Tree Classifier (Baseline Model)</a:t>
                      </a:r>
                      <a:endParaRPr lang="en-ID" sz="1200" b="0" dirty="0" smtClean="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algn="ctr" rtl="0" fontAlgn="ctr">
                        <a:spcBef>
                          <a:spcPts val="0"/>
                        </a:spcBef>
                        <a:spcAft>
                          <a:spcPts val="0"/>
                        </a:spcAft>
                      </a:pPr>
                      <a:r>
                        <a:rPr lang="en-US" sz="1200" b="0" i="0" u="none" strike="noStrike">
                          <a:solidFill>
                            <a:srgbClr val="1C6274"/>
                          </a:solidFill>
                          <a:effectLst/>
                          <a:latin typeface="Arial" panose="020B0604020202020204" pitchFamily="34" charset="0"/>
                        </a:rPr>
                        <a:t>0.29</a:t>
                      </a:r>
                      <a:endParaRPr lang="en-US">
                        <a:effectLst/>
                      </a:endParaRPr>
                    </a:p>
                  </a:txBody>
                  <a:tcPr marL="95250" marR="95250" marT="95250" marB="952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2919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200" b="0" dirty="0" smtClean="0">
                          <a:solidFill>
                            <a:schemeClr val="accent5"/>
                          </a:solidFill>
                          <a:latin typeface="Oxygen"/>
                          <a:ea typeface="Oxygen"/>
                          <a:cs typeface="Oxygen"/>
                          <a:sym typeface="Oxygen"/>
                        </a:rPr>
                        <a:t>Decision</a:t>
                      </a:r>
                      <a:r>
                        <a:rPr lang="en-ID" sz="1200" b="0" baseline="0" dirty="0" smtClean="0">
                          <a:solidFill>
                            <a:schemeClr val="accent5"/>
                          </a:solidFill>
                          <a:latin typeface="Oxygen"/>
                          <a:ea typeface="Oxygen"/>
                          <a:cs typeface="Oxygen"/>
                          <a:sym typeface="Oxygen"/>
                        </a:rPr>
                        <a:t> Tree Classifier</a:t>
                      </a:r>
                      <a:endParaRPr lang="en-ID" sz="1200" b="0" dirty="0" smtClean="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algn="ctr" rtl="0" fontAlgn="ctr">
                        <a:spcBef>
                          <a:spcPts val="0"/>
                        </a:spcBef>
                        <a:spcAft>
                          <a:spcPts val="0"/>
                        </a:spcAft>
                      </a:pPr>
                      <a:r>
                        <a:rPr lang="en-US" sz="1200" b="0" i="0" u="none" strike="noStrike">
                          <a:solidFill>
                            <a:srgbClr val="1C6274"/>
                          </a:solidFill>
                          <a:effectLst/>
                          <a:latin typeface="Arial" panose="020B0604020202020204" pitchFamily="34" charset="0"/>
                        </a:rPr>
                        <a:t>0.71</a:t>
                      </a:r>
                      <a:endParaRPr lang="en-US">
                        <a:effectLst/>
                      </a:endParaRPr>
                    </a:p>
                  </a:txBody>
                  <a:tcPr marL="95250" marR="95250" marT="95250" marB="952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200" b="0" dirty="0" smtClean="0">
                          <a:solidFill>
                            <a:schemeClr val="accent5"/>
                          </a:solidFill>
                          <a:latin typeface="Oxygen"/>
                          <a:ea typeface="Oxygen"/>
                          <a:cs typeface="Oxygen"/>
                          <a:sym typeface="Oxygen"/>
                        </a:rPr>
                        <a:t>K</a:t>
                      </a:r>
                      <a:r>
                        <a:rPr lang="en-ID" sz="1200" b="0" baseline="0" dirty="0" smtClean="0">
                          <a:solidFill>
                            <a:schemeClr val="accent5"/>
                          </a:solidFill>
                          <a:latin typeface="Oxygen"/>
                          <a:ea typeface="Oxygen"/>
                          <a:cs typeface="Oxygen"/>
                          <a:sym typeface="Oxygen"/>
                        </a:rPr>
                        <a:t> </a:t>
                      </a:r>
                      <a:r>
                        <a:rPr lang="en-ID" sz="1200" b="0" baseline="0" dirty="0" err="1" smtClean="0">
                          <a:solidFill>
                            <a:schemeClr val="accent5"/>
                          </a:solidFill>
                          <a:latin typeface="Oxygen"/>
                          <a:ea typeface="Oxygen"/>
                          <a:cs typeface="Oxygen"/>
                          <a:sym typeface="Oxygen"/>
                        </a:rPr>
                        <a:t>N</a:t>
                      </a:r>
                      <a:r>
                        <a:rPr lang="en-ID" sz="1200" b="0" dirty="0" err="1" smtClean="0">
                          <a:solidFill>
                            <a:schemeClr val="accent5"/>
                          </a:solidFill>
                          <a:latin typeface="Oxygen"/>
                          <a:ea typeface="Oxygen"/>
                          <a:cs typeface="Oxygen"/>
                          <a:sym typeface="Oxygen"/>
                        </a:rPr>
                        <a:t>eighbors</a:t>
                      </a:r>
                      <a:r>
                        <a:rPr lang="en-ID" sz="1200" b="0" dirty="0" smtClean="0">
                          <a:solidFill>
                            <a:schemeClr val="accent5"/>
                          </a:solidFill>
                          <a:latin typeface="Oxygen"/>
                          <a:ea typeface="Oxygen"/>
                          <a:cs typeface="Oxygen"/>
                          <a:sym typeface="Oxygen"/>
                        </a:rPr>
                        <a:t> </a:t>
                      </a:r>
                      <a:r>
                        <a:rPr lang="en-ID" sz="1200" b="0" baseline="0" dirty="0" smtClean="0">
                          <a:solidFill>
                            <a:schemeClr val="accent5"/>
                          </a:solidFill>
                          <a:latin typeface="Oxygen"/>
                          <a:ea typeface="Oxygen"/>
                          <a:cs typeface="Oxygen"/>
                          <a:sym typeface="Oxygen"/>
                        </a:rPr>
                        <a:t>Classifier</a:t>
                      </a:r>
                      <a:endParaRPr lang="en-ID" sz="1200" b="0" dirty="0" smtClean="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algn="ctr" rtl="0" fontAlgn="ctr">
                        <a:spcBef>
                          <a:spcPts val="0"/>
                        </a:spcBef>
                        <a:spcAft>
                          <a:spcPts val="0"/>
                        </a:spcAft>
                      </a:pPr>
                      <a:r>
                        <a:rPr lang="en-US" sz="1200" b="0" i="0" u="none" strike="noStrike">
                          <a:solidFill>
                            <a:srgbClr val="1C6274"/>
                          </a:solidFill>
                          <a:effectLst/>
                          <a:latin typeface="Arial" panose="020B0604020202020204" pitchFamily="34" charset="0"/>
                        </a:rPr>
                        <a:t>0.60</a:t>
                      </a:r>
                      <a:endParaRPr lang="en-US">
                        <a:effectLst/>
                      </a:endParaRPr>
                    </a:p>
                  </a:txBody>
                  <a:tcPr marL="95250" marR="95250" marT="95250" marB="952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2833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200" b="0" dirty="0" smtClean="0">
                          <a:solidFill>
                            <a:schemeClr val="accent5"/>
                          </a:solidFill>
                          <a:latin typeface="Oxygen"/>
                          <a:ea typeface="Oxygen"/>
                          <a:cs typeface="Oxygen"/>
                          <a:sym typeface="Oxygen"/>
                        </a:rPr>
                        <a:t>Random</a:t>
                      </a:r>
                      <a:r>
                        <a:rPr lang="en-ID" sz="1200" b="0" baseline="0" dirty="0" smtClean="0">
                          <a:solidFill>
                            <a:schemeClr val="accent5"/>
                          </a:solidFill>
                          <a:latin typeface="Oxygen"/>
                          <a:ea typeface="Oxygen"/>
                          <a:cs typeface="Oxygen"/>
                          <a:sym typeface="Oxygen"/>
                        </a:rPr>
                        <a:t> Forest Classifier</a:t>
                      </a:r>
                      <a:endParaRPr lang="en-ID" sz="1200" b="0" dirty="0" smtClean="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4">
                        <a:lumMod val="75000"/>
                      </a:schemeClr>
                    </a:solidFill>
                  </a:tcPr>
                </a:tc>
                <a:tc>
                  <a:txBody>
                    <a:bodyPr/>
                    <a:lstStyle/>
                    <a:p>
                      <a:pPr algn="ctr" rtl="0" fontAlgn="ctr">
                        <a:spcBef>
                          <a:spcPts val="0"/>
                        </a:spcBef>
                        <a:spcAft>
                          <a:spcPts val="0"/>
                        </a:spcAft>
                      </a:pPr>
                      <a:r>
                        <a:rPr lang="en-US" sz="1200" b="0" i="0" u="none" strike="noStrike">
                          <a:solidFill>
                            <a:srgbClr val="1C6274"/>
                          </a:solidFill>
                          <a:effectLst/>
                          <a:latin typeface="Oxygen" panose="020B0604020202020204" charset="0"/>
                        </a:rPr>
                        <a:t>0.80</a:t>
                      </a:r>
                      <a:endParaRPr lang="en-US">
                        <a:effectLst/>
                      </a:endParaRPr>
                    </a:p>
                  </a:txBody>
                  <a:tcPr marL="95250" marR="95250" marT="95250" marB="952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4">
                        <a:lumMod val="75000"/>
                      </a:schemeClr>
                    </a:solidFill>
                  </a:tcPr>
                </a:tc>
              </a:tr>
              <a:tr h="283311">
                <a:tc>
                  <a:txBody>
                    <a:bodyPr/>
                    <a:lstStyle/>
                    <a:p>
                      <a:pPr marL="0" lvl="0" indent="0" algn="l" rtl="0">
                        <a:spcBef>
                          <a:spcPts val="0"/>
                        </a:spcBef>
                        <a:spcAft>
                          <a:spcPts val="0"/>
                        </a:spcAft>
                        <a:buNone/>
                      </a:pPr>
                      <a:r>
                        <a:rPr lang="en-ID" sz="1200" b="0" dirty="0" smtClean="0">
                          <a:solidFill>
                            <a:schemeClr val="accent5"/>
                          </a:solidFill>
                          <a:latin typeface="Oxygen"/>
                          <a:ea typeface="Oxygen"/>
                          <a:cs typeface="Oxygen"/>
                          <a:sym typeface="Oxygen"/>
                        </a:rPr>
                        <a:t>Gaussian</a:t>
                      </a:r>
                      <a:r>
                        <a:rPr lang="en-ID" sz="1200" b="0" baseline="0" dirty="0" smtClean="0">
                          <a:solidFill>
                            <a:schemeClr val="accent5"/>
                          </a:solidFill>
                          <a:latin typeface="Oxygen"/>
                          <a:ea typeface="Oxygen"/>
                          <a:cs typeface="Oxygen"/>
                          <a:sym typeface="Oxygen"/>
                        </a:rPr>
                        <a:t> Naïve Bayes</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algn="ctr" rtl="0" fontAlgn="ctr">
                        <a:spcBef>
                          <a:spcPts val="0"/>
                        </a:spcBef>
                        <a:spcAft>
                          <a:spcPts val="0"/>
                        </a:spcAft>
                      </a:pPr>
                      <a:r>
                        <a:rPr lang="en-US" sz="1200" b="0" i="0" u="none" strike="noStrike" dirty="0">
                          <a:solidFill>
                            <a:srgbClr val="1C6274"/>
                          </a:solidFill>
                          <a:effectLst/>
                          <a:latin typeface="Oxygen" panose="020B0604020202020204" charset="0"/>
                        </a:rPr>
                        <a:t>0.79</a:t>
                      </a:r>
                      <a:endParaRPr lang="en-US" dirty="0">
                        <a:effectLst/>
                      </a:endParaRPr>
                    </a:p>
                  </a:txBody>
                  <a:tcPr marL="95250" marR="95250" marT="95250" marB="952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bl>
          </a:graphicData>
        </a:graphic>
      </p:graphicFrame>
      <p:sp>
        <p:nvSpPr>
          <p:cNvPr id="13" name="Google Shape;173;p28"/>
          <p:cNvSpPr txBox="1">
            <a:spLocks/>
          </p:cNvSpPr>
          <p:nvPr/>
        </p:nvSpPr>
        <p:spPr>
          <a:xfrm>
            <a:off x="925286" y="1462957"/>
            <a:ext cx="7358743"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pPr marL="139700" indent="0">
              <a:lnSpc>
                <a:spcPct val="150000"/>
              </a:lnSpc>
              <a:buNone/>
            </a:pPr>
            <a:r>
              <a:rPr lang="en-US" sz="1200" dirty="0" smtClean="0"/>
              <a:t>Based </a:t>
            </a:r>
            <a:r>
              <a:rPr lang="en-US" sz="1200" dirty="0"/>
              <a:t>on the modeling evaluation, the best </a:t>
            </a:r>
            <a:r>
              <a:rPr lang="en-US" sz="1200" dirty="0" smtClean="0"/>
              <a:t>f1 score </a:t>
            </a:r>
            <a:r>
              <a:rPr lang="en-US" sz="1200" dirty="0"/>
              <a:t>is given by </a:t>
            </a:r>
            <a:r>
              <a:rPr lang="en-US" sz="1200" dirty="0" smtClean="0"/>
              <a:t>Random Forest, </a:t>
            </a:r>
            <a:r>
              <a:rPr lang="en-US" sz="1200" dirty="0"/>
              <a:t>so we </a:t>
            </a:r>
            <a:r>
              <a:rPr lang="en-US" sz="1200" dirty="0" smtClean="0"/>
              <a:t>will develop </a:t>
            </a:r>
            <a:r>
              <a:rPr lang="en-US" sz="1200" dirty="0"/>
              <a:t>a model using Random Forest</a:t>
            </a:r>
          </a:p>
        </p:txBody>
      </p:sp>
    </p:spTree>
    <p:extLst>
      <p:ext uri="{BB962C8B-B14F-4D97-AF65-F5344CB8AC3E}">
        <p14:creationId xmlns:p14="http://schemas.microsoft.com/office/powerpoint/2010/main" val="4105041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511629" y="152400"/>
            <a:ext cx="6430350" cy="572700"/>
          </a:xfrm>
          <a:prstGeom prst="rect">
            <a:avLst/>
          </a:prstGeom>
        </p:spPr>
        <p:txBody>
          <a:bodyPr spcFirstLastPara="1" wrap="square" lIns="91425" tIns="91425" rIns="91425" bIns="91425" anchor="t" anchorCtr="0">
            <a:noAutofit/>
          </a:bodyPr>
          <a:lstStyle/>
          <a:p>
            <a:pPr marL="139700"/>
            <a:r>
              <a:rPr lang="en-US" dirty="0" smtClean="0"/>
              <a:t>Random Forest with </a:t>
            </a:r>
            <a:r>
              <a:rPr lang="en" dirty="0" smtClean="0"/>
              <a:t>Hyperparameter </a:t>
            </a:r>
            <a:r>
              <a:rPr lang="en" dirty="0"/>
              <a:t>tuning </a:t>
            </a:r>
            <a:endParaRPr lang="en-US" dirty="0"/>
          </a:p>
        </p:txBody>
      </p:sp>
      <p:sp>
        <p:nvSpPr>
          <p:cNvPr id="3" name="Google Shape;173;p28"/>
          <p:cNvSpPr txBox="1">
            <a:spLocks/>
          </p:cNvSpPr>
          <p:nvPr/>
        </p:nvSpPr>
        <p:spPr>
          <a:xfrm>
            <a:off x="751114" y="918671"/>
            <a:ext cx="7358743"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pPr marL="139700" indent="0">
              <a:lnSpc>
                <a:spcPct val="150000"/>
              </a:lnSpc>
              <a:buNone/>
            </a:pPr>
            <a:r>
              <a:rPr lang="en-US" sz="1200" dirty="0"/>
              <a:t>From the best model, then we perform </a:t>
            </a:r>
            <a:r>
              <a:rPr lang="en-US" sz="1200" dirty="0" err="1"/>
              <a:t>hyperparameter</a:t>
            </a:r>
            <a:r>
              <a:rPr lang="en-US" sz="1200" dirty="0"/>
              <a:t> </a:t>
            </a:r>
            <a:r>
              <a:rPr lang="en-US" sz="1200" dirty="0" smtClean="0"/>
              <a:t>tuning into Random Forest</a:t>
            </a:r>
            <a:endParaRPr lang="en-US" sz="1200" dirty="0"/>
          </a:p>
        </p:txBody>
      </p:sp>
      <p:sp>
        <p:nvSpPr>
          <p:cNvPr id="4" name="Google Shape;173;p28"/>
          <p:cNvSpPr txBox="1">
            <a:spLocks/>
          </p:cNvSpPr>
          <p:nvPr/>
        </p:nvSpPr>
        <p:spPr>
          <a:xfrm>
            <a:off x="751113" y="1330342"/>
            <a:ext cx="7358743"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pPr marL="139700" indent="0">
              <a:lnSpc>
                <a:spcPct val="150000"/>
              </a:lnSpc>
              <a:buNone/>
            </a:pPr>
            <a:r>
              <a:rPr lang="en-US" sz="1200" dirty="0" smtClean="0"/>
              <a:t>Result of </a:t>
            </a:r>
            <a:r>
              <a:rPr lang="en-US" sz="1200" dirty="0" err="1" smtClean="0"/>
              <a:t>yperparatemer</a:t>
            </a:r>
            <a:r>
              <a:rPr lang="en-US" sz="1200" dirty="0" smtClean="0"/>
              <a:t> </a:t>
            </a:r>
            <a:r>
              <a:rPr lang="en-US" sz="1200" dirty="0" err="1"/>
              <a:t>Tunning</a:t>
            </a:r>
            <a:r>
              <a:rPr lang="en-US" sz="1200" dirty="0"/>
              <a:t> into </a:t>
            </a:r>
            <a:r>
              <a:rPr lang="en-US" sz="1200" dirty="0" smtClean="0"/>
              <a:t>the model:</a:t>
            </a: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1368275926"/>
              </p:ext>
            </p:extLst>
          </p:nvPr>
        </p:nvGraphicFramePr>
        <p:xfrm>
          <a:off x="968826" y="1782003"/>
          <a:ext cx="6923315" cy="1158150"/>
        </p:xfrm>
        <a:graphic>
          <a:graphicData uri="http://schemas.openxmlformats.org/drawingml/2006/table">
            <a:tbl>
              <a:tblPr>
                <a:noFill/>
                <a:tableStyleId>{285BA08E-B26D-4863-A4A1-518B5CC94AB1}</a:tableStyleId>
              </a:tblPr>
              <a:tblGrid>
                <a:gridCol w="4728554"/>
                <a:gridCol w="2194761"/>
              </a:tblGrid>
              <a:tr h="217817">
                <a:tc>
                  <a:txBody>
                    <a:bodyPr/>
                    <a:lstStyle/>
                    <a:p>
                      <a:pPr marL="0" lvl="0" indent="0" algn="ctr" rtl="0">
                        <a:spcBef>
                          <a:spcPts val="0"/>
                        </a:spcBef>
                        <a:spcAft>
                          <a:spcPts val="0"/>
                        </a:spcAft>
                        <a:buNone/>
                      </a:pPr>
                      <a:r>
                        <a:rPr lang="en" sz="1600" dirty="0" smtClean="0">
                          <a:solidFill>
                            <a:schemeClr val="accent3">
                              <a:lumMod val="20000"/>
                              <a:lumOff val="80000"/>
                            </a:schemeClr>
                          </a:solidFill>
                          <a:latin typeface="Staatliches"/>
                          <a:ea typeface="Staatliches"/>
                          <a:cs typeface="Staatliches"/>
                          <a:sym typeface="Staatliches"/>
                        </a:rPr>
                        <a:t>model</a:t>
                      </a:r>
                      <a:endParaRPr sz="1600" dirty="0">
                        <a:solidFill>
                          <a:schemeClr val="accent3">
                            <a:lumMod val="20000"/>
                            <a:lumOff val="80000"/>
                          </a:schemeClr>
                        </a:solidFill>
                        <a:latin typeface="Staatliches"/>
                        <a:ea typeface="Staatliches"/>
                        <a:cs typeface="Staatliches"/>
                        <a:sym typeface="Staatliches"/>
                      </a:endParaRPr>
                    </a:p>
                  </a:txBody>
                  <a:tcPr marL="91425" marR="91425" marT="91425" marB="91425"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lvl="0" indent="0" algn="ctr" rtl="0">
                        <a:spcBef>
                          <a:spcPts val="0"/>
                        </a:spcBef>
                        <a:spcAft>
                          <a:spcPts val="0"/>
                        </a:spcAft>
                        <a:buNone/>
                      </a:pPr>
                      <a:r>
                        <a:rPr lang="en-US" sz="1600" dirty="0" smtClean="0">
                          <a:solidFill>
                            <a:schemeClr val="accent3">
                              <a:lumMod val="20000"/>
                              <a:lumOff val="80000"/>
                            </a:schemeClr>
                          </a:solidFill>
                          <a:latin typeface="Staatliches"/>
                          <a:ea typeface="Staatliches"/>
                          <a:cs typeface="Staatliches"/>
                          <a:sym typeface="Staatliches"/>
                        </a:rPr>
                        <a:t>F</a:t>
                      </a:r>
                      <a:r>
                        <a:rPr lang="en" sz="1600" dirty="0" smtClean="0">
                          <a:solidFill>
                            <a:schemeClr val="accent3">
                              <a:lumMod val="20000"/>
                              <a:lumOff val="80000"/>
                            </a:schemeClr>
                          </a:solidFill>
                          <a:latin typeface="Staatliches"/>
                          <a:ea typeface="Staatliches"/>
                          <a:cs typeface="Staatliches"/>
                          <a:sym typeface="Staatliches"/>
                        </a:rPr>
                        <a:t>1 score</a:t>
                      </a:r>
                      <a:endParaRPr sz="1600" dirty="0">
                        <a:solidFill>
                          <a:schemeClr val="accent3">
                            <a:lumMod val="20000"/>
                            <a:lumOff val="80000"/>
                          </a:schemeClr>
                        </a:solidFill>
                        <a:latin typeface="Staatliches"/>
                        <a:ea typeface="Staatliches"/>
                        <a:cs typeface="Staatliches"/>
                        <a:sym typeface="Staatliches"/>
                      </a:endParaRPr>
                    </a:p>
                  </a:txBody>
                  <a:tcPr marL="91425" marR="91425" marT="91425" marB="91425" anchor="ctr">
                    <a:lnL w="12700" cap="flat" cmpd="sng" algn="ctr">
                      <a:solidFill>
                        <a:schemeClr val="bg1"/>
                      </a:solidFill>
                      <a:prstDash val="solid"/>
                      <a:round/>
                      <a:headEnd type="none" w="med" len="med"/>
                      <a:tailEnd type="none" w="med" len="med"/>
                    </a:lnL>
                    <a:lnR w="2857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22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200" b="0" dirty="0" smtClean="0">
                          <a:solidFill>
                            <a:schemeClr val="accent5"/>
                          </a:solidFill>
                          <a:latin typeface="Oxygen"/>
                          <a:ea typeface="Oxygen"/>
                          <a:cs typeface="Oxygen"/>
                          <a:sym typeface="Oxygen"/>
                        </a:rPr>
                        <a:t>Random Forest Classifier</a:t>
                      </a:r>
                    </a:p>
                  </a:txBody>
                  <a:tcPr marL="91425" marR="91425" marT="91425" marB="91425" anchor="ctr">
                    <a:lnL w="28575" cap="flat" cmpd="sng">
                      <a:solidFill>
                        <a:schemeClr val="accent2">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ctr" rtl="0">
                        <a:spcBef>
                          <a:spcPts val="0"/>
                        </a:spcBef>
                        <a:spcAft>
                          <a:spcPts val="0"/>
                        </a:spcAft>
                        <a:buNone/>
                      </a:pPr>
                      <a:r>
                        <a:rPr lang="en-US" sz="1200" dirty="0" smtClean="0">
                          <a:solidFill>
                            <a:schemeClr val="accent5"/>
                          </a:solidFill>
                        </a:rPr>
                        <a:t>0.80</a:t>
                      </a:r>
                      <a:endParaRPr sz="1200" b="0" dirty="0">
                        <a:solidFill>
                          <a:schemeClr val="accent5"/>
                        </a:solidFill>
                        <a:latin typeface="Oxygen"/>
                        <a:ea typeface="Oxygen"/>
                        <a:cs typeface="Oxygen"/>
                        <a:sym typeface="Oxygen"/>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2222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200" b="0" dirty="0" smtClean="0">
                          <a:solidFill>
                            <a:schemeClr val="accent5"/>
                          </a:solidFill>
                          <a:latin typeface="Oxygen"/>
                          <a:ea typeface="Oxygen"/>
                          <a:cs typeface="Oxygen"/>
                          <a:sym typeface="Oxygen"/>
                        </a:rPr>
                        <a:t>Random</a:t>
                      </a:r>
                      <a:r>
                        <a:rPr lang="en-ID" sz="1200" b="0" baseline="0" dirty="0" smtClean="0">
                          <a:solidFill>
                            <a:schemeClr val="accent5"/>
                          </a:solidFill>
                          <a:latin typeface="Oxygen"/>
                          <a:ea typeface="Oxygen"/>
                          <a:cs typeface="Oxygen"/>
                          <a:sym typeface="Oxygen"/>
                        </a:rPr>
                        <a:t> Forest Classifier with </a:t>
                      </a:r>
                      <a:r>
                        <a:rPr lang="en-ID" sz="1200" b="0" baseline="0" dirty="0" err="1" smtClean="0">
                          <a:solidFill>
                            <a:schemeClr val="accent5"/>
                          </a:solidFill>
                          <a:latin typeface="Oxygen"/>
                          <a:ea typeface="Oxygen"/>
                          <a:cs typeface="Oxygen"/>
                          <a:sym typeface="Oxygen"/>
                        </a:rPr>
                        <a:t>Hyperparameter</a:t>
                      </a:r>
                      <a:r>
                        <a:rPr lang="en-ID" sz="1200" b="0" baseline="0" dirty="0" smtClean="0">
                          <a:solidFill>
                            <a:schemeClr val="accent5"/>
                          </a:solidFill>
                          <a:latin typeface="Oxygen"/>
                          <a:ea typeface="Oxygen"/>
                          <a:cs typeface="Oxygen"/>
                          <a:sym typeface="Oxygen"/>
                        </a:rPr>
                        <a:t> Tuning</a:t>
                      </a:r>
                      <a:endParaRPr lang="en-ID" sz="1200" b="0" dirty="0" smtClean="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accent5"/>
                          </a:solidFill>
                        </a:rPr>
                        <a:t>0.82</a:t>
                      </a:r>
                      <a:endParaRPr lang="en-US" sz="1200" b="0" dirty="0" smtClean="0">
                        <a:solidFill>
                          <a:schemeClr val="accent5"/>
                        </a:solidFill>
                        <a:latin typeface="Oxygen"/>
                        <a:ea typeface="Oxygen"/>
                        <a:cs typeface="Oxygen"/>
                        <a:sym typeface="Oxygen"/>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bl>
          </a:graphicData>
        </a:graphic>
      </p:graphicFrame>
    </p:spTree>
    <p:extLst>
      <p:ext uri="{BB962C8B-B14F-4D97-AF65-F5344CB8AC3E}">
        <p14:creationId xmlns:p14="http://schemas.microsoft.com/office/powerpoint/2010/main" val="166124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8" name="Google Shape;2078;p50"/>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smtClean="0"/>
              <a:t>Feature importance</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819" y="1161394"/>
            <a:ext cx="6120037" cy="3203777"/>
          </a:xfrm>
          <a:prstGeom prst="rect">
            <a:avLst/>
          </a:prstGeom>
        </p:spPr>
      </p:pic>
    </p:spTree>
    <p:extLst>
      <p:ext uri="{BB962C8B-B14F-4D97-AF65-F5344CB8AC3E}">
        <p14:creationId xmlns:p14="http://schemas.microsoft.com/office/powerpoint/2010/main" val="3433305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8" name="Google Shape;2078;p50"/>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dirty="0"/>
          </a:p>
        </p:txBody>
      </p:sp>
      <p:sp>
        <p:nvSpPr>
          <p:cNvPr id="3" name="Google Shape;173;p28"/>
          <p:cNvSpPr txBox="1">
            <a:spLocks/>
          </p:cNvSpPr>
          <p:nvPr/>
        </p:nvSpPr>
        <p:spPr>
          <a:xfrm>
            <a:off x="892628" y="1966685"/>
            <a:ext cx="7358743" cy="23019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pPr>
              <a:lnSpc>
                <a:spcPct val="150000"/>
              </a:lnSpc>
            </a:pPr>
            <a:r>
              <a:rPr lang="en-US" sz="1200" dirty="0"/>
              <a:t>Question 1: Find which features has high contribution</a:t>
            </a:r>
          </a:p>
          <a:p>
            <a:pPr>
              <a:lnSpc>
                <a:spcPct val="150000"/>
              </a:lnSpc>
            </a:pPr>
            <a:r>
              <a:rPr lang="en-US" sz="1200" dirty="0" err="1"/>
              <a:t>Vehicle_Damage</a:t>
            </a:r>
            <a:r>
              <a:rPr lang="en-US" sz="1200" dirty="0"/>
              <a:t>, </a:t>
            </a:r>
            <a:r>
              <a:rPr lang="en-US" sz="1200" dirty="0" err="1"/>
              <a:t>Previosly_Insurance</a:t>
            </a:r>
            <a:r>
              <a:rPr lang="en-US" sz="1200" dirty="0"/>
              <a:t>, Age, and Vehicle Age</a:t>
            </a:r>
          </a:p>
          <a:p>
            <a:pPr>
              <a:lnSpc>
                <a:spcPct val="150000"/>
              </a:lnSpc>
            </a:pPr>
            <a:r>
              <a:rPr lang="en-US" sz="1200" dirty="0"/>
              <a:t>Question 2: Find the best model to predict the Response of Vehicle Insurance</a:t>
            </a:r>
          </a:p>
          <a:p>
            <a:pPr>
              <a:lnSpc>
                <a:spcPct val="150000"/>
              </a:lnSpc>
            </a:pPr>
            <a:r>
              <a:rPr lang="en-US" sz="1200" dirty="0"/>
              <a:t>The best analytical model to predict the response of Vehicle Insurance is Random Forest with F1 Score 0,80.</a:t>
            </a:r>
          </a:p>
          <a:p>
            <a:pPr>
              <a:lnSpc>
                <a:spcPct val="150000"/>
              </a:lnSpc>
            </a:pPr>
            <a:r>
              <a:rPr lang="en-US" sz="1200" dirty="0" err="1"/>
              <a:t>Hyperparameter</a:t>
            </a:r>
            <a:r>
              <a:rPr lang="en-US" sz="1200" dirty="0"/>
              <a:t> tuning in random forest increase the F1 Score to 0,82.</a:t>
            </a:r>
          </a:p>
          <a:p>
            <a:pPr>
              <a:lnSpc>
                <a:spcPct val="150000"/>
              </a:lnSpc>
            </a:pPr>
            <a:r>
              <a:rPr lang="en-US" sz="1200" dirty="0"/>
              <a:t>Question 3: Find the factors that make customers buy vehicle insurance</a:t>
            </a:r>
          </a:p>
          <a:p>
            <a:pPr>
              <a:lnSpc>
                <a:spcPct val="150000"/>
              </a:lnSpc>
            </a:pPr>
            <a:r>
              <a:rPr lang="en-US" sz="1200" dirty="0"/>
              <a:t>Customers who have uninsured and damaged vehicles are more interested in buying insurance</a:t>
            </a:r>
          </a:p>
          <a:p>
            <a:pPr>
              <a:lnSpc>
                <a:spcPct val="150000"/>
              </a:lnSpc>
            </a:pPr>
            <a:r>
              <a:rPr lang="en-US" sz="1200" dirty="0"/>
              <a:t>When the vehicle is 1-2 years, the customer will insure it. Meanwhile, vehicles that are &gt; 2 years definitely insured.</a:t>
            </a:r>
          </a:p>
          <a:p>
            <a:pPr>
              <a:lnSpc>
                <a:spcPct val="150000"/>
              </a:lnSpc>
            </a:pPr>
            <a:r>
              <a:rPr lang="en-US" sz="1200" dirty="0"/>
              <a:t>The older the customer, the less interested they are in insuring their vehicle.</a:t>
            </a:r>
          </a:p>
        </p:txBody>
      </p:sp>
    </p:spTree>
    <p:extLst>
      <p:ext uri="{BB962C8B-B14F-4D97-AF65-F5344CB8AC3E}">
        <p14:creationId xmlns:p14="http://schemas.microsoft.com/office/powerpoint/2010/main" val="102959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8" name="Google Shape;2078;p50"/>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p>
            <a:r>
              <a:rPr lang="en-US" dirty="0"/>
              <a:t>Recommendation</a:t>
            </a:r>
            <a:r>
              <a:rPr lang="en-US" dirty="0"/>
              <a:t/>
            </a:r>
            <a:br>
              <a:rPr lang="en-US" dirty="0"/>
            </a:br>
            <a:r>
              <a:rPr lang="en-US" dirty="0"/>
              <a:t/>
            </a:r>
            <a:br>
              <a:rPr lang="en-US" dirty="0"/>
            </a:br>
            <a:endParaRPr dirty="0"/>
          </a:p>
        </p:txBody>
      </p:sp>
      <p:sp>
        <p:nvSpPr>
          <p:cNvPr id="3" name="Google Shape;173;p28"/>
          <p:cNvSpPr txBox="1">
            <a:spLocks/>
          </p:cNvSpPr>
          <p:nvPr/>
        </p:nvSpPr>
        <p:spPr>
          <a:xfrm>
            <a:off x="892628" y="1429656"/>
            <a:ext cx="7358743" cy="23019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pPr>
              <a:lnSpc>
                <a:spcPct val="200000"/>
              </a:lnSpc>
            </a:pPr>
            <a:r>
              <a:rPr lang="en-US" sz="1200" dirty="0"/>
              <a:t>The company can reach customers who are under 30 years old, so that customers are not burdened with premium fees. This is because the younger the customer, the cheaper the premium to be paid.</a:t>
            </a:r>
          </a:p>
          <a:p>
            <a:pPr>
              <a:lnSpc>
                <a:spcPct val="200000"/>
              </a:lnSpc>
            </a:pPr>
            <a:r>
              <a:rPr lang="en-US" sz="1200" dirty="0"/>
              <a:t>The company does not need to focus on customers who already have vehicle insurance, because customers who have insured their vehicles are no longer interested in buying insurance.</a:t>
            </a:r>
          </a:p>
          <a:p>
            <a:pPr>
              <a:lnSpc>
                <a:spcPct val="200000"/>
              </a:lnSpc>
            </a:pPr>
            <a:r>
              <a:rPr lang="en-US" sz="1200" dirty="0"/>
              <a:t>The company can provide an approach to customers who have vehicles that are more than 2 years old and have not insured their vehicles</a:t>
            </a:r>
            <a:r>
              <a:rPr lang="en-US" sz="1200" dirty="0" smtClean="0"/>
              <a:t>.</a:t>
            </a:r>
            <a:endParaRPr lang="en-US" sz="1200" dirty="0"/>
          </a:p>
        </p:txBody>
      </p:sp>
    </p:spTree>
    <p:extLst>
      <p:ext uri="{BB962C8B-B14F-4D97-AF65-F5344CB8AC3E}">
        <p14:creationId xmlns:p14="http://schemas.microsoft.com/office/powerpoint/2010/main" val="4258258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404"/>
        <p:cNvGrpSpPr/>
        <p:nvPr/>
      </p:nvGrpSpPr>
      <p:grpSpPr>
        <a:xfrm>
          <a:off x="0" y="0"/>
          <a:ext cx="0" cy="0"/>
          <a:chOff x="0" y="0"/>
          <a:chExt cx="0" cy="0"/>
        </a:xfrm>
      </p:grpSpPr>
      <p:sp>
        <p:nvSpPr>
          <p:cNvPr id="3" name="Google Shape;2078;p50"/>
          <p:cNvSpPr txBox="1">
            <a:spLocks/>
          </p:cNvSpPr>
          <p:nvPr/>
        </p:nvSpPr>
        <p:spPr>
          <a:xfrm>
            <a:off x="1209685" y="2287864"/>
            <a:ext cx="61368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smtClean="0">
                <a:solidFill>
                  <a:schemeClr val="accent2">
                    <a:lumMod val="10000"/>
                    <a:lumOff val="90000"/>
                  </a:schemeClr>
                </a:solidFill>
                <a:latin typeface="Staatliches" panose="020B0604020202020204" charset="0"/>
              </a:rPr>
              <a:t>THANK YOU</a:t>
            </a:r>
            <a:endParaRPr lang="en-US" sz="3200" dirty="0">
              <a:solidFill>
                <a:schemeClr val="accent2">
                  <a:lumMod val="10000"/>
                  <a:lumOff val="90000"/>
                </a:schemeClr>
              </a:solidFill>
              <a:latin typeface="Staatliches" panose="020B060402020202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body" idx="1"/>
          </p:nvPr>
        </p:nvSpPr>
        <p:spPr>
          <a:xfrm>
            <a:off x="751114" y="1163850"/>
            <a:ext cx="7815943" cy="3132900"/>
          </a:xfrm>
          <a:prstGeom prst="rect">
            <a:avLst/>
          </a:prstGeom>
        </p:spPr>
        <p:txBody>
          <a:bodyPr spcFirstLastPara="1" wrap="square" lIns="91425" tIns="91425" rIns="91425" bIns="91425" anchor="t" anchorCtr="0">
            <a:noAutofit/>
          </a:bodyPr>
          <a:lstStyle/>
          <a:p>
            <a:pPr marL="139700" indent="0">
              <a:buNone/>
            </a:pPr>
            <a:r>
              <a:rPr lang="en-US" sz="1200" dirty="0" smtClean="0"/>
              <a:t>Our client is an Insurance </a:t>
            </a:r>
            <a:r>
              <a:rPr lang="en-US" sz="1200" dirty="0"/>
              <a:t>company that has provided Health Insurance to its customers now they need your help in building a model to predict whether the policyholders (customers) from past year will also be interested in Vehicle Insurance provided by the company</a:t>
            </a:r>
            <a:r>
              <a:rPr lang="en-US" sz="1200" dirty="0" smtClean="0"/>
              <a:t>.</a:t>
            </a:r>
          </a:p>
          <a:p>
            <a:pPr marL="139700" indent="0">
              <a:buNone/>
            </a:pPr>
            <a:endParaRPr lang="en-US" sz="1200" dirty="0"/>
          </a:p>
          <a:p>
            <a:pPr marL="139700" indent="0">
              <a:buNone/>
            </a:pPr>
            <a:r>
              <a:rPr lang="en-US" sz="1200" dirty="0"/>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r>
              <a:rPr lang="en-US" sz="1200" dirty="0" smtClean="0"/>
              <a:t>.</a:t>
            </a:r>
          </a:p>
          <a:p>
            <a:pPr marL="139700" indent="0">
              <a:buNone/>
            </a:pPr>
            <a:endParaRPr lang="en-US" sz="1200" dirty="0"/>
          </a:p>
          <a:p>
            <a:pPr marL="139700" indent="0">
              <a:buNone/>
            </a:pPr>
            <a:r>
              <a:rPr lang="en-US" sz="1200" dirty="0" smtClean="0"/>
              <a:t>Just </a:t>
            </a:r>
            <a:r>
              <a:rPr lang="en-US" sz="1200" dirty="0"/>
              <a:t>like medical insurance, there is vehicle insurance where every year customer needs to pay a premium of certain amount to insurance provider company so that in case of unfortunate accident by the vehicle, the insurance provider company will provide a compensation (called ‘sum assured’) to the customer</a:t>
            </a:r>
            <a:r>
              <a:rPr lang="en-US" sz="1200" dirty="0" smtClean="0"/>
              <a:t>.</a:t>
            </a:r>
          </a:p>
          <a:p>
            <a:pPr marL="139700" indent="0">
              <a:buNone/>
            </a:pPr>
            <a:endParaRPr lang="en-US" sz="1200" dirty="0"/>
          </a:p>
          <a:p>
            <a:pPr marL="139700" indent="0">
              <a:buNone/>
            </a:pPr>
            <a:r>
              <a:rPr lang="en-US" sz="1200" dirty="0" smtClean="0"/>
              <a:t>Objectives : </a:t>
            </a:r>
          </a:p>
          <a:p>
            <a:pPr marL="139700" indent="0">
              <a:buNone/>
            </a:pPr>
            <a:r>
              <a:rPr lang="en-US" sz="1200" dirty="0" smtClean="0"/>
              <a:t>Building </a:t>
            </a:r>
            <a:r>
              <a:rPr lang="en-US" sz="1200" dirty="0"/>
              <a:t>a model to predict whether a customer would be interested in Vehicle Insurance is extremely helpful for the company because it can then accordingly plan its communication strategy to reach out to those customers and </a:t>
            </a:r>
            <a:r>
              <a:rPr lang="en-US" sz="1200" dirty="0" err="1"/>
              <a:t>optimise</a:t>
            </a:r>
            <a:r>
              <a:rPr lang="en-US" sz="1200" dirty="0"/>
              <a:t> its business model and revenue</a:t>
            </a:r>
            <a:r>
              <a:rPr lang="en-US" sz="1200" dirty="0" smtClean="0"/>
              <a:t>.</a:t>
            </a:r>
            <a:endParaRPr lang="en-US" sz="1200" dirty="0"/>
          </a:p>
        </p:txBody>
      </p:sp>
      <p:sp>
        <p:nvSpPr>
          <p:cNvPr id="166" name="Google Shape;166;p27"/>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BUSINESS UNDERSTANDING</a:t>
            </a:r>
            <a:endParaRPr dirty="0"/>
          </a:p>
        </p:txBody>
      </p:sp>
    </p:spTree>
    <p:extLst>
      <p:ext uri="{BB962C8B-B14F-4D97-AF65-F5344CB8AC3E}">
        <p14:creationId xmlns:p14="http://schemas.microsoft.com/office/powerpoint/2010/main" val="2100551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idx="6"/>
          </p:nvPr>
        </p:nvSpPr>
        <p:spPr>
          <a:xfrm>
            <a:off x="83284" y="0"/>
            <a:ext cx="524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BA26D"/>
                </a:solidFill>
              </a:rPr>
              <a:t>Outline</a:t>
            </a:r>
            <a:endParaRPr dirty="0">
              <a:solidFill>
                <a:srgbClr val="FBA26D"/>
              </a:solidFill>
            </a:endParaRPr>
          </a:p>
        </p:txBody>
      </p:sp>
      <p:sp>
        <p:nvSpPr>
          <p:cNvPr id="298" name="Google Shape;298;p31"/>
          <p:cNvSpPr txBox="1">
            <a:spLocks noGrp="1"/>
          </p:cNvSpPr>
          <p:nvPr>
            <p:ph type="title"/>
          </p:nvPr>
        </p:nvSpPr>
        <p:spPr>
          <a:xfrm>
            <a:off x="164107" y="3215179"/>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DATA</a:t>
            </a:r>
            <a:r>
              <a:rPr lang="en" dirty="0" smtClean="0"/>
              <a:t> description</a:t>
            </a:r>
            <a:endParaRPr dirty="0"/>
          </a:p>
        </p:txBody>
      </p:sp>
      <p:sp>
        <p:nvSpPr>
          <p:cNvPr id="304" name="Google Shape;304;p31"/>
          <p:cNvSpPr/>
          <p:nvPr/>
        </p:nvSpPr>
        <p:spPr>
          <a:xfrm>
            <a:off x="751114" y="2104481"/>
            <a:ext cx="929860" cy="941061"/>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Rectangle 35"/>
          <p:cNvSpPr/>
          <p:nvPr/>
        </p:nvSpPr>
        <p:spPr>
          <a:xfrm>
            <a:off x="838775" y="2319188"/>
            <a:ext cx="733565" cy="523220"/>
          </a:xfrm>
          <a:prstGeom prst="rect">
            <a:avLst/>
          </a:prstGeom>
          <a:noFill/>
        </p:spPr>
        <p:txBody>
          <a:bodyPr wrap="square">
            <a:spAutoFit/>
          </a:bodyPr>
          <a:lstStyle/>
          <a:p>
            <a:pPr lvl="0" algn="ctr"/>
            <a:r>
              <a:rPr lang="en" sz="2800" dirty="0">
                <a:solidFill>
                  <a:srgbClr val="F05988"/>
                </a:solidFill>
                <a:latin typeface="Staatliches" panose="020B0604020202020204" charset="0"/>
              </a:rPr>
              <a:t>01</a:t>
            </a:r>
          </a:p>
        </p:txBody>
      </p:sp>
      <p:sp>
        <p:nvSpPr>
          <p:cNvPr id="37" name="Google Shape;298;p31"/>
          <p:cNvSpPr txBox="1">
            <a:spLocks/>
          </p:cNvSpPr>
          <p:nvPr/>
        </p:nvSpPr>
        <p:spPr>
          <a:xfrm>
            <a:off x="3148238" y="1775635"/>
            <a:ext cx="2082900"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1pPr>
            <a:lvl2pPr marR="0" lvl="1"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2pPr>
            <a:lvl3pPr marR="0" lvl="2"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3pPr>
            <a:lvl4pPr marR="0" lvl="3"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4pPr>
            <a:lvl5pPr marR="0" lvl="4"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5pPr>
            <a:lvl6pPr marR="0" lvl="5"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6pPr>
            <a:lvl7pPr marR="0" lvl="6"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7pPr>
            <a:lvl8pPr marR="0" lvl="7"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8pPr>
            <a:lvl9pPr marR="0" lvl="8"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9pPr>
          </a:lstStyle>
          <a:p>
            <a:r>
              <a:rPr lang="en-US" dirty="0" smtClean="0"/>
              <a:t>DATA</a:t>
            </a:r>
          </a:p>
          <a:p>
            <a:r>
              <a:rPr lang="en-US" dirty="0" smtClean="0"/>
              <a:t> UNDERSTANDING</a:t>
            </a:r>
            <a:endParaRPr lang="en-US" dirty="0"/>
          </a:p>
        </p:txBody>
      </p:sp>
      <p:sp>
        <p:nvSpPr>
          <p:cNvPr id="40" name="Google Shape;298;p31"/>
          <p:cNvSpPr txBox="1">
            <a:spLocks/>
          </p:cNvSpPr>
          <p:nvPr/>
        </p:nvSpPr>
        <p:spPr>
          <a:xfrm>
            <a:off x="5633672" y="2343205"/>
            <a:ext cx="2818803"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1pPr>
            <a:lvl2pPr marR="0" lvl="1"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2pPr>
            <a:lvl3pPr marR="0" lvl="2"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3pPr>
            <a:lvl4pPr marR="0" lvl="3"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4pPr>
            <a:lvl5pPr marR="0" lvl="4"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5pPr>
            <a:lvl6pPr marR="0" lvl="5"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6pPr>
            <a:lvl7pPr marR="0" lvl="6"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7pPr>
            <a:lvl8pPr marR="0" lvl="7"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8pPr>
            <a:lvl9pPr marR="0" lvl="8"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9pPr>
          </a:lstStyle>
          <a:p>
            <a:endParaRPr lang="en-US" dirty="0"/>
          </a:p>
        </p:txBody>
      </p:sp>
      <p:sp>
        <p:nvSpPr>
          <p:cNvPr id="46" name="Google Shape;174;p28"/>
          <p:cNvSpPr/>
          <p:nvPr/>
        </p:nvSpPr>
        <p:spPr>
          <a:xfrm>
            <a:off x="2992720" y="2104481"/>
            <a:ext cx="935464" cy="95263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8" name="Google Shape;298;p31"/>
          <p:cNvSpPr txBox="1">
            <a:spLocks/>
          </p:cNvSpPr>
          <p:nvPr/>
        </p:nvSpPr>
        <p:spPr>
          <a:xfrm>
            <a:off x="4993459" y="3481274"/>
            <a:ext cx="2818803"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1pPr>
            <a:lvl2pPr marR="0" lvl="1"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2pPr>
            <a:lvl3pPr marR="0" lvl="2"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3pPr>
            <a:lvl4pPr marR="0" lvl="3"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4pPr>
            <a:lvl5pPr marR="0" lvl="4"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5pPr>
            <a:lvl6pPr marR="0" lvl="5"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6pPr>
            <a:lvl7pPr marR="0" lvl="6"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7pPr>
            <a:lvl8pPr marR="0" lvl="7"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8pPr>
            <a:lvl9pPr marR="0" lvl="8"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9pPr>
          </a:lstStyle>
          <a:p>
            <a:r>
              <a:rPr lang="en-US" dirty="0" smtClean="0"/>
              <a:t>Machine learning</a:t>
            </a:r>
          </a:p>
          <a:p>
            <a:r>
              <a:rPr lang="en-US" dirty="0" smtClean="0"/>
              <a:t> model</a:t>
            </a:r>
            <a:endParaRPr lang="en-US" dirty="0"/>
          </a:p>
        </p:txBody>
      </p:sp>
      <p:sp>
        <p:nvSpPr>
          <p:cNvPr id="49" name="Google Shape;298;p31"/>
          <p:cNvSpPr txBox="1">
            <a:spLocks/>
          </p:cNvSpPr>
          <p:nvPr/>
        </p:nvSpPr>
        <p:spPr>
          <a:xfrm>
            <a:off x="6575341" y="3215179"/>
            <a:ext cx="2818803"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1pPr>
            <a:lvl2pPr marR="0" lvl="1"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2pPr>
            <a:lvl3pPr marR="0" lvl="2"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3pPr>
            <a:lvl4pPr marR="0" lvl="3"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4pPr>
            <a:lvl5pPr marR="0" lvl="4"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5pPr>
            <a:lvl6pPr marR="0" lvl="5"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6pPr>
            <a:lvl7pPr marR="0" lvl="6"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7pPr>
            <a:lvl8pPr marR="0" lvl="7"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8pPr>
            <a:lvl9pPr marR="0" lvl="8"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9pPr>
          </a:lstStyle>
          <a:p>
            <a:r>
              <a:rPr lang="en-US" dirty="0" smtClean="0"/>
              <a:t>conclusion</a:t>
            </a:r>
            <a:endParaRPr lang="en-US" dirty="0"/>
          </a:p>
        </p:txBody>
      </p:sp>
      <p:sp>
        <p:nvSpPr>
          <p:cNvPr id="70" name="Google Shape;304;p31"/>
          <p:cNvSpPr/>
          <p:nvPr/>
        </p:nvSpPr>
        <p:spPr>
          <a:xfrm>
            <a:off x="5239930" y="2147725"/>
            <a:ext cx="901674" cy="897817"/>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74;p28"/>
          <p:cNvSpPr/>
          <p:nvPr/>
        </p:nvSpPr>
        <p:spPr>
          <a:xfrm>
            <a:off x="7517011" y="2115002"/>
            <a:ext cx="935464" cy="95263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7" name="Rectangle 46"/>
          <p:cNvSpPr/>
          <p:nvPr/>
        </p:nvSpPr>
        <p:spPr>
          <a:xfrm>
            <a:off x="7662323" y="2320425"/>
            <a:ext cx="644840" cy="523220"/>
          </a:xfrm>
          <a:prstGeom prst="rect">
            <a:avLst/>
          </a:prstGeom>
        </p:spPr>
        <p:txBody>
          <a:bodyPr wrap="square">
            <a:spAutoFit/>
          </a:bodyPr>
          <a:lstStyle/>
          <a:p>
            <a:pPr lvl="0" algn="ctr"/>
            <a:r>
              <a:rPr lang="en" sz="2800" dirty="0" smtClean="0">
                <a:solidFill>
                  <a:schemeClr val="accent4"/>
                </a:solidFill>
                <a:latin typeface="Staatliches" panose="020B0604020202020204" charset="0"/>
              </a:rPr>
              <a:t>04</a:t>
            </a:r>
            <a:endParaRPr lang="en" sz="2800" dirty="0">
              <a:solidFill>
                <a:schemeClr val="accent4"/>
              </a:solidFill>
              <a:latin typeface="Staatliches" panose="020B0604020202020204" charset="0"/>
            </a:endParaRPr>
          </a:p>
        </p:txBody>
      </p:sp>
      <p:sp>
        <p:nvSpPr>
          <p:cNvPr id="39" name="Rectangle 38"/>
          <p:cNvSpPr/>
          <p:nvPr/>
        </p:nvSpPr>
        <p:spPr>
          <a:xfrm>
            <a:off x="5323984" y="2335834"/>
            <a:ext cx="733565" cy="523220"/>
          </a:xfrm>
          <a:prstGeom prst="rect">
            <a:avLst/>
          </a:prstGeom>
          <a:noFill/>
        </p:spPr>
        <p:txBody>
          <a:bodyPr wrap="square">
            <a:spAutoFit/>
          </a:bodyPr>
          <a:lstStyle/>
          <a:p>
            <a:pPr lvl="0" algn="ctr"/>
            <a:r>
              <a:rPr lang="en" sz="2800" dirty="0" smtClean="0">
                <a:solidFill>
                  <a:srgbClr val="F05988"/>
                </a:solidFill>
                <a:latin typeface="Staatliches" panose="020B0604020202020204" charset="0"/>
              </a:rPr>
              <a:t>03</a:t>
            </a:r>
            <a:endParaRPr lang="en" sz="2800" dirty="0">
              <a:solidFill>
                <a:srgbClr val="F05988"/>
              </a:solidFill>
              <a:latin typeface="Staatliches" panose="020B0604020202020204" charset="0"/>
            </a:endParaRPr>
          </a:p>
        </p:txBody>
      </p:sp>
      <p:sp>
        <p:nvSpPr>
          <p:cNvPr id="2" name="Rectangle 1"/>
          <p:cNvSpPr/>
          <p:nvPr/>
        </p:nvSpPr>
        <p:spPr>
          <a:xfrm>
            <a:off x="3138032" y="2319188"/>
            <a:ext cx="644840" cy="523220"/>
          </a:xfrm>
          <a:prstGeom prst="rect">
            <a:avLst/>
          </a:prstGeom>
        </p:spPr>
        <p:txBody>
          <a:bodyPr wrap="square">
            <a:spAutoFit/>
          </a:bodyPr>
          <a:lstStyle/>
          <a:p>
            <a:pPr lvl="0" algn="ctr"/>
            <a:r>
              <a:rPr lang="en" sz="2800" dirty="0" smtClean="0">
                <a:solidFill>
                  <a:schemeClr val="accent4"/>
                </a:solidFill>
                <a:latin typeface="Staatliches" panose="020B0604020202020204" charset="0"/>
              </a:rPr>
              <a:t>02</a:t>
            </a:r>
            <a:endParaRPr lang="en" sz="2400" dirty="0">
              <a:solidFill>
                <a:schemeClr val="accent4"/>
              </a:solidFill>
              <a:latin typeface="Staatliches" panose="020B0604020202020204" charset="0"/>
            </a:endParaRPr>
          </a:p>
        </p:txBody>
      </p:sp>
      <p:sp>
        <p:nvSpPr>
          <p:cNvPr id="73" name="Google Shape;5380;p55"/>
          <p:cNvSpPr/>
          <p:nvPr/>
        </p:nvSpPr>
        <p:spPr>
          <a:xfrm rot="10800000">
            <a:off x="5686159" y="1507478"/>
            <a:ext cx="2237535" cy="625675"/>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20850"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380;p55"/>
          <p:cNvSpPr/>
          <p:nvPr/>
        </p:nvSpPr>
        <p:spPr>
          <a:xfrm rot="10800000" flipV="1">
            <a:off x="3463894" y="3059620"/>
            <a:ext cx="2237535" cy="625675"/>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20850"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380;p55"/>
          <p:cNvSpPr/>
          <p:nvPr/>
        </p:nvSpPr>
        <p:spPr>
          <a:xfrm rot="10800000">
            <a:off x="1235628" y="1470676"/>
            <a:ext cx="2237535" cy="625675"/>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20850"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130628" y="0"/>
            <a:ext cx="524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01 DATA DESCRIPTION</a:t>
            </a:r>
            <a:endParaRPr dirty="0"/>
          </a:p>
        </p:txBody>
      </p:sp>
      <p:graphicFrame>
        <p:nvGraphicFramePr>
          <p:cNvPr id="342" name="Google Shape;342;p33"/>
          <p:cNvGraphicFramePr/>
          <p:nvPr>
            <p:extLst>
              <p:ext uri="{D42A27DB-BD31-4B8C-83A1-F6EECF244321}">
                <p14:modId xmlns:p14="http://schemas.microsoft.com/office/powerpoint/2010/main" val="460682313"/>
              </p:ext>
            </p:extLst>
          </p:nvPr>
        </p:nvGraphicFramePr>
        <p:xfrm>
          <a:off x="239486" y="981879"/>
          <a:ext cx="4223657" cy="3901200"/>
        </p:xfrm>
        <a:graphic>
          <a:graphicData uri="http://schemas.openxmlformats.org/drawingml/2006/table">
            <a:tbl>
              <a:tblPr>
                <a:noFill/>
                <a:tableStyleId>{285BA08E-B26D-4863-A4A1-518B5CC94AB1}</a:tableStyleId>
              </a:tblPr>
              <a:tblGrid>
                <a:gridCol w="1023257"/>
                <a:gridCol w="3200400"/>
              </a:tblGrid>
              <a:tr h="217817">
                <a:tc>
                  <a:txBody>
                    <a:bodyPr/>
                    <a:lstStyle/>
                    <a:p>
                      <a:pPr marL="0" lvl="0" indent="0" algn="ctr" rtl="0">
                        <a:spcBef>
                          <a:spcPts val="0"/>
                        </a:spcBef>
                        <a:spcAft>
                          <a:spcPts val="0"/>
                        </a:spcAft>
                        <a:buNone/>
                      </a:pPr>
                      <a:r>
                        <a:rPr lang="en" sz="1600" dirty="0" smtClean="0">
                          <a:solidFill>
                            <a:schemeClr val="accent3">
                              <a:lumMod val="40000"/>
                              <a:lumOff val="60000"/>
                            </a:schemeClr>
                          </a:solidFill>
                          <a:latin typeface="Staatliches"/>
                          <a:ea typeface="Staatliches"/>
                          <a:cs typeface="Staatliches"/>
                          <a:sym typeface="Staatliches"/>
                        </a:rPr>
                        <a:t>feature</a:t>
                      </a:r>
                      <a:endParaRPr sz="1600" dirty="0">
                        <a:solidFill>
                          <a:schemeClr val="accent3">
                            <a:lumMod val="40000"/>
                            <a:lumOff val="60000"/>
                          </a:schemeClr>
                        </a:solidFill>
                        <a:latin typeface="Staatliches"/>
                        <a:ea typeface="Staatliches"/>
                        <a:cs typeface="Staatliches"/>
                        <a:sym typeface="Staatliches"/>
                      </a:endParaRPr>
                    </a:p>
                  </a:txBody>
                  <a:tcPr marL="91425" marR="91425" marT="91425" marB="91425" anchor="ctr">
                    <a:lnL w="28575" cap="flat" cmpd="sng">
                      <a:noFill/>
                      <a:prstDash val="solid"/>
                      <a:round/>
                      <a:headEnd type="none" w="sm" len="sm"/>
                      <a:tailEnd type="none" w="sm" len="sm"/>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lvl="0" indent="0" algn="ctr" rtl="0">
                        <a:spcBef>
                          <a:spcPts val="0"/>
                        </a:spcBef>
                        <a:spcAft>
                          <a:spcPts val="0"/>
                        </a:spcAft>
                        <a:buNone/>
                      </a:pPr>
                      <a:r>
                        <a:rPr lang="en" sz="1600" dirty="0" smtClean="0">
                          <a:solidFill>
                            <a:schemeClr val="accent3">
                              <a:lumMod val="40000"/>
                              <a:lumOff val="60000"/>
                            </a:schemeClr>
                          </a:solidFill>
                          <a:latin typeface="Staatliches"/>
                          <a:ea typeface="Staatliches"/>
                          <a:cs typeface="Staatliches"/>
                          <a:sym typeface="Staatliches"/>
                        </a:rPr>
                        <a:t>description</a:t>
                      </a:r>
                      <a:endParaRPr sz="1600" dirty="0">
                        <a:solidFill>
                          <a:schemeClr val="accent3">
                            <a:lumMod val="40000"/>
                            <a:lumOff val="60000"/>
                          </a:schemeClr>
                        </a:solidFill>
                        <a:latin typeface="Staatliches"/>
                        <a:ea typeface="Staatliches"/>
                        <a:cs typeface="Staatliches"/>
                        <a:sym typeface="Staatliches"/>
                      </a:endParaRPr>
                    </a:p>
                  </a:txBody>
                  <a:tcPr marL="91425" marR="91425" marT="91425" marB="91425" anchor="ctr">
                    <a:lnL w="38100" cap="flat" cmpd="sng" algn="ctr">
                      <a:noFill/>
                      <a:prstDash val="solid"/>
                      <a:round/>
                      <a:headEnd type="none" w="med" len="med"/>
                      <a:tailEnd type="none" w="med" len="med"/>
                    </a:lnL>
                    <a:lnR w="28575" cap="flat" cmpd="sng">
                      <a:noFill/>
                      <a:prstDash val="solid"/>
                      <a:round/>
                      <a:headEnd type="none" w="sm" len="sm"/>
                      <a:tailEnd type="none" w="sm" len="sm"/>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0">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id</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Unique ID for the customer</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222231">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Gender</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Gender of the customer</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291930">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Age</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Age of the customer</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0">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Driving_</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License</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1: Customer already has DL, </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0: Customer does not have DL</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213612">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Region_</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Code</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Unique code for the region of the customer</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283311">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Previously_</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Insured</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1: Customer already has Vehicle Insurance, </a:t>
                      </a:r>
                    </a:p>
                    <a:p>
                      <a:pPr marL="0" lvl="0" indent="0" algn="l" rtl="0">
                        <a:spcBef>
                          <a:spcPts val="0"/>
                        </a:spcBef>
                        <a:spcAft>
                          <a:spcPts val="0"/>
                        </a:spcAft>
                        <a:buNone/>
                      </a:pPr>
                      <a:endParaRPr lang="en-US" sz="1200" b="0" dirty="0" smtClean="0">
                        <a:solidFill>
                          <a:schemeClr val="accent5"/>
                        </a:solidFill>
                        <a:latin typeface="Oxygen"/>
                        <a:ea typeface="Oxygen"/>
                        <a:cs typeface="Oxygen"/>
                        <a:sym typeface="Oxygen"/>
                      </a:endParaRP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0: Customer doesn't have Vehicle Insurance</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283311">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Vehicle_</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Age</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Age of the Vehicle</a:t>
                      </a:r>
                      <a:endParaRPr lang="en-ID" sz="1200" b="0" dirty="0" smtClean="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7" name="Google Shape;342;p33"/>
          <p:cNvGraphicFramePr/>
          <p:nvPr>
            <p:extLst>
              <p:ext uri="{D42A27DB-BD31-4B8C-83A1-F6EECF244321}">
                <p14:modId xmlns:p14="http://schemas.microsoft.com/office/powerpoint/2010/main" val="1950523090"/>
              </p:ext>
            </p:extLst>
          </p:nvPr>
        </p:nvGraphicFramePr>
        <p:xfrm>
          <a:off x="4680857" y="981879"/>
          <a:ext cx="4223657" cy="3901260"/>
        </p:xfrm>
        <a:graphic>
          <a:graphicData uri="http://schemas.openxmlformats.org/drawingml/2006/table">
            <a:tbl>
              <a:tblPr>
                <a:noFill/>
                <a:tableStyleId>{285BA08E-B26D-4863-A4A1-518B5CC94AB1}</a:tableStyleId>
              </a:tblPr>
              <a:tblGrid>
                <a:gridCol w="1071912"/>
                <a:gridCol w="3151745"/>
              </a:tblGrid>
              <a:tr h="217817">
                <a:tc>
                  <a:txBody>
                    <a:bodyPr/>
                    <a:lstStyle/>
                    <a:p>
                      <a:pPr marL="0" lvl="0" indent="0" algn="ctr" rtl="0">
                        <a:spcBef>
                          <a:spcPts val="0"/>
                        </a:spcBef>
                        <a:spcAft>
                          <a:spcPts val="0"/>
                        </a:spcAft>
                        <a:buNone/>
                      </a:pPr>
                      <a:r>
                        <a:rPr lang="en" sz="1600" dirty="0" smtClean="0">
                          <a:solidFill>
                            <a:schemeClr val="accent3">
                              <a:lumMod val="40000"/>
                              <a:lumOff val="60000"/>
                            </a:schemeClr>
                          </a:solidFill>
                          <a:latin typeface="Staatliches"/>
                          <a:ea typeface="Staatliches"/>
                          <a:cs typeface="Staatliches"/>
                          <a:sym typeface="Staatliches"/>
                        </a:rPr>
                        <a:t>feature</a:t>
                      </a:r>
                      <a:endParaRPr sz="1600" dirty="0">
                        <a:solidFill>
                          <a:schemeClr val="accent3">
                            <a:lumMod val="40000"/>
                            <a:lumOff val="60000"/>
                          </a:schemeClr>
                        </a:solidFill>
                        <a:latin typeface="Staatliches"/>
                        <a:ea typeface="Staatliches"/>
                        <a:cs typeface="Staatliches"/>
                        <a:sym typeface="Staatliches"/>
                      </a:endParaRPr>
                    </a:p>
                  </a:txBody>
                  <a:tcPr marL="91425" marR="91425" marT="91425" marB="91425" anchor="ctr">
                    <a:lnL w="28575" cap="flat" cmpd="sng">
                      <a:noFill/>
                      <a:prstDash val="solid"/>
                      <a:round/>
                      <a:headEnd type="none" w="sm" len="sm"/>
                      <a:tailEnd type="none" w="sm" len="sm"/>
                    </a:lnL>
                    <a:lnR w="38100" cap="flat" cmpd="sng" algn="ctr">
                      <a:noFill/>
                      <a:prstDash val="solid"/>
                      <a:round/>
                      <a:headEnd type="none" w="med" len="med"/>
                      <a:tailEnd type="none" w="med" len="med"/>
                    </a:lnR>
                    <a:lnT w="28575" cap="flat" cmpd="sng">
                      <a:noFill/>
                      <a:prstDash val="solid"/>
                      <a:round/>
                      <a:headEnd type="none" w="sm" len="sm"/>
                      <a:tailEnd type="none" w="sm" len="sm"/>
                    </a:lnT>
                    <a:lnB w="28575" cap="flat" cmpd="sng">
                      <a:noFill/>
                      <a:prstDash val="solid"/>
                      <a:round/>
                      <a:headEnd type="none" w="sm" len="sm"/>
                      <a:tailEnd type="none" w="sm" len="sm"/>
                    </a:lnB>
                    <a:lnTlToBr w="12700" cmpd="sng">
                      <a:noFill/>
                      <a:prstDash val="solid"/>
                    </a:lnTlToBr>
                    <a:lnBlToTr w="12700" cmpd="sng">
                      <a:noFill/>
                      <a:prstDash val="solid"/>
                    </a:lnBlToTr>
                    <a:solidFill>
                      <a:schemeClr val="accent5"/>
                    </a:solidFill>
                  </a:tcPr>
                </a:tc>
                <a:tc>
                  <a:txBody>
                    <a:bodyPr/>
                    <a:lstStyle/>
                    <a:p>
                      <a:pPr marL="0" lvl="0" indent="0" algn="ctr" rtl="0">
                        <a:spcBef>
                          <a:spcPts val="0"/>
                        </a:spcBef>
                        <a:spcAft>
                          <a:spcPts val="0"/>
                        </a:spcAft>
                        <a:buNone/>
                      </a:pPr>
                      <a:r>
                        <a:rPr lang="en" sz="1600" dirty="0" smtClean="0">
                          <a:solidFill>
                            <a:schemeClr val="accent3">
                              <a:lumMod val="40000"/>
                              <a:lumOff val="60000"/>
                            </a:schemeClr>
                          </a:solidFill>
                          <a:latin typeface="Staatliches"/>
                          <a:ea typeface="Staatliches"/>
                          <a:cs typeface="Staatliches"/>
                          <a:sym typeface="Staatliches"/>
                        </a:rPr>
                        <a:t>description</a:t>
                      </a:r>
                      <a:endParaRPr sz="1600" dirty="0">
                        <a:solidFill>
                          <a:schemeClr val="accent3">
                            <a:lumMod val="40000"/>
                            <a:lumOff val="60000"/>
                          </a:schemeClr>
                        </a:solidFill>
                        <a:latin typeface="Staatliches"/>
                        <a:ea typeface="Staatliches"/>
                        <a:cs typeface="Staatliches"/>
                        <a:sym typeface="Staatliches"/>
                      </a:endParaRPr>
                    </a:p>
                  </a:txBody>
                  <a:tcPr marL="91425" marR="91425" marT="91425" marB="91425" anchor="ctr">
                    <a:lnL w="38100" cap="flat" cmpd="sng" algn="ctr">
                      <a:noFill/>
                      <a:prstDash val="solid"/>
                      <a:round/>
                      <a:headEnd type="none" w="med" len="med"/>
                      <a:tailEnd type="none" w="med" len="med"/>
                    </a:lnL>
                    <a:lnR w="28575" cap="flat" cmpd="sng">
                      <a:noFill/>
                      <a:prstDash val="solid"/>
                      <a:round/>
                      <a:headEnd type="none" w="sm" len="sm"/>
                      <a:tailEnd type="none" w="sm" len="sm"/>
                    </a:lnR>
                    <a:lnT w="28575" cap="flat" cmpd="sng">
                      <a:noFill/>
                      <a:prstDash val="solid"/>
                      <a:round/>
                      <a:headEnd type="none" w="sm" len="sm"/>
                      <a:tailEnd type="none" w="sm" len="sm"/>
                    </a:lnT>
                    <a:lnB w="28575" cap="flat" cmpd="sng">
                      <a:noFill/>
                      <a:prstDash val="solid"/>
                      <a:round/>
                      <a:headEnd type="none" w="sm" len="sm"/>
                      <a:tailEnd type="none" w="sm" len="sm"/>
                    </a:lnB>
                    <a:lnTlToBr w="12700" cmpd="sng">
                      <a:noFill/>
                      <a:prstDash val="solid"/>
                    </a:lnTlToBr>
                    <a:lnBlToTr w="12700" cmpd="sng">
                      <a:noFill/>
                      <a:prstDash val="solid"/>
                    </a:lnBlToTr>
                    <a:solidFill>
                      <a:schemeClr val="accent5"/>
                    </a:solidFill>
                  </a:tcPr>
                </a:tc>
              </a:tr>
              <a:tr h="313569">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Vehicle_</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Damage</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28575" cap="flat" cmpd="sng" algn="ctr">
                      <a:noFill/>
                      <a:prstDash val="solid"/>
                      <a:round/>
                      <a:headEnd type="none" w="sm" len="sm"/>
                      <a:tailEnd type="none" w="sm" len="sm"/>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1: Customer got his/her vehicle damaged in the past, </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0: Customer didn't get his/her vehicle damaged in he past</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28575" cap="flat" cmpd="sng" algn="ctr">
                      <a:noFill/>
                      <a:prstDash val="solid"/>
                      <a:round/>
                      <a:headEnd type="none" w="sm" len="sm"/>
                      <a:tailEnd type="none" w="sm" len="sm"/>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313569">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Annual_</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Premium</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The amount customer needs to pay as premium in the year</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313569">
                <a:tc>
                  <a:txBody>
                    <a:bodyPr/>
                    <a:lstStyle/>
                    <a:p>
                      <a:pPr marL="0" lvl="0" indent="0" algn="l" rtl="0">
                        <a:spcBef>
                          <a:spcPts val="0"/>
                        </a:spcBef>
                        <a:spcAft>
                          <a:spcPts val="0"/>
                        </a:spcAft>
                        <a:buNone/>
                      </a:pPr>
                      <a:r>
                        <a:rPr lang="en-US" sz="1200" b="0" dirty="0" err="1" smtClean="0">
                          <a:solidFill>
                            <a:schemeClr val="accent5"/>
                          </a:solidFill>
                          <a:latin typeface="Oxygen"/>
                          <a:ea typeface="Oxygen"/>
                          <a:cs typeface="Oxygen"/>
                          <a:sym typeface="Oxygen"/>
                        </a:rPr>
                        <a:t>PolicySales</a:t>
                      </a:r>
                      <a:endParaRPr lang="en-US" sz="1200" b="0" dirty="0" smtClean="0">
                        <a:solidFill>
                          <a:schemeClr val="accent5"/>
                        </a:solidFill>
                        <a:latin typeface="Oxygen"/>
                        <a:ea typeface="Oxygen"/>
                        <a:cs typeface="Oxygen"/>
                        <a:sym typeface="Oxygen"/>
                      </a:endParaRP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Channel</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err="1" smtClean="0">
                          <a:solidFill>
                            <a:schemeClr val="accent5"/>
                          </a:solidFill>
                          <a:latin typeface="Oxygen"/>
                          <a:ea typeface="Oxygen"/>
                          <a:cs typeface="Oxygen"/>
                          <a:sym typeface="Oxygen"/>
                        </a:rPr>
                        <a:t>Anonymised</a:t>
                      </a:r>
                      <a:r>
                        <a:rPr lang="en-US" sz="1200" b="0" dirty="0" smtClean="0">
                          <a:solidFill>
                            <a:schemeClr val="accent5"/>
                          </a:solidFill>
                          <a:latin typeface="Oxygen"/>
                          <a:ea typeface="Oxygen"/>
                          <a:cs typeface="Oxygen"/>
                          <a:sym typeface="Oxygen"/>
                        </a:rPr>
                        <a:t> Code for the channel of outreaching to the customer </a:t>
                      </a:r>
                      <a:r>
                        <a:rPr lang="en-US" sz="1200" b="0" dirty="0" err="1" smtClean="0">
                          <a:solidFill>
                            <a:schemeClr val="accent5"/>
                          </a:solidFill>
                          <a:latin typeface="Oxygen"/>
                          <a:ea typeface="Oxygen"/>
                          <a:cs typeface="Oxygen"/>
                          <a:sym typeface="Oxygen"/>
                        </a:rPr>
                        <a:t>ie</a:t>
                      </a:r>
                      <a:r>
                        <a:rPr lang="en-US" sz="1200" b="0" dirty="0" smtClean="0">
                          <a:solidFill>
                            <a:schemeClr val="accent5"/>
                          </a:solidFill>
                          <a:latin typeface="Oxygen"/>
                          <a:ea typeface="Oxygen"/>
                          <a:cs typeface="Oxygen"/>
                          <a:sym typeface="Oxygen"/>
                        </a:rPr>
                        <a:t>. Different Agents, Over Mail, Over Phone, In Person, </a:t>
                      </a:r>
                      <a:r>
                        <a:rPr lang="en-US" sz="1200" b="0" dirty="0" err="1" smtClean="0">
                          <a:solidFill>
                            <a:schemeClr val="accent5"/>
                          </a:solidFill>
                          <a:latin typeface="Oxygen"/>
                          <a:ea typeface="Oxygen"/>
                          <a:cs typeface="Oxygen"/>
                          <a:sym typeface="Oxygen"/>
                        </a:rPr>
                        <a:t>etc</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313569">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Vintage</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Number of Days, Customer has been associated with the company</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r h="313569">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Response</a:t>
                      </a:r>
                      <a:endParaRPr sz="1200" b="0" dirty="0">
                        <a:solidFill>
                          <a:schemeClr val="accent5"/>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38100" cap="flat" cmpd="sng" algn="ctr">
                      <a:no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c>
                  <a:txBody>
                    <a:bodyPr/>
                    <a:lstStyle/>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1 : Customer is interested, </a:t>
                      </a:r>
                    </a:p>
                    <a:p>
                      <a:pPr marL="0" lvl="0" indent="0" algn="l" rtl="0">
                        <a:spcBef>
                          <a:spcPts val="0"/>
                        </a:spcBef>
                        <a:spcAft>
                          <a:spcPts val="0"/>
                        </a:spcAft>
                        <a:buNone/>
                      </a:pPr>
                      <a:r>
                        <a:rPr lang="en-US" sz="1200" b="0" dirty="0" smtClean="0">
                          <a:solidFill>
                            <a:schemeClr val="accent5"/>
                          </a:solidFill>
                          <a:latin typeface="Oxygen"/>
                          <a:ea typeface="Oxygen"/>
                          <a:cs typeface="Oxygen"/>
                          <a:sym typeface="Oxygen"/>
                        </a:rPr>
                        <a:t>0 : Customer is not interested</a:t>
                      </a:r>
                      <a:endParaRPr sz="1200" b="0" dirty="0">
                        <a:solidFill>
                          <a:schemeClr val="accent5"/>
                        </a:solidFill>
                        <a:latin typeface="Oxygen"/>
                        <a:ea typeface="Oxygen"/>
                        <a:cs typeface="Oxygen"/>
                        <a:sym typeface="Oxygen"/>
                      </a:endParaRPr>
                    </a:p>
                  </a:txBody>
                  <a:tcPr marL="91425" marR="91425" marT="91425" marB="91425" anchor="ctr">
                    <a:lnL w="38100" cap="flat" cmpd="sng" algn="ctr">
                      <a:noFill/>
                      <a:prstDash val="solid"/>
                      <a:round/>
                      <a:headEnd type="none" w="med" len="med"/>
                      <a:tailEnd type="none" w="med" len="med"/>
                    </a:lnL>
                    <a:lnR w="28575" cap="flat" cmpd="sng">
                      <a:solidFill>
                        <a:schemeClr val="accent2">
                          <a:alpha val="0"/>
                        </a:schemeClr>
                      </a:solidFill>
                      <a:prstDash val="solid"/>
                      <a:round/>
                      <a:headEnd type="none" w="sm" len="sm"/>
                      <a:tailEnd type="none" w="sm" len="sm"/>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solidFill>
                      <a:schemeClr val="accent3">
                        <a:lumMod val="40000"/>
                        <a:lumOff val="60000"/>
                      </a:schemeClr>
                    </a:solidFill>
                  </a:tcPr>
                </a:tc>
              </a:tr>
            </a:tbl>
          </a:graphicData>
        </a:graphic>
      </p:graphicFrame>
      <p:sp>
        <p:nvSpPr>
          <p:cNvPr id="2" name="Rectangle 1"/>
          <p:cNvSpPr/>
          <p:nvPr/>
        </p:nvSpPr>
        <p:spPr>
          <a:xfrm>
            <a:off x="130628" y="663216"/>
            <a:ext cx="4363695" cy="461665"/>
          </a:xfrm>
          <a:prstGeom prst="rect">
            <a:avLst/>
          </a:prstGeom>
        </p:spPr>
        <p:txBody>
          <a:bodyPr wrap="none">
            <a:spAutoFit/>
          </a:bodyPr>
          <a:lstStyle/>
          <a:p>
            <a:pPr>
              <a:buClr>
                <a:schemeClr val="dk1"/>
              </a:buClr>
              <a:buSzPts val="1100"/>
            </a:pPr>
            <a:r>
              <a:rPr lang="en-ID" sz="1200" dirty="0" smtClean="0">
                <a:solidFill>
                  <a:srgbClr val="004249"/>
                </a:solidFill>
              </a:rPr>
              <a:t>Data Source: </a:t>
            </a:r>
            <a:r>
              <a:rPr lang="en-ID" sz="1200" dirty="0" err="1" smtClean="0">
                <a:solidFill>
                  <a:srgbClr val="004249"/>
                </a:solidFill>
              </a:rPr>
              <a:t>Kaggle</a:t>
            </a:r>
            <a:r>
              <a:rPr lang="en-ID" sz="1200" dirty="0" smtClean="0">
                <a:solidFill>
                  <a:srgbClr val="004249"/>
                </a:solidFill>
              </a:rPr>
              <a:t> - </a:t>
            </a:r>
            <a:r>
              <a:rPr lang="en-US" sz="1200" dirty="0">
                <a:solidFill>
                  <a:srgbClr val="004249"/>
                </a:solidFill>
              </a:rPr>
              <a:t>Health Insurance Cross Sell Prediction</a:t>
            </a:r>
          </a:p>
          <a:p>
            <a:pPr lvl="0">
              <a:buClr>
                <a:schemeClr val="dk1"/>
              </a:buClr>
              <a:buSzPts val="1100"/>
            </a:pPr>
            <a:endParaRPr lang="en-US" sz="1200" dirty="0">
              <a:solidFill>
                <a:srgbClr val="00424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Google Shape;335;p32"/>
          <p:cNvSpPr txBox="1">
            <a:spLocks noGrp="1"/>
          </p:cNvSpPr>
          <p:nvPr>
            <p:ph type="title"/>
          </p:nvPr>
        </p:nvSpPr>
        <p:spPr>
          <a:xfrm>
            <a:off x="90193" y="0"/>
            <a:ext cx="524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UNDERSTANDING</a:t>
            </a:r>
            <a:endParaRPr dirty="0"/>
          </a:p>
        </p:txBody>
      </p:sp>
      <p:sp>
        <p:nvSpPr>
          <p:cNvPr id="10" name="Google Shape;173;p28"/>
          <p:cNvSpPr txBox="1">
            <a:spLocks/>
          </p:cNvSpPr>
          <p:nvPr/>
        </p:nvSpPr>
        <p:spPr>
          <a:xfrm>
            <a:off x="90193" y="4404418"/>
            <a:ext cx="8321846"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r>
              <a:rPr lang="en-US" sz="1200" dirty="0"/>
              <a:t>The top age customer is 24 years old. </a:t>
            </a:r>
            <a:r>
              <a:rPr lang="en-US" sz="1200" dirty="0" smtClean="0"/>
              <a:t>The distribution of age is skewed, </a:t>
            </a:r>
            <a:r>
              <a:rPr lang="en-US" sz="1200" dirty="0"/>
              <a:t>it can be defined that young people are more interested in buying insurance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998" y="572700"/>
            <a:ext cx="6050236" cy="3738043"/>
          </a:xfrm>
          <a:prstGeom prst="rect">
            <a:avLst/>
          </a:prstGeom>
        </p:spPr>
      </p:pic>
    </p:spTree>
    <p:extLst>
      <p:ext uri="{BB962C8B-B14F-4D97-AF65-F5344CB8AC3E}">
        <p14:creationId xmlns:p14="http://schemas.microsoft.com/office/powerpoint/2010/main" val="3079064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Google Shape;335;p32"/>
          <p:cNvSpPr txBox="1">
            <a:spLocks noGrp="1"/>
          </p:cNvSpPr>
          <p:nvPr>
            <p:ph type="title"/>
          </p:nvPr>
        </p:nvSpPr>
        <p:spPr>
          <a:xfrm>
            <a:off x="90193" y="0"/>
            <a:ext cx="524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UNDERSTANDING</a:t>
            </a:r>
            <a:endParaRPr dirty="0"/>
          </a:p>
        </p:txBody>
      </p:sp>
      <p:sp>
        <p:nvSpPr>
          <p:cNvPr id="10" name="Google Shape;173;p28"/>
          <p:cNvSpPr txBox="1">
            <a:spLocks/>
          </p:cNvSpPr>
          <p:nvPr/>
        </p:nvSpPr>
        <p:spPr>
          <a:xfrm>
            <a:off x="-83979" y="4294843"/>
            <a:ext cx="8321846"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r>
              <a:rPr lang="en-US" sz="1200" dirty="0"/>
              <a:t>Almost all customers have a </a:t>
            </a:r>
            <a:r>
              <a:rPr lang="en-US" sz="1200" b="1" dirty="0" err="1"/>
              <a:t>Driver_License</a:t>
            </a:r>
            <a:endParaRPr lang="en-US" sz="1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67" y="709200"/>
            <a:ext cx="4733365" cy="3585643"/>
          </a:xfrm>
          <a:prstGeom prst="rect">
            <a:avLst/>
          </a:prstGeom>
        </p:spPr>
      </p:pic>
    </p:spTree>
    <p:extLst>
      <p:ext uri="{BB962C8B-B14F-4D97-AF65-F5344CB8AC3E}">
        <p14:creationId xmlns:p14="http://schemas.microsoft.com/office/powerpoint/2010/main" val="187489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Google Shape;335;p32"/>
          <p:cNvSpPr txBox="1">
            <a:spLocks noGrp="1"/>
          </p:cNvSpPr>
          <p:nvPr>
            <p:ph type="title"/>
          </p:nvPr>
        </p:nvSpPr>
        <p:spPr>
          <a:xfrm>
            <a:off x="90193" y="0"/>
            <a:ext cx="524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UNDERSTANDING</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22" y="692221"/>
            <a:ext cx="3943302" cy="2987150"/>
          </a:xfrm>
          <a:prstGeom prst="rect">
            <a:avLst/>
          </a:prstGeom>
        </p:spPr>
      </p:pic>
      <p:sp>
        <p:nvSpPr>
          <p:cNvPr id="10" name="Google Shape;173;p28"/>
          <p:cNvSpPr txBox="1">
            <a:spLocks/>
          </p:cNvSpPr>
          <p:nvPr/>
        </p:nvSpPr>
        <p:spPr>
          <a:xfrm>
            <a:off x="90193" y="4233420"/>
            <a:ext cx="8321846"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r>
              <a:rPr lang="en-US" sz="1200" dirty="0"/>
              <a:t>Male are slightly more interested using vehicle insurance, but the number is small compared to the overall data, so we can't make any direct conclusions based on gender</a:t>
            </a:r>
            <a:r>
              <a:rPr lang="en-US" sz="1200" dirty="0" smtClean="0"/>
              <a:t>.</a:t>
            </a:r>
          </a:p>
          <a:p>
            <a:pPr>
              <a:lnSpc>
                <a:spcPct val="150000"/>
              </a:lnSpc>
            </a:pPr>
            <a:r>
              <a:rPr lang="en-US" sz="1200" dirty="0" smtClean="0"/>
              <a:t>Customers </a:t>
            </a:r>
            <a:r>
              <a:rPr lang="en-US" sz="1200" dirty="0"/>
              <a:t>who are interested in vehicle insurance are those who have a driver license.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541" y="692221"/>
            <a:ext cx="3943302" cy="2987150"/>
          </a:xfrm>
          <a:prstGeom prst="rect">
            <a:avLst/>
          </a:prstGeom>
        </p:spPr>
      </p:pic>
    </p:spTree>
    <p:extLst>
      <p:ext uri="{BB962C8B-B14F-4D97-AF65-F5344CB8AC3E}">
        <p14:creationId xmlns:p14="http://schemas.microsoft.com/office/powerpoint/2010/main" val="1136277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Google Shape;335;p32"/>
          <p:cNvSpPr txBox="1">
            <a:spLocks noGrp="1"/>
          </p:cNvSpPr>
          <p:nvPr>
            <p:ph type="title"/>
          </p:nvPr>
        </p:nvSpPr>
        <p:spPr>
          <a:xfrm>
            <a:off x="90193" y="0"/>
            <a:ext cx="524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UNDERSTANDING </a:t>
            </a:r>
            <a:endParaRPr dirty="0"/>
          </a:p>
        </p:txBody>
      </p:sp>
      <p:sp>
        <p:nvSpPr>
          <p:cNvPr id="10" name="Google Shape;173;p28"/>
          <p:cNvSpPr txBox="1">
            <a:spLocks/>
          </p:cNvSpPr>
          <p:nvPr/>
        </p:nvSpPr>
        <p:spPr>
          <a:xfrm>
            <a:off x="90193" y="4505562"/>
            <a:ext cx="8321846"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r>
              <a:rPr lang="en-US" sz="1200" dirty="0"/>
              <a:t>Customers who do not have vehicle insurance are interested in </a:t>
            </a:r>
            <a:r>
              <a:rPr lang="en-US" sz="1200" dirty="0" smtClean="0"/>
              <a:t>buying it, </a:t>
            </a:r>
            <a:r>
              <a:rPr lang="en-US" sz="1200" dirty="0"/>
              <a:t>and there are no customers who want to buy other vehicle insurance</a:t>
            </a:r>
            <a:r>
              <a:rPr lang="en-US" sz="1200" dirty="0" smtClean="0"/>
              <a:t>.</a:t>
            </a:r>
          </a:p>
          <a:p>
            <a:endParaRPr lang="en-US" sz="1200" dirty="0"/>
          </a:p>
          <a:p>
            <a:r>
              <a:rPr lang="en-US" sz="1200" dirty="0"/>
              <a:t>The most customers who are interested in buying insurance are customers who have vehicles aged between 1-2 </a:t>
            </a:r>
            <a:r>
              <a:rPr lang="en-US" sz="1200" dirty="0" smtClean="0"/>
              <a:t>years</a:t>
            </a:r>
            <a:endParaRPr lang="en-US"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69" y="692221"/>
            <a:ext cx="3946947" cy="29849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1410" y="692221"/>
            <a:ext cx="3940629" cy="2985125"/>
          </a:xfrm>
          <a:prstGeom prst="rect">
            <a:avLst/>
          </a:prstGeom>
        </p:spPr>
      </p:pic>
    </p:spTree>
    <p:extLst>
      <p:ext uri="{BB962C8B-B14F-4D97-AF65-F5344CB8AC3E}">
        <p14:creationId xmlns:p14="http://schemas.microsoft.com/office/powerpoint/2010/main" val="2531417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Google Shape;335;p32"/>
          <p:cNvSpPr txBox="1">
            <a:spLocks noGrp="1"/>
          </p:cNvSpPr>
          <p:nvPr>
            <p:ph type="title"/>
          </p:nvPr>
        </p:nvSpPr>
        <p:spPr>
          <a:xfrm>
            <a:off x="90193" y="0"/>
            <a:ext cx="524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UNDERSTANDING </a:t>
            </a:r>
            <a:endParaRPr dirty="0"/>
          </a:p>
        </p:txBody>
      </p:sp>
      <p:sp>
        <p:nvSpPr>
          <p:cNvPr id="10" name="Google Shape;173;p28"/>
          <p:cNvSpPr txBox="1">
            <a:spLocks/>
          </p:cNvSpPr>
          <p:nvPr/>
        </p:nvSpPr>
        <p:spPr>
          <a:xfrm>
            <a:off x="90192" y="3891712"/>
            <a:ext cx="8321846"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1pPr>
            <a:lvl2pPr marL="914400" marR="0" lvl="1"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l"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l"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r>
              <a:rPr lang="en-US" sz="1200" dirty="0"/>
              <a:t>Customers who have </a:t>
            </a:r>
            <a:r>
              <a:rPr lang="en-US" sz="1200" dirty="0" smtClean="0"/>
              <a:t>damaged </a:t>
            </a:r>
            <a:r>
              <a:rPr lang="en-US" sz="1200" dirty="0"/>
              <a:t>vehicles are interested in buying insurance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30" y="735986"/>
            <a:ext cx="3950285" cy="2992440"/>
          </a:xfrm>
          <a:prstGeom prst="rect">
            <a:avLst/>
          </a:prstGeom>
        </p:spPr>
      </p:pic>
    </p:spTree>
    <p:extLst>
      <p:ext uri="{BB962C8B-B14F-4D97-AF65-F5344CB8AC3E}">
        <p14:creationId xmlns:p14="http://schemas.microsoft.com/office/powerpoint/2010/main" val="258252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1010</Words>
  <Application>Microsoft Office PowerPoint</Application>
  <PresentationFormat>On-screen Show (16:9)</PresentationFormat>
  <Paragraphs>128</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Proxima Nova Semibold</vt:lpstr>
      <vt:lpstr>Staatliches</vt:lpstr>
      <vt:lpstr>Arial</vt:lpstr>
      <vt:lpstr>Proxima Nova</vt:lpstr>
      <vt:lpstr>Oxygen</vt:lpstr>
      <vt:lpstr>Insurance Consulting</vt:lpstr>
      <vt:lpstr>Slidesgo Final Pages</vt:lpstr>
      <vt:lpstr>Health Insurance Cross Sell Prediction</vt:lpstr>
      <vt:lpstr>BUSINESS UNDERSTANDING</vt:lpstr>
      <vt:lpstr>Outline</vt:lpstr>
      <vt:lpstr>01 DATA DESCRIPTION</vt:lpstr>
      <vt:lpstr>DATA UNDERSTANDING</vt:lpstr>
      <vt:lpstr>DATA UNDERSTANDING</vt:lpstr>
      <vt:lpstr>DATA UNDERSTANDING</vt:lpstr>
      <vt:lpstr>DATA UNDERSTANDING </vt:lpstr>
      <vt:lpstr>DATA UNDERSTANDING </vt:lpstr>
      <vt:lpstr>DATA UNDERSTANDING </vt:lpstr>
      <vt:lpstr>DATA UNDERSTANDING </vt:lpstr>
      <vt:lpstr>Machine learning model</vt:lpstr>
      <vt:lpstr>Comparison of Evaluation Models</vt:lpstr>
      <vt:lpstr>Random Forest with Hyperparameter tuning </vt:lpstr>
      <vt:lpstr>Feature importance</vt:lpstr>
      <vt:lpstr>CONCLUSION</vt:lpstr>
      <vt:lpstr>Recommendation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Cross Sell Prediction</dc:title>
  <dc:creator>acer</dc:creator>
  <cp:lastModifiedBy>Microsoft account</cp:lastModifiedBy>
  <cp:revision>39</cp:revision>
  <dcterms:modified xsi:type="dcterms:W3CDTF">2022-09-18T05:07:44Z</dcterms:modified>
</cp:coreProperties>
</file>