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notesSlides/notesSlide4.xml" ContentType="application/vnd.openxmlformats-officedocument.presentationml.notesSlide+xml"/>
  <Override PartName="/ppt/media/image5.jpeg" ContentType="image/jpeg"/>
  <Override PartName="/ppt/notesSlides/notesSlide5.xml" ContentType="application/vnd.openxmlformats-officedocument.presentationml.notesSlide+xml"/>
  <Override PartName="/ppt/media/image6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7.jpe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8.jpeg" ContentType="image/jpeg"/>
  <Override PartName="/ppt/notesSlides/notesSlide2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micropython.org" TargetMode="Externa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Portlandian where I live with my partner and our cat</a:t>
            </a:r>
          </a:p>
          <a:p>
            <a:pPr/>
            <a:r>
              <a:t>Trans guy-  not a lot of us in tech</a:t>
            </a:r>
          </a:p>
          <a:p>
            <a:pPr/>
            <a:r>
              <a:t>Sadly no (or very little) snake language at my current job</a:t>
            </a:r>
          </a:p>
          <a:p>
            <a:pPr/>
            <a:r>
              <a:t>Prior micropython talks include…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Now, we have the vineyard network access point running</a:t>
            </a:r>
          </a:p>
          <a:p>
            <a:pPr/>
            <a:r>
              <a:t>We have the vine sensors connected to the network</a:t>
            </a:r>
          </a:p>
          <a:p>
            <a:pPr/>
            <a:r>
              <a:t>AND we have the vine sensors recording the humidity (and temp)</a:t>
            </a:r>
          </a:p>
          <a:p>
            <a:pPr/>
            <a:r>
              <a:t>Our computer is still excitedly waiting for the data from the sensors</a:t>
            </a:r>
          </a:p>
          <a:p>
            <a:pPr/>
            <a:r>
              <a:t>How will we get the data there?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 - originally designed in 1999 to monitor oil pipelines, it is low power and low bandwidth</a:t>
            </a:r>
          </a:p>
          <a:p>
            <a:pPr/>
            <a:r>
              <a:t>Publish / Subscribe model</a:t>
            </a:r>
          </a:p>
          <a:p>
            <a:pPr/>
            <a:r>
              <a:t>Easy to scale - just set topics accordingly when new devices are added to the network</a:t>
            </a:r>
          </a:p>
          <a:p>
            <a:pPr/>
            <a:r>
              <a:t>Mosquitto broker - open source MQTT broker with a nice python API</a:t>
            </a:r>
          </a:p>
          <a:p>
            <a:pPr/>
            <a:r>
              <a:t>Now, our laptop can tell the broker ‘hey i want to subscribe to vineyard temp and humidity’</a:t>
            </a:r>
          </a:p>
          <a:p>
            <a:pPr/>
            <a:r>
              <a:t>The sensors say ‘hey broker, i have some temp and humidity data to publish’</a:t>
            </a:r>
          </a:p>
          <a:p>
            <a:pPr/>
            <a:r>
              <a:t>Then the broker says ‘hey laptop - heres some data for you’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Maybe you want to subscribe to all vineyard MQTT topics.</a:t>
            </a:r>
          </a:p>
          <a:p>
            <a:pPr/>
            <a:r>
              <a:t>… maybe just temp</a:t>
            </a:r>
          </a:p>
          <a:p>
            <a:pPr/>
            <a:r>
              <a:t>… maybe just temp for a subset of vines</a:t>
            </a:r>
          </a:p>
          <a:p>
            <a:pPr/>
            <a:r>
              <a:t>the + acts like a wildcard within a topic, so vineyard/+/vine1 would subscribe to all topics related to vine1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MQTT client pointed at the IP address of the broker, first param is client id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 mqttt client as with pub</a:t>
            </a:r>
          </a:p>
          <a:p>
            <a:pPr/>
            <a:r>
              <a:t>To subscribe, first we need a callback function to handle the message</a:t>
            </a:r>
          </a:p>
          <a:p>
            <a:pPr/>
            <a:r>
              <a:t>creating an MQTT client sub using the same procedure as the preceeding slide</a:t>
            </a:r>
          </a:p>
          <a:p>
            <a:pPr/>
            <a:r>
              <a:t>set the call back</a:t>
            </a:r>
          </a:p>
          <a:p>
            <a:pPr/>
            <a:r>
              <a:t>subscribe to the topic (# is a wildcard to listen to any sub topics)</a:t>
            </a:r>
          </a:p>
          <a:p>
            <a:pPr/>
            <a:r>
              <a:t>wait for messages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 mqttt client as with pub</a:t>
            </a:r>
          </a:p>
          <a:p>
            <a:pPr/>
            <a:r>
              <a:t>To subscribe, first we need a callback function to handle the message</a:t>
            </a:r>
          </a:p>
          <a:p>
            <a:pPr/>
            <a:r>
              <a:t>creating an MQTT client sub using the same procedure as the preceeding slide</a:t>
            </a:r>
          </a:p>
          <a:p>
            <a:pPr/>
            <a:r>
              <a:t>set the call back</a:t>
            </a:r>
          </a:p>
          <a:p>
            <a:pPr/>
            <a:r>
              <a:t>subscribe to the topic (# is a wildcard to listen to any sub topics)</a:t>
            </a:r>
          </a:p>
          <a:p>
            <a:pPr/>
            <a:r>
              <a:t>wait for messages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Lets revisit our humidity measuring function, now with MQTT</a:t>
            </a:r>
          </a:p>
          <a:p>
            <a:pPr/>
            <a:r>
              <a:t>The real code has a lot of try/except and garbage collection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 - a protocol for IoT communication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crunch headlines from 2017</a:t>
            </a:r>
          </a:p>
          <a:p>
            <a:pPr/>
            <a:r>
              <a:t>Prospera: Tel-Aviv based startup using sensors, computer vision, and AI to improve farm yields</a:t>
            </a:r>
          </a:p>
          <a:p>
            <a:pPr/>
            <a:r>
              <a:t>Ceres: Oakland based startup using sensors &amp; cameras to pinpoint crop stress</a:t>
            </a:r>
          </a:p>
          <a:p>
            <a:pPr/>
            <a:r>
              <a:t>Vinsight: Redwood City based startup collecting data from sensors, satellites and weather stations to correlate with crop health</a:t>
            </a:r>
          </a:p>
          <a:p>
            <a:pPr/>
            <a:r>
              <a:t>Not just startups - Independence Oregon working to become an ag-tech innovation hub</a:t>
            </a:r>
          </a:p>
          <a:p>
            <a:pPr marL="305593" indent="-305593">
              <a:buSzPct val="145000"/>
              <a:buChar char="-"/>
            </a:pPr>
            <a:r>
              <a:t>City provided gigabit broadband for every home and business</a:t>
            </a:r>
          </a:p>
          <a:p>
            <a:pPr marL="305593" indent="-305593">
              <a:buSzPct val="145000"/>
              <a:buChar char="-"/>
            </a:pPr>
            <a:r>
              <a:t>Farm and vineyard partners to be test sites</a:t>
            </a:r>
          </a:p>
          <a:p>
            <a:pPr marL="305593" indent="-305593">
              <a:buSzPct val="145000"/>
              <a:buChar char="-"/>
            </a:pPr>
            <a:r>
              <a:t>Focused on drones and imaging, also sensor based data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 - read evaluate print loop</a:t>
            </a:r>
          </a:p>
          <a:p>
            <a:pPr/>
            <a:r>
              <a:t>Basically any shell you’ve used is a REPL</a:t>
            </a:r>
          </a:p>
          <a:p>
            <a:pPr/>
            <a:r>
              <a:t>Allows hardware to be programmed over wireless, can bypass driver installation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focus of this talk is how devices communicate with eachother, so lets have an imaginary IoT conversation</a:t>
            </a:r>
          </a:p>
          <a:p>
            <a:pPr/>
            <a:r>
              <a:t>So, the internet of things.</a:t>
            </a:r>
          </a:p>
          <a:p>
            <a:pPr/>
            <a:r>
              <a:t>An internet</a:t>
            </a:r>
          </a:p>
          <a:p>
            <a:pPr/>
            <a:r>
              <a:t>A thing</a:t>
            </a:r>
          </a:p>
          <a:p>
            <a:pPr/>
            <a:r>
              <a:t>A humanoid with fancy internet connected devices</a:t>
            </a:r>
          </a:p>
          <a:p>
            <a:pPr/>
            <a:r>
              <a:t>We’re going to explore how devices like the Nest can pass messages using a very simple protocol (not email or HTTP based)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Micropython is a version of Python3 optimized to run on microcontrollers</a:t>
            </a:r>
          </a:p>
          <a:p>
            <a:pPr/>
            <a:r>
              <a:t>Lots of great docs on </a:t>
            </a:r>
            <a:r>
              <a:rPr u="sng">
                <a:hlinkClick r:id="rId3" invalidUrl="" action="" tgtFrame="" tooltip="" history="1" highlightClick="0" endSnd="0"/>
              </a:rPr>
              <a:t>micropython.org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 board with the ESP and some additional friends.</a:t>
            </a:r>
          </a:p>
          <a:p>
            <a:pPr/>
            <a:r>
              <a:t>Microcontroller - specialized system that includes a microprocessor, memory &amp; I/O targeted to a specific application. </a:t>
            </a:r>
          </a:p>
          <a:p>
            <a:pPr/>
            <a:r>
              <a:t>ESP is a microcontroller with WiFi, and is capable of both providing network access as an Access Point, and connecting to an existing network as a station IMPORTANT FOR OUR TALK</a:t>
            </a:r>
          </a:p>
          <a:p>
            <a:pPr/>
            <a:r>
              <a:t>You can run a web server …</a:t>
            </a:r>
          </a:p>
          <a:p>
            <a:pPr/>
            <a:r>
              <a:t>This is a development board, WeMos, for the ESP8266</a:t>
            </a:r>
          </a:p>
          <a:p>
            <a:pPr/>
            <a:r>
              <a:t>- provides nice things like Reset, onboard LED, microUSB connection </a:t>
            </a:r>
          </a:p>
          <a:p>
            <a:pPr/>
            <a:r>
              <a:t>In addition to the internet, the ESP can drive displays using the GPIO pins</a:t>
            </a:r>
          </a:p>
          <a:p>
            <a:pPr/>
            <a:r>
              <a:t>And if you combine the wifi functionality and the display you can create the Internet of Cats - HTTP request a cat pic and have it delivered to you at the speed of pixel rendering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Vineyard sensor - sense temp and humidity and relay that information</a:t>
            </a:r>
          </a:p>
          <a:p>
            <a:pPr/>
            <a:r>
              <a:t>Microcontroller - specialized system that includes a microprocessor, memory &amp; I/O targeted to a specific application. </a:t>
            </a:r>
          </a:p>
          <a:p>
            <a:pPr/>
            <a:r>
              <a:t>ESP is a microcontroller with WiFi, and is capable of both providing network access as an Access Point, and connecting to an existing network as a station IMPORTANT FOR OUR TALK</a:t>
            </a:r>
          </a:p>
          <a:p>
            <a:pPr/>
            <a:r>
              <a:t>You can run a web server …</a:t>
            </a:r>
          </a:p>
          <a:p>
            <a:pPr/>
            <a:r>
              <a:t>This is a development board, WeMos, for the ESP8266</a:t>
            </a:r>
          </a:p>
          <a:p>
            <a:pPr/>
            <a:r>
              <a:t>- provides nice things like Reset, onboard LED, microUSB connection </a:t>
            </a:r>
          </a:p>
          <a:p>
            <a:pPr/>
            <a:r>
              <a:t>In addition to the internet, the ESP can drive displays using the GPIO pins</a:t>
            </a:r>
          </a:p>
          <a:p>
            <a:pPr/>
            <a:r>
              <a:t>And if you combine the wifi functionality and the display you can create the Internet of Cats - HTTP request a cat pic and have it delivered to you at the speed of pixel rendering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previous example showed communication with a single device, but IoT is really about communicating with many devices. So, lets imagine we own a vineyard. Being concientious grape farmers we want to know what the micro climates are like in different areas of the vineyard. So we deploy sensors at each vine to track this.</a:t>
            </a:r>
          </a:p>
          <a:p>
            <a:pPr/>
          </a:p>
          <a:p>
            <a:pPr/>
            <a:r>
              <a:t>Im going to be demoing some temp and humidity sensors that we can imagine are part of a vineyard IoT network</a:t>
            </a:r>
          </a:p>
          <a:p>
            <a:pPr/>
            <a:r>
              <a:t>If its too cold, we may need to turn on some heaters out in the vineyard</a:t>
            </a:r>
          </a:p>
          <a:p>
            <a:pPr/>
            <a:r>
              <a:t>if its too hot for an extended period, we may need to rethink next years wine offerings or look into purchasing grapes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one ESP 8266 to provide the wifi for our sensors </a:t>
            </a:r>
          </a:p>
          <a:p>
            <a:pPr/>
            <a:r>
              <a:t>We have 2 sensors, on vine 1 and vine2</a:t>
            </a:r>
          </a:p>
          <a:p>
            <a:pPr/>
            <a:r>
              <a:t>We have the laptop that will monitor the conditions in the vineyard</a:t>
            </a:r>
          </a:p>
          <a:p>
            <a:pPr/>
            <a:r>
              <a:t>And then the sensors will send the temp and humidity over the wireless to the laptop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ESP 8266 - WiFi enabled microcontroller. Can both act as an access point, broadcasting a network to connect to , and as a station - an element that connects to and communicates over a wireless network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one ESP 8266 to provide the wifi for our sensors </a:t>
            </a:r>
          </a:p>
          <a:p>
            <a:pPr/>
            <a:r>
              <a:t>We have 2 vine sensors - the ESP with the DHT, on vine 1 and vine2</a:t>
            </a:r>
          </a:p>
          <a:p>
            <a:pPr/>
            <a:r>
              <a:t>We have the laptop that will monitor the conditions in the vineyard</a:t>
            </a:r>
          </a:p>
          <a:p>
            <a:pPr/>
            <a:r>
              <a:t>And then the sensors will send the temp and humidity over the wireless to the laptop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We’re going to setup the vineyard_network, so we will program and ESP to run as a wireless access point</a:t>
            </a:r>
          </a:p>
          <a:p>
            <a:pPr/>
            <a:r>
              <a:t>Using the network module, we can create a wireless access point interface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vine sensors will connect to the vineyard_network as wireless stations, so we will use the network module to create station interfaces like this</a:t>
            </a:r>
          </a:p>
          <a:p>
            <a:pPr/>
            <a:r>
              <a:t>First, active the station interface</a:t>
            </a:r>
          </a:p>
          <a:p>
            <a:pPr/>
            <a:r>
              <a:t>Then, connect the station to the network	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Python3</a:t>
            </a:r>
          </a:p>
          <a:p>
            <a:pPr/>
            <a:r>
              <a:t>Load files to be executed</a:t>
            </a:r>
          </a:p>
          <a:p>
            <a:pPr/>
            <a:r>
              <a:t>Some standard python like things (time)</a:t>
            </a:r>
          </a:p>
          <a:p>
            <a:pPr/>
            <a:r>
              <a:t>Some hardware things (DHT - digital humidity temp sensor) and PIN - turn the LEDs on and off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222624" y="2043906"/>
            <a:ext cx="9810751" cy="309562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0F9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222624" y="5234781"/>
            <a:ext cx="9810751" cy="1059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F0F9FA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800">
                <a:solidFill>
                  <a:srgbClr val="F0F9FA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800">
                <a:solidFill>
                  <a:srgbClr val="F0F9FA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800">
                <a:solidFill>
                  <a:srgbClr val="F0F9FA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3222624" y="6473031"/>
            <a:ext cx="9810751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0"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3222624" y="4492537"/>
            <a:ext cx="9810751" cy="6034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0"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2031999" y="507999"/>
            <a:ext cx="12192001" cy="9144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3555999" y="1139031"/>
            <a:ext cx="9144001" cy="55364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222624" y="6806406"/>
            <a:ext cx="9810751" cy="13335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222624" y="8151812"/>
            <a:ext cx="9810751" cy="1059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0" sz="3800"/>
            </a:lvl1pPr>
            <a:lvl2pPr marL="0" indent="228600" algn="ctr">
              <a:spcBef>
                <a:spcPts val="0"/>
              </a:spcBef>
              <a:buSzTx/>
              <a:buNone/>
              <a:defRPr b="0" sz="3800"/>
            </a:lvl2pPr>
            <a:lvl3pPr marL="0" indent="457200" algn="ctr">
              <a:spcBef>
                <a:spcPts val="0"/>
              </a:spcBef>
              <a:buSzTx/>
              <a:buNone/>
              <a:defRPr b="0" sz="3800"/>
            </a:lvl3pPr>
            <a:lvl4pPr marL="0" indent="685800" algn="ctr">
              <a:spcBef>
                <a:spcPts val="0"/>
              </a:spcBef>
              <a:buSzTx/>
              <a:buNone/>
              <a:defRPr b="0" sz="3800"/>
            </a:lvl4pPr>
            <a:lvl5pPr marL="0" indent="914400" algn="ctr">
              <a:spcBef>
                <a:spcPts val="0"/>
              </a:spcBef>
              <a:buSzTx/>
              <a:buNone/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222624" y="3532187"/>
            <a:ext cx="9810751" cy="30956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330406" y="1103312"/>
            <a:ext cx="5000626" cy="77033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924968" y="1103312"/>
            <a:ext cx="5000626" cy="3738563"/>
          </a:xfrm>
          <a:prstGeom prst="rect">
            <a:avLst/>
          </a:prstGeom>
        </p:spPr>
        <p:txBody>
          <a:bodyPr anchor="b"/>
          <a:lstStyle>
            <a:lvl1pPr>
              <a:defRPr sz="6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924968" y="4937125"/>
            <a:ext cx="5000626" cy="38576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0" sz="3800"/>
            </a:lvl1pPr>
            <a:lvl2pPr marL="0" indent="228600" algn="ctr">
              <a:spcBef>
                <a:spcPts val="0"/>
              </a:spcBef>
              <a:buSzTx/>
              <a:buNone/>
              <a:defRPr b="0" sz="3800"/>
            </a:lvl2pPr>
            <a:lvl3pPr marL="0" indent="457200" algn="ctr">
              <a:spcBef>
                <a:spcPts val="0"/>
              </a:spcBef>
              <a:buSzTx/>
              <a:buNone/>
              <a:defRPr b="0" sz="3800"/>
            </a:lvl3pPr>
            <a:lvl4pPr marL="0" indent="685800" algn="ctr">
              <a:spcBef>
                <a:spcPts val="0"/>
              </a:spcBef>
              <a:buSzTx/>
              <a:buNone/>
              <a:defRPr b="0" sz="3800"/>
            </a:lvl4pPr>
            <a:lvl5pPr marL="0" indent="914400" algn="ctr">
              <a:spcBef>
                <a:spcPts val="0"/>
              </a:spcBef>
              <a:buSzTx/>
              <a:buNone/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0F9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924968" y="2936875"/>
            <a:ext cx="10406064" cy="589359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0F9FA"/>
                </a:solidFill>
              </a:defRPr>
            </a:lvl1pPr>
            <a:lvl2pPr>
              <a:defRPr sz="4000">
                <a:solidFill>
                  <a:srgbClr val="F0F9FA"/>
                </a:solidFill>
              </a:defRPr>
            </a:lvl2pPr>
            <a:lvl3pPr>
              <a:defRPr sz="4000">
                <a:solidFill>
                  <a:srgbClr val="F0F9FA"/>
                </a:solidFill>
              </a:defRPr>
            </a:lvl3pPr>
            <a:lvl4pPr>
              <a:defRPr sz="4000">
                <a:solidFill>
                  <a:srgbClr val="F0F9FA"/>
                </a:solidFill>
              </a:defRPr>
            </a:lvl4pPr>
            <a:lvl5pPr>
              <a:defRPr sz="4000">
                <a:solidFill>
                  <a:srgbClr val="F0F9F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7862189" y="8997156"/>
            <a:ext cx="531623" cy="554099"/>
          </a:xfrm>
          <a:prstGeom prst="rect">
            <a:avLst/>
          </a:prstGeom>
        </p:spPr>
        <p:txBody>
          <a:bodyPr/>
          <a:lstStyle>
            <a:lvl1pPr>
              <a:defRPr b="1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330406" y="2936874"/>
            <a:ext cx="5000626" cy="58935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924968" y="2936875"/>
            <a:ext cx="5000626" cy="589359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300"/>
              </a:spcBef>
              <a:defRPr b="0" sz="2800"/>
            </a:lvl1pPr>
            <a:lvl2pPr marL="685800" indent="-342900">
              <a:spcBef>
                <a:spcPts val="3300"/>
              </a:spcBef>
              <a:defRPr b="0" sz="2800"/>
            </a:lvl2pPr>
            <a:lvl3pPr marL="1028700" indent="-342900">
              <a:spcBef>
                <a:spcPts val="3300"/>
              </a:spcBef>
              <a:defRPr b="0" sz="2800"/>
            </a:lvl3pPr>
            <a:lvl4pPr marL="1371600" indent="-342900">
              <a:spcBef>
                <a:spcPts val="3300"/>
              </a:spcBef>
              <a:defRPr b="0" sz="2800"/>
            </a:lvl4pPr>
            <a:lvl5pPr marL="1714500" indent="-342900">
              <a:spcBef>
                <a:spcPts val="3300"/>
              </a:spcBef>
              <a:defRPr b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7957870" y="9223375"/>
            <a:ext cx="333910" cy="3365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330406" y="5282406"/>
            <a:ext cx="5000626" cy="3536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330406" y="1341437"/>
            <a:ext cx="5000626" cy="3536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2924968" y="1341437"/>
            <a:ext cx="5000626" cy="7477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924968" y="1698624"/>
            <a:ext cx="10406064" cy="6762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924968" y="746124"/>
            <a:ext cx="10406064" cy="2024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957870" y="9223375"/>
            <a:ext cx="333910" cy="317956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45000"/>
        <a:buFontTx/>
        <a:buChar char="•"/>
        <a:tabLst/>
        <a:defRPr b="1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5.jpeg"/><Relationship Id="rId5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sev@thedatascout.com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MQTT" TargetMode="External"/><Relationship Id="rId3" Type="http://schemas.openxmlformats.org/officeDocument/2006/relationships/hyperlink" Target="https://mosquitto.org" TargetMode="External"/><Relationship Id="rId4" Type="http://schemas.openxmlformats.org/officeDocument/2006/relationships/hyperlink" Target="https://micropython.org" TargetMode="External"/><Relationship Id="rId5" Type="http://schemas.openxmlformats.org/officeDocument/2006/relationships/hyperlink" Target="https://www.hivemq.com/blog/how-to-get-started-with-mqtt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eg"/><Relationship Id="rId4" Type="http://schemas.openxmlformats.org/officeDocument/2006/relationships/image" Target="../media/image12.png"/><Relationship Id="rId5" Type="http://schemas.openxmlformats.org/officeDocument/2006/relationships/image" Target="../media/image8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n you please pass the data?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95552">
              <a:defRPr sz="5330"/>
            </a:pPr>
            <a:r>
              <a:t>Can you please pass the data?</a:t>
            </a:r>
          </a:p>
          <a:p>
            <a:pPr algn="l" defTabSz="395552">
              <a:defRPr sz="5330"/>
            </a:pPr>
            <a:r>
              <a:t>IoT communication in Micropython </a:t>
            </a:r>
          </a:p>
        </p:txBody>
      </p:sp>
      <p:sp>
        <p:nvSpPr>
          <p:cNvPr id="120" name="Sev Leonard…"/>
          <p:cNvSpPr txBox="1"/>
          <p:nvPr>
            <p:ph type="subTitle" sz="quarter" idx="1"/>
          </p:nvPr>
        </p:nvSpPr>
        <p:spPr>
          <a:xfrm>
            <a:off x="3222625" y="6197307"/>
            <a:ext cx="9810750" cy="3095626"/>
          </a:xfrm>
          <a:prstGeom prst="rect">
            <a:avLst/>
          </a:prstGeom>
        </p:spPr>
        <p:txBody>
          <a:bodyPr/>
          <a:lstStyle/>
          <a:p>
            <a:pPr algn="l">
              <a:defRPr sz="4400"/>
            </a:pPr>
            <a:r>
              <a:t>Sev Leonard</a:t>
            </a:r>
          </a:p>
          <a:p>
            <a:pPr algn="l">
              <a:defRPr sz="4400"/>
            </a:pPr>
            <a:r>
              <a:t>PyCascades 2018</a:t>
            </a:r>
          </a:p>
          <a:p>
            <a:pPr algn="l">
              <a:defRPr sz="4400"/>
            </a:pPr>
            <a:r>
              <a:t>@gizm0_0.tenforward.social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easuring humid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humidity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Screen Shot 2018-01-14 at 1.50.09 PM.png" descr="Screen Shot 2018-01-14 at 1.50.09 PM.png"/>
          <p:cNvPicPr>
            <a:picLocks noChangeAspect="1"/>
          </p:cNvPicPr>
          <p:nvPr/>
        </p:nvPicPr>
        <p:blipFill>
          <a:blip r:embed="rId3">
            <a:extLst/>
          </a:blip>
          <a:srcRect l="0" t="2235" r="0" b="0"/>
          <a:stretch>
            <a:fillRect/>
          </a:stretch>
        </p:blipFill>
        <p:spPr>
          <a:xfrm>
            <a:off x="2936874" y="2728794"/>
            <a:ext cx="10382251" cy="573853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Vineyard Network"/>
          <p:cNvSpPr txBox="1"/>
          <p:nvPr>
            <p:ph type="title"/>
          </p:nvPr>
        </p:nvSpPr>
        <p:spPr>
          <a:xfrm>
            <a:off x="2393961" y="746124"/>
            <a:ext cx="10406064" cy="2024064"/>
          </a:xfrm>
          <a:prstGeom prst="rect">
            <a:avLst/>
          </a:prstGeom>
        </p:spPr>
        <p:txBody>
          <a:bodyPr/>
          <a:lstStyle/>
          <a:p>
            <a:pPr/>
            <a:r>
              <a:t>Vineyard Network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Happy laptop.jpeg" descr="Happy laptop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2828" y="6255335"/>
            <a:ext cx="2753289" cy="247634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9792951" y="5290963"/>
            <a:ext cx="3815902" cy="4242084"/>
            <a:chOff x="0" y="0"/>
            <a:chExt cx="3815900" cy="4242082"/>
          </a:xfrm>
        </p:grpSpPr>
        <p:sp>
          <p:nvSpPr>
            <p:cNvPr id="228" name="vine1"/>
            <p:cNvSpPr txBox="1"/>
            <p:nvPr/>
          </p:nvSpPr>
          <p:spPr>
            <a:xfrm>
              <a:off x="2437442" y="66062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vine1</a:t>
              </a:r>
            </a:p>
          </p:txBody>
        </p:sp>
        <p:sp>
          <p:nvSpPr>
            <p:cNvPr id="229" name="vine2"/>
            <p:cNvSpPr txBox="1"/>
            <p:nvPr/>
          </p:nvSpPr>
          <p:spPr>
            <a:xfrm>
              <a:off x="2437442" y="268814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vine2</a:t>
              </a:r>
            </a:p>
          </p:txBody>
        </p:sp>
        <p:pic>
          <p:nvPicPr>
            <p:cNvPr id="230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31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21802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6680375" y="2794000"/>
            <a:ext cx="7044712" cy="2639955"/>
            <a:chOff x="0" y="0"/>
            <a:chExt cx="7044710" cy="2639954"/>
          </a:xfrm>
        </p:grpSpPr>
        <p:sp>
          <p:nvSpPr>
            <p:cNvPr id="233" name="ESP8266"/>
            <p:cNvSpPr/>
            <p:nvPr/>
          </p:nvSpPr>
          <p:spPr>
            <a:xfrm>
              <a:off x="0" y="0"/>
              <a:ext cx="2333051" cy="1147837"/>
            </a:xfrm>
            <a:prstGeom prst="rect">
              <a:avLst/>
            </a:prstGeom>
            <a:solidFill>
              <a:srgbClr val="D6D5D5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>
                <a:defRPr b="0" sz="4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ESP8266</a:t>
              </a:r>
            </a:p>
          </p:txBody>
        </p:sp>
        <p:pic>
          <p:nvPicPr>
            <p:cNvPr id="234" name="white_wifi.png" descr="white_wifi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581657" y="1419361"/>
              <a:ext cx="1169736" cy="127145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35" name="vineyard_network"/>
            <p:cNvSpPr txBox="1"/>
            <p:nvPr/>
          </p:nvSpPr>
          <p:spPr>
            <a:xfrm>
              <a:off x="2655844" y="222511"/>
              <a:ext cx="4388867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vineyard_network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5741775" y="6391893"/>
            <a:ext cx="3710436" cy="1804610"/>
            <a:chOff x="0" y="0"/>
            <a:chExt cx="3710435" cy="1804608"/>
          </a:xfrm>
        </p:grpSpPr>
        <p:sp>
          <p:nvSpPr>
            <p:cNvPr id="237" name="Line"/>
            <p:cNvSpPr/>
            <p:nvPr/>
          </p:nvSpPr>
          <p:spPr>
            <a:xfrm flipH="1" flipV="1">
              <a:off x="2662" y="1269657"/>
              <a:ext cx="3707773" cy="53495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H="1">
              <a:off x="0" y="-1"/>
              <a:ext cx="3710435" cy="79231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40" name="thinkemoji.png" descr="thinkemoji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31421" y="6399974"/>
            <a:ext cx="2024064" cy="202406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  <p:bldP build="whole" bldLvl="1" animBg="1" rev="0" advAuto="0" spid="239" grpId="4"/>
      <p:bldP build="whole" bldLvl="1" animBg="1" rev="0" advAuto="0" spid="240" grpId="5"/>
      <p:bldP build="whole" bldLvl="1" animBg="1" rev="0" advAuto="0" spid="232" grpId="2"/>
      <p:bldP build="whole" bldLvl="1" animBg="1" rev="0" advAuto="0" spid="22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MQ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</a:t>
            </a:r>
          </a:p>
        </p:txBody>
      </p:sp>
      <p:sp>
        <p:nvSpPr>
          <p:cNvPr id="245" name="Message Queuing Telemetry Transport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Message Queuing Telemetry Transport!</a:t>
            </a:r>
          </a:p>
          <a:p>
            <a:pPr/>
            <a:r>
              <a:t>Light weight, pub/sub model w/ broker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0" name="Group"/>
          <p:cNvGrpSpPr/>
          <p:nvPr/>
        </p:nvGrpSpPr>
        <p:grpSpPr>
          <a:xfrm>
            <a:off x="1557152" y="6207799"/>
            <a:ext cx="12840328" cy="2313108"/>
            <a:chOff x="-1025676" y="0"/>
            <a:chExt cx="12840327" cy="2313107"/>
          </a:xfrm>
        </p:grpSpPr>
        <p:pic>
          <p:nvPicPr>
            <p:cNvPr id="247" name="mosquitto-colour-deselected.png" descr="mosquitto-colour-deselect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31598" y="0"/>
              <a:ext cx="2313108" cy="231310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48" name="Happy laptop.jpeg" descr="Happy laptop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025677" y="47536"/>
              <a:ext cx="2466090" cy="221803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49" name="Group" descr="Group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72749" y="144522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53" name="Group"/>
          <p:cNvGrpSpPr/>
          <p:nvPr/>
        </p:nvGrpSpPr>
        <p:grpSpPr>
          <a:xfrm>
            <a:off x="4801558" y="6058190"/>
            <a:ext cx="1488333" cy="657253"/>
            <a:chOff x="0" y="-4146"/>
            <a:chExt cx="1488331" cy="657252"/>
          </a:xfrm>
        </p:grpSpPr>
        <p:sp>
          <p:nvSpPr>
            <p:cNvPr id="251" name="Line"/>
            <p:cNvSpPr/>
            <p:nvPr/>
          </p:nvSpPr>
          <p:spPr>
            <a:xfrm>
              <a:off x="0" y="653105"/>
              <a:ext cx="1488332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sub"/>
            <p:cNvSpPr txBox="1"/>
            <p:nvPr/>
          </p:nvSpPr>
          <p:spPr>
            <a:xfrm>
              <a:off x="314309" y="-4147"/>
              <a:ext cx="859714" cy="60342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10445594" y="6538976"/>
            <a:ext cx="1488333" cy="640884"/>
            <a:chOff x="0" y="-4146"/>
            <a:chExt cx="1488331" cy="640883"/>
          </a:xfrm>
        </p:grpSpPr>
        <p:sp>
          <p:nvSpPr>
            <p:cNvPr id="254" name="Line"/>
            <p:cNvSpPr/>
            <p:nvPr/>
          </p:nvSpPr>
          <p:spPr>
            <a:xfrm flipH="1" flipV="1">
              <a:off x="0" y="636736"/>
              <a:ext cx="1488332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pub"/>
            <p:cNvSpPr txBox="1"/>
            <p:nvPr/>
          </p:nvSpPr>
          <p:spPr>
            <a:xfrm>
              <a:off x="310238" y="-4147"/>
              <a:ext cx="891668" cy="60342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pub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4801558" y="7391593"/>
            <a:ext cx="1488333" cy="648597"/>
            <a:chOff x="0" y="-4146"/>
            <a:chExt cx="1488331" cy="648596"/>
          </a:xfrm>
        </p:grpSpPr>
        <p:sp>
          <p:nvSpPr>
            <p:cNvPr id="257" name="Line"/>
            <p:cNvSpPr/>
            <p:nvPr/>
          </p:nvSpPr>
          <p:spPr>
            <a:xfrm flipH="1" flipV="1">
              <a:off x="0" y="644449"/>
              <a:ext cx="1488332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msg"/>
            <p:cNvSpPr txBox="1"/>
            <p:nvPr/>
          </p:nvSpPr>
          <p:spPr>
            <a:xfrm>
              <a:off x="273187" y="-4147"/>
              <a:ext cx="994868" cy="60342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msg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3"/>
      <p:bldP build="whole" bldLvl="1" animBg="1" rev="0" advAuto="0" spid="250" grpId="1"/>
      <p:bldP build="whole" bldLvl="1" animBg="1" rev="0" advAuto="0" spid="259" grpId="4"/>
      <p:bldP build="whole" bldLvl="1" animBg="1" rev="0" advAuto="0" spid="25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MQTT - 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 - Topics</a:t>
            </a:r>
          </a:p>
        </p:txBody>
      </p:sp>
      <p:sp>
        <p:nvSpPr>
          <p:cNvPr id="264" name="vineyard/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vineyard/</a:t>
            </a:r>
          </a:p>
          <a:p>
            <a:pPr lvl="2"/>
            <a:r>
              <a:t>vineyard/humidity</a:t>
            </a:r>
          </a:p>
          <a:p>
            <a:pPr lvl="3"/>
            <a:r>
              <a:t>vineyard/humidity/vine1</a:t>
            </a:r>
          </a:p>
          <a:p>
            <a:pPr lvl="2"/>
            <a:r>
              <a:t>vineyard/temp/#</a:t>
            </a:r>
          </a:p>
          <a:p>
            <a:pPr lvl="2"/>
            <a:r>
              <a:t>vineyard/+/vine1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MQTT Pub in Micro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2918">
              <a:defRPr sz="6642"/>
            </a:lvl1pPr>
          </a:lstStyle>
          <a:p>
            <a:pPr/>
            <a:r>
              <a:t>MQTT Pub in Micropython</a:t>
            </a:r>
          </a:p>
        </p:txBody>
      </p:sp>
      <p:sp>
        <p:nvSpPr>
          <p:cNvPr id="270" name="1    from umqtt.simple import MQTTClient…"/>
          <p:cNvSpPr txBox="1"/>
          <p:nvPr>
            <p:ph type="body" idx="1"/>
          </p:nvPr>
        </p:nvSpPr>
        <p:spPr>
          <a:xfrm>
            <a:off x="2924968" y="2936875"/>
            <a:ext cx="12638316" cy="589359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    from umqtt.simple import MQTTClient</a:t>
            </a:r>
          </a:p>
          <a:p>
            <a:pPr marL="0" indent="0">
              <a:buSzTx/>
              <a:buNone/>
            </a:pPr>
            <a:r>
              <a:t>2    p = MQTTClient( client_id, broker_ip )               </a:t>
            </a:r>
          </a:p>
          <a:p>
            <a:pPr marL="0" indent="0">
              <a:buSzTx/>
              <a:buNone/>
            </a:pPr>
            <a:r>
              <a:t>3    p.connect()     </a:t>
            </a:r>
          </a:p>
          <a:p>
            <a:pPr marL="0" indent="0">
              <a:buSzTx/>
              <a:buNone/>
            </a:pPr>
            <a:r>
              <a:t>4    p.publish( vineyard/temp/vine1, 15 )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MQTT Sub in Micro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2918">
              <a:defRPr sz="6642"/>
            </a:lvl1pPr>
          </a:lstStyle>
          <a:p>
            <a:pPr/>
            <a:r>
              <a:t>MQTT Sub in Micropython</a:t>
            </a:r>
          </a:p>
        </p:txBody>
      </p:sp>
      <p:sp>
        <p:nvSpPr>
          <p:cNvPr id="276" name="1    s = MQTTClient( client_id, broker_ip 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96370">
              <a:spcBef>
                <a:spcPts val="4200"/>
              </a:spcBef>
              <a:buSzTx/>
              <a:buNone/>
              <a:defRPr sz="3920"/>
            </a:pPr>
            <a:r>
              <a:t>1    s = MQTTClient( client_id, broker_ip )     </a:t>
            </a:r>
          </a:p>
          <a:p>
            <a:pPr marL="0" indent="0" defTabSz="596370">
              <a:spcBef>
                <a:spcPts val="4200"/>
              </a:spcBef>
              <a:buSzTx/>
              <a:buNone/>
              <a:defRPr sz="3920"/>
            </a:pPr>
            <a:r>
              <a:t>2    s.connect()</a:t>
            </a:r>
          </a:p>
          <a:p>
            <a:pPr marL="0" indent="0" defTabSz="596370">
              <a:spcBef>
                <a:spcPts val="4200"/>
              </a:spcBef>
              <a:buSzTx/>
              <a:buNone/>
              <a:defRPr sz="3920"/>
            </a:pPr>
            <a:r>
              <a:t>3    def cb(topic, message):                                                                           4              print(topic + ": " + message)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QTT Sub in Micro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2918">
              <a:defRPr sz="6642"/>
            </a:lvl1pPr>
          </a:lstStyle>
          <a:p>
            <a:pPr/>
            <a:r>
              <a:t>MQTT Sub in Micropython</a:t>
            </a:r>
          </a:p>
        </p:txBody>
      </p:sp>
      <p:sp>
        <p:nvSpPr>
          <p:cNvPr id="282" name="1    s.set_callback(cb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    s.set_callback(cb) </a:t>
            </a:r>
          </a:p>
          <a:p>
            <a:pPr marL="0" indent="0">
              <a:buSzTx/>
              <a:buNone/>
            </a:pPr>
            <a:r>
              <a:t>2    s.subscribe(”vineyard/temp/#”)    </a:t>
            </a:r>
          </a:p>
          <a:p>
            <a:pPr marL="0" indent="0">
              <a:buSzTx/>
              <a:buNone/>
            </a:pPr>
            <a:r>
              <a:t>3    while 1: </a:t>
            </a:r>
          </a:p>
          <a:p>
            <a:pPr marL="0" indent="0">
              <a:buSzTx/>
              <a:buNone/>
            </a:pPr>
            <a:r>
              <a:t>4          s.wait_msg()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8" name="Screen Shot 2018-01-14 at 4.25.41 PM.png" descr="Screen Shot 2018-01-14 at 4.25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800" y="1568450"/>
            <a:ext cx="12852400" cy="70231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Demo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Demo!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from mqtt_measure import *…"/>
          <p:cNvSpPr txBox="1"/>
          <p:nvPr/>
        </p:nvSpPr>
        <p:spPr>
          <a:xfrm>
            <a:off x="1873174" y="2688400"/>
            <a:ext cx="9451976" cy="47832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 algn="l">
              <a:defRPr sz="3000">
                <a:solidFill>
                  <a:srgbClr val="FFFFFF"/>
                </a:solidFill>
              </a:defRPr>
            </a:pPr>
            <a:r>
              <a:t> from mqtt_measure import * 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measure_mqtt(4, "192.168.4.2", "vine1", "vineyard")</a:t>
            </a: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 from mqtt_measure import * 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measure_mqtt(4, "192.168.4.2", "vine2", "vineyard")</a:t>
            </a: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>
              <a:defRPr sz="3000">
                <a:solidFill>
                  <a:srgbClr val="FFFFFF"/>
                </a:solidFill>
              </a:defRPr>
            </a:pPr>
          </a:p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7" name="Create WLAN access poin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WLAN access point</a:t>
            </a:r>
          </a:p>
          <a:p>
            <a:pPr/>
            <a:r>
              <a:t>Connect sensors to WLAN</a:t>
            </a:r>
          </a:p>
          <a:p>
            <a:pPr/>
            <a:r>
              <a:t>Measure humidity and temperature</a:t>
            </a:r>
          </a:p>
          <a:p>
            <a:pPr/>
            <a:r>
              <a:t>MQTT for message relay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ello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Hello!</a:t>
            </a:r>
          </a:p>
        </p:txBody>
      </p:sp>
      <p:sp>
        <p:nvSpPr>
          <p:cNvPr id="123" name="Portland, 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90285">
              <a:spcBef>
                <a:spcPts val="4200"/>
              </a:spcBef>
              <a:defRPr sz="3880"/>
            </a:pPr>
            <a:r>
              <a:t>Portland, OR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Trans guy, trans masc slack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Oregon Health &amp; Science University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He/Him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Internet of Cats (PyDX 2016), IoT with Micropython and Friends (PyCon 2017)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5" name="totoro.jpg" descr="totor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9161" y="1393371"/>
            <a:ext cx="1733306" cy="231107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han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301" name="References in backup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in backup</a:t>
            </a:r>
          </a:p>
          <a:p>
            <a:pPr/>
            <a:r>
              <a:t>gizm0_0@tenforward.social</a:t>
            </a:r>
          </a:p>
          <a:p>
            <a:pPr/>
            <a:r>
              <a:t>github.com/gizm00/pycascades_2018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sev@thedatascout.com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u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Demo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setup</a:t>
            </a:r>
          </a:p>
        </p:txBody>
      </p:sp>
      <p:sp>
        <p:nvSpPr>
          <p:cNvPr id="307" name="connect laptop to vineyard_network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77812" indent="-277812">
              <a:spcBef>
                <a:spcPts val="0"/>
              </a:spcBef>
              <a:defRPr sz="3000"/>
            </a:pPr>
            <a:r>
              <a:t>connect laptop to vineyard_network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ipconfig | grep inet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pico /usr/local/Cellar/mosquitto/1.4.11_2/etc/mosquitto/mosquitto.conf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brew services restart mosquitto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mosquitto_sub -h 192.168.4.2 -t vineyard/#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nav webrepl to 192.168.4.3 and 4.4 to get to vine sensors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from mqtt_measure import * 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measure_mqtt(4, "192.168.4.2", "vine1", "vineyard")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from mqtt_measure import * </a:t>
            </a:r>
          </a:p>
          <a:p>
            <a:pPr marL="277812" indent="-277812">
              <a:spcBef>
                <a:spcPts val="0"/>
              </a:spcBef>
              <a:defRPr sz="3000"/>
            </a:pPr>
            <a:r>
              <a:t>measure_mqtt(4, "192.168.4.2", "vine2", "vineyard")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MQTT Spy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 Spy Setup</a:t>
            </a:r>
          </a:p>
        </p:txBody>
      </p:sp>
      <p:sp>
        <p:nvSpPr>
          <p:cNvPr id="311" name="Goto Connections -&gt; Manage Connectio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3000"/>
            </a:pPr>
            <a:r>
              <a:t>Goto Connections -&gt; Manage Connections</a:t>
            </a:r>
          </a:p>
          <a:p>
            <a:pPr>
              <a:spcBef>
                <a:spcPts val="0"/>
              </a:spcBef>
              <a:defRPr sz="3000"/>
            </a:pPr>
            <a:r>
              <a:t>Update Server URI if needed</a:t>
            </a:r>
          </a:p>
          <a:p>
            <a:pPr>
              <a:spcBef>
                <a:spcPts val="0"/>
              </a:spcBef>
              <a:defRPr sz="3000"/>
            </a:pPr>
            <a:r>
              <a:t>Click “Close and reopen existing connections”</a:t>
            </a:r>
          </a:p>
          <a:p>
            <a:pPr>
              <a:spcBef>
                <a:spcPts val="0"/>
              </a:spcBef>
              <a:defRPr sz="3000"/>
            </a:pPr>
            <a:r>
              <a:t>Under subscriptions &amp; received messages click New tab</a:t>
            </a:r>
          </a:p>
          <a:p>
            <a:pPr>
              <a:spcBef>
                <a:spcPts val="0"/>
              </a:spcBef>
              <a:defRPr sz="3000"/>
            </a:pPr>
            <a:r>
              <a:t>Add vineyard/temp/#</a:t>
            </a:r>
          </a:p>
          <a:p>
            <a:pPr>
              <a:spcBef>
                <a:spcPts val="0"/>
              </a:spcBef>
              <a:defRPr sz="3000"/>
            </a:pPr>
            <a:r>
              <a:t>Add vineyard/humidity/#</a:t>
            </a:r>
          </a:p>
          <a:p>
            <a:pPr>
              <a:spcBef>
                <a:spcPts val="0"/>
              </a:spcBef>
              <a:defRPr sz="3000"/>
            </a:pPr>
            <a:r>
              <a:t>To show graphs:</a:t>
            </a:r>
          </a:p>
          <a:p>
            <a:pPr lvl="1">
              <a:spcBef>
                <a:spcPts val="0"/>
              </a:spcBef>
              <a:defRPr sz="3000"/>
            </a:pPr>
            <a:r>
              <a:t>Right click received messages and go to Charts</a:t>
            </a:r>
          </a:p>
          <a:p>
            <a:pPr lvl="1">
              <a:spcBef>
                <a:spcPts val="0"/>
              </a:spcBef>
              <a:defRPr sz="3000"/>
            </a:pPr>
            <a:r>
              <a:t>Show all browsed topics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15" name="https://en.wikipedia.org/wiki/MQT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https://en.wikipedia.org/wiki/MQTT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https://mosquitto.org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https://micropython.org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https://www.hivemq.com/blog/how-to-get-started-with-mqtt</a:t>
            </a:r>
          </a:p>
        </p:txBody>
      </p: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19" name="IoT IRL…"/>
          <p:cNvSpPr txBox="1"/>
          <p:nvPr>
            <p:ph type="body" sz="half" idx="1"/>
          </p:nvPr>
        </p:nvSpPr>
        <p:spPr>
          <a:xfrm>
            <a:off x="2924968" y="3127375"/>
            <a:ext cx="10406064" cy="5893594"/>
          </a:xfrm>
          <a:prstGeom prst="rect">
            <a:avLst/>
          </a:prstGeom>
        </p:spPr>
        <p:txBody>
          <a:bodyPr/>
          <a:lstStyle/>
          <a:p>
            <a:pPr marL="391159" indent="-391159" defTabSz="535516">
              <a:spcBef>
                <a:spcPts val="3800"/>
              </a:spcBef>
              <a:defRPr sz="3520"/>
            </a:pPr>
            <a:r>
              <a:t>IoT IRL</a:t>
            </a:r>
          </a:p>
          <a:p>
            <a:pPr marL="391159" indent="-391159" defTabSz="535516">
              <a:spcBef>
                <a:spcPts val="3800"/>
              </a:spcBef>
              <a:defRPr sz="3520"/>
            </a:pPr>
            <a:r>
              <a:t>ESP8266</a:t>
            </a:r>
          </a:p>
          <a:p>
            <a:pPr marL="391159" indent="-391159" defTabSz="535516">
              <a:spcBef>
                <a:spcPts val="3800"/>
              </a:spcBef>
              <a:defRPr sz="3520"/>
            </a:pPr>
            <a:r>
              <a:t>Micropython</a:t>
            </a:r>
          </a:p>
          <a:p>
            <a:pPr marL="391159" indent="-391159" defTabSz="535516">
              <a:spcBef>
                <a:spcPts val="3800"/>
              </a:spcBef>
              <a:defRPr sz="3520"/>
            </a:pPr>
            <a:r>
              <a:t>MQTT</a:t>
            </a:r>
          </a:p>
          <a:p>
            <a:pPr marL="391159" indent="-391159" defTabSz="535516">
              <a:spcBef>
                <a:spcPts val="3800"/>
              </a:spcBef>
              <a:defRPr sz="3520"/>
            </a:pPr>
            <a:r>
              <a:t>Sending MQTT messages  </a:t>
            </a:r>
          </a:p>
          <a:p>
            <a:pPr marL="391159" indent="-391159" defTabSz="535516">
              <a:spcBef>
                <a:spcPts val="3800"/>
              </a:spcBef>
              <a:defRPr sz="3520"/>
            </a:pPr>
            <a:r>
              <a:t>Demo!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gricultural Tech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3772">
              <a:defRPr sz="7462"/>
            </a:lvl1pPr>
          </a:lstStyle>
          <a:p>
            <a:pPr/>
            <a:r>
              <a:t>Agricultural Technology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Text"/>
          <p:cNvSpPr txBox="1"/>
          <p:nvPr/>
        </p:nvSpPr>
        <p:spPr>
          <a:xfrm>
            <a:off x="2544961" y="8961100"/>
            <a:ext cx="185577" cy="416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 algn="l" defTabSz="476250">
              <a:lnSpc>
                <a:spcPts val="4400"/>
              </a:lnSpc>
              <a:defRPr b="0" u="sng">
                <a:solidFill>
                  <a:srgbClr val="F0F9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327" name="techcrunchlogo.jpg" descr="techcrunchlogo.jpg"/>
          <p:cNvPicPr>
            <a:picLocks noChangeAspect="1"/>
          </p:cNvPicPr>
          <p:nvPr/>
        </p:nvPicPr>
        <p:blipFill>
          <a:blip r:embed="rId3">
            <a:extLst/>
          </a:blip>
          <a:srcRect l="22354" t="0" r="22354" b="28858"/>
          <a:stretch>
            <a:fillRect/>
          </a:stretch>
        </p:blipFill>
        <p:spPr>
          <a:xfrm>
            <a:off x="2471414" y="2627312"/>
            <a:ext cx="2297166" cy="1662555"/>
          </a:xfrm>
          <a:prstGeom prst="rect">
            <a:avLst/>
          </a:prstGeom>
          <a:ln w="3175">
            <a:miter lim="400000"/>
          </a:ln>
        </p:spPr>
      </p:pic>
      <p:pic>
        <p:nvPicPr>
          <p:cNvPr id="328" name="Screen Shot 2018-01-14 at 11.32.22 AM.png" descr="Screen Shot 2018-01-14 at 11.32.2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0071" y="2553519"/>
            <a:ext cx="8493498" cy="2024064"/>
          </a:xfrm>
          <a:prstGeom prst="rect">
            <a:avLst/>
          </a:prstGeom>
          <a:ln w="3175">
            <a:miter lim="400000"/>
          </a:ln>
        </p:spPr>
      </p:pic>
      <p:pic>
        <p:nvPicPr>
          <p:cNvPr id="329" name="Screen Shot 2018-01-14 at 11.36.14 AM.png" descr="Screen Shot 2018-01-14 at 11.36.1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61546" y="4963937"/>
            <a:ext cx="7970579" cy="1535231"/>
          </a:xfrm>
          <a:prstGeom prst="rect">
            <a:avLst/>
          </a:prstGeom>
          <a:ln w="3175">
            <a:miter lim="400000"/>
          </a:ln>
        </p:spPr>
      </p:pic>
      <p:pic>
        <p:nvPicPr>
          <p:cNvPr id="330" name="Screen Shot 2018-01-14 at 11.36.43 AM.png" descr="Screen Shot 2018-01-14 at 11.36.43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94472" y="6885523"/>
            <a:ext cx="7833289" cy="168318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2"/>
      <p:bldP build="whole" bldLvl="1" animBg="1" rev="0" advAuto="0" spid="330" grpId="3"/>
      <p:bldP build="whole" bldLvl="1" animBg="1" rev="0" advAuto="0" spid="3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WebREP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WebREPL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6" name="7Y00I55WVK_MjpBLSeXWXbW9rJ1TxyQoadSb1XQ33SM1qIbPlFbG-wcf0pV8_PNcPfeY5AiQcZs7iE6cLnclCuF0eB6XvebJMgtqNM5o_L5EODCK7xbHRpN-7PVB9vOq37z3t5c6HlY.png" descr="7Y00I55WVK_MjpBLSeXWXbW9rJ1TxyQoadSb1XQ33SM1qIbPlFbG-wcf0pV8_PNcPfeY5AiQcZs7iE6cLnclCuF0eB6XvebJMgtqNM5o_L5EODCK7xbHRpN-7PVB9vOq37z3t5c6H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460" y="3263739"/>
            <a:ext cx="10851080" cy="573081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Micro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Micropython</a:t>
            </a:r>
          </a:p>
        </p:txBody>
      </p:sp>
      <p:sp>
        <p:nvSpPr>
          <p:cNvPr id="341" name="Like regular Python, but small and hard to rea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87375" indent="-587375" defTabSz="450320">
              <a:spcBef>
                <a:spcPts val="3200"/>
              </a:spcBef>
              <a:buSzPct val="100000"/>
              <a:buAutoNum type="alphaUcPeriod" startAt="1"/>
              <a:defRPr sz="2960"/>
            </a:pPr>
            <a:r>
              <a:t>Like regular Python, but small and hard to read</a:t>
            </a:r>
          </a:p>
          <a:p>
            <a:pPr marL="587375" indent="-587375" defTabSz="450320">
              <a:spcBef>
                <a:spcPts val="3200"/>
              </a:spcBef>
              <a:buSzPct val="100000"/>
              <a:buAutoNum type="alphaUcPeriod" startAt="1"/>
              <a:defRPr sz="2960"/>
            </a:pPr>
            <a:r>
              <a:t>A version of Python optimized for use on microcontrollers</a:t>
            </a:r>
            <a:br/>
            <a:r>
              <a:t>Funded </a:t>
            </a:r>
            <a:r>
              <a:t>via</a:t>
            </a:r>
            <a:r>
              <a:t> Kickstarter</a:t>
            </a:r>
          </a:p>
          <a:p>
            <a:pPr marL="587375" indent="-587375" defTabSz="450320">
              <a:spcBef>
                <a:spcPts val="3200"/>
              </a:spcBef>
              <a:buSzPct val="100000"/>
              <a:buAutoNum type="alphaUcPeriod" startAt="1"/>
              <a:defRPr sz="2960"/>
            </a:pPr>
            <a:r>
              <a:t>All of the above</a:t>
            </a:r>
          </a:p>
          <a:p>
            <a:pPr marL="587375" indent="-587375" defTabSz="450320">
              <a:spcBef>
                <a:spcPts val="3200"/>
              </a:spcBef>
              <a:buSzPct val="100000"/>
              <a:buAutoNum type="alphaUcPeriod" startAt="1"/>
              <a:defRPr sz="2960"/>
            </a:pPr>
            <a:r>
              <a:t>Some of the above</a:t>
            </a:r>
          </a:p>
          <a:p>
            <a:pPr marL="0" indent="0" algn="ctr" defTabSz="450320">
              <a:spcBef>
                <a:spcPts val="3200"/>
              </a:spcBef>
              <a:buSzTx/>
              <a:buNone/>
              <a:defRPr sz="2960"/>
            </a:pPr>
            <a:r>
              <a:t>E. Some of  the above!</a:t>
            </a:r>
          </a:p>
          <a:p>
            <a:pPr marL="0" indent="0" algn="ctr" defTabSz="450320">
              <a:spcBef>
                <a:spcPts val="3200"/>
              </a:spcBef>
              <a:buSzTx/>
              <a:buNone/>
              <a:defRPr sz="2960"/>
            </a:pPr>
            <a:r>
              <a:t>micropython.org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3" name="SZEjaBfIpAVc8KkjTwGWnDLkVVqi70Os7Vpmf-pQaH-LaB_FUiKlas4U5JQzYOnehN7Jj_cxRkmjkN-muQZT1tSZAqeBEfYXMXZHHR3Evw0QZV2w76D1NfGa2zXXeLFqyLF7fXgxYbg.png" descr="SZEjaBfIpAVc8KkjTwGWnDLkVVqi70Os7Vpmf-pQaH-LaB_FUiKlas4U5JQzYOnehN7Jj_cxRkmjkN-muQZT1tSZAqeBEfYXMXZHHR3Evw0QZV2w76D1NfGa2zXXeLFqyLF7fXgxYb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7446" y="1237008"/>
            <a:ext cx="1587873" cy="1587873"/>
          </a:xfrm>
          <a:prstGeom prst="rect">
            <a:avLst/>
          </a:prstGeom>
          <a:ln w="3175">
            <a:miter lim="400000"/>
          </a:ln>
        </p:spPr>
      </p:pic>
      <p:sp>
        <p:nvSpPr>
          <p:cNvPr id="344" name="X"/>
          <p:cNvSpPr txBox="1"/>
          <p:nvPr/>
        </p:nvSpPr>
        <p:spPr>
          <a:xfrm>
            <a:off x="11510327" y="3081381"/>
            <a:ext cx="463729" cy="7274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4200">
                <a:solidFill>
                  <a:srgbClr val="BB2B45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ESP 8266 Micro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1175">
              <a:defRPr sz="6887"/>
            </a:lvl1pPr>
          </a:lstStyle>
          <a:p>
            <a:pPr/>
            <a:r>
              <a:t>ESP 8266 Microcontroller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0" name="GLx2LCZf-alD4KQRZ-vcGxQ1m7RVY5b1X_CDveJxX4J_CyTHD7AgF-cyiWijXLYxOpPY_Ol4hD6X5_kVV653-XYmBYHmCayBlATk3hj54NdEky7KnNpEPgemb9lb1YCW6nhocdEP0MA.jpg" descr="GLx2LCZf-alD4KQRZ-vcGxQ1m7RVY5b1X_CDveJxX4J_CyTHD7AgF-cyiWijXLYxOpPY_Ol4hD6X5_kVV653-XYmBYHmCayBlATk3hj54NdEky7KnNpEPgemb9lb1YCW6nhocdEP0M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3056" y="2940106"/>
            <a:ext cx="2426500" cy="3233682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353" name="Group"/>
          <p:cNvGrpSpPr/>
          <p:nvPr/>
        </p:nvGrpSpPr>
        <p:grpSpPr>
          <a:xfrm>
            <a:off x="3584948" y="4529132"/>
            <a:ext cx="4171730" cy="1458747"/>
            <a:chOff x="30765" y="4670"/>
            <a:chExt cx="4171728" cy="1458745"/>
          </a:xfrm>
        </p:grpSpPr>
        <p:sp>
          <p:nvSpPr>
            <p:cNvPr id="351" name="DHT11…"/>
            <p:cNvSpPr txBox="1"/>
            <p:nvPr/>
          </p:nvSpPr>
          <p:spPr>
            <a:xfrm>
              <a:off x="30765" y="4670"/>
              <a:ext cx="2850262" cy="1458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DHT11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Digital Humidity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Temperature sensor</a:t>
              </a:r>
            </a:p>
          </p:txBody>
        </p:sp>
        <p:sp>
          <p:nvSpPr>
            <p:cNvPr id="352" name="Line"/>
            <p:cNvSpPr/>
            <p:nvPr/>
          </p:nvSpPr>
          <p:spPr>
            <a:xfrm>
              <a:off x="2786315" y="389202"/>
              <a:ext cx="141618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9575294" y="5032194"/>
            <a:ext cx="2263915" cy="772946"/>
            <a:chOff x="0" y="2289"/>
            <a:chExt cx="2263913" cy="772945"/>
          </a:xfrm>
        </p:grpSpPr>
        <p:sp>
          <p:nvSpPr>
            <p:cNvPr id="354" name="LED"/>
            <p:cNvSpPr txBox="1"/>
            <p:nvPr/>
          </p:nvSpPr>
          <p:spPr>
            <a:xfrm>
              <a:off x="1524519" y="2289"/>
              <a:ext cx="739395" cy="772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LED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0" y="228600"/>
              <a:ext cx="141617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59" name="Group"/>
          <p:cNvGrpSpPr/>
          <p:nvPr/>
        </p:nvGrpSpPr>
        <p:grpSpPr>
          <a:xfrm>
            <a:off x="9417846" y="3316282"/>
            <a:ext cx="3193067" cy="772947"/>
            <a:chOff x="0" y="2289"/>
            <a:chExt cx="3193065" cy="772945"/>
          </a:xfrm>
        </p:grpSpPr>
        <p:sp>
          <p:nvSpPr>
            <p:cNvPr id="357" name="ESP8266…"/>
            <p:cNvSpPr txBox="1"/>
            <p:nvPr/>
          </p:nvSpPr>
          <p:spPr>
            <a:xfrm>
              <a:off x="1497285" y="2289"/>
              <a:ext cx="1695781" cy="772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/>
            <a:p>
              <a:pPr/>
              <a:r>
                <a:rPr>
                  <a:solidFill>
                    <a:srgbClr val="FFFFFF"/>
                  </a:solidFill>
                </a:rPr>
                <a:t>ESP8266</a:t>
              </a:r>
              <a:r>
                <a:t> 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(WeMos D1)</a:t>
              </a:r>
            </a:p>
          </p:txBody>
        </p:sp>
        <p:sp>
          <p:nvSpPr>
            <p:cNvPr id="358" name="Line"/>
            <p:cNvSpPr/>
            <p:nvPr/>
          </p:nvSpPr>
          <p:spPr>
            <a:xfrm>
              <a:off x="0" y="335757"/>
              <a:ext cx="173107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6058159" y="3720877"/>
            <a:ext cx="1931115" cy="772946"/>
            <a:chOff x="13071" y="2289"/>
            <a:chExt cx="1931114" cy="772945"/>
          </a:xfrm>
        </p:grpSpPr>
        <p:sp>
          <p:nvSpPr>
            <p:cNvPr id="360" name="Line"/>
            <p:cNvSpPr/>
            <p:nvPr/>
          </p:nvSpPr>
          <p:spPr>
            <a:xfrm flipH="1" flipV="1">
              <a:off x="339116" y="524359"/>
              <a:ext cx="160507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Antenna"/>
            <p:cNvSpPr txBox="1"/>
            <p:nvPr/>
          </p:nvSpPr>
          <p:spPr>
            <a:xfrm>
              <a:off x="13071" y="2289"/>
              <a:ext cx="1293166" cy="772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Antenna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2273947" y="6930258"/>
            <a:ext cx="2315829" cy="1587284"/>
            <a:chOff x="20297" y="2289"/>
            <a:chExt cx="2315827" cy="1587283"/>
          </a:xfrm>
        </p:grpSpPr>
        <p:pic>
          <p:nvPicPr>
            <p:cNvPr id="363" name="GLx2LCZf-alD4KQRZ-vcGxQ1m7RVY5b1X_CDveJxX4J_CyTHD7AgF-cyiWijXLYxOpPY_Ol4hD6X5_kVV653-XYmBYHmCayBlATk3hj54NdEky7KnNpEPgemb9lb1YCW6nhocdEP0MA.jpg" descr="GLx2LCZf-alD4KQRZ-vcGxQ1m7RVY5b1X_CDveJxX4J_CyTHD7AgF-cyiWijXLYxOpPY_Ol4hD6X5_kVV653-XYmBYHmCayBlATk3hj54NdEky7KnNpEPgemb9lb1YCW6nhocdEP0MA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8371" t="5885" r="33140" b="53082"/>
            <a:stretch>
              <a:fillRect/>
            </a:stretch>
          </p:blipFill>
          <p:spPr>
            <a:xfrm rot="16200000">
              <a:off x="517902" y="459210"/>
              <a:ext cx="933897" cy="132682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64" name="wifi-1-512.png" descr="wifi-1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rot="5400000">
              <a:off x="1666999" y="829913"/>
              <a:ext cx="752952" cy="58530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65" name="Access Point"/>
            <p:cNvSpPr txBox="1"/>
            <p:nvPr/>
          </p:nvSpPr>
          <p:spPr>
            <a:xfrm>
              <a:off x="20297" y="2289"/>
              <a:ext cx="1929081" cy="772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Access Point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5252424" y="6927970"/>
            <a:ext cx="3563724" cy="2245247"/>
            <a:chOff x="0" y="0"/>
            <a:chExt cx="3563722" cy="2245246"/>
          </a:xfrm>
        </p:grpSpPr>
        <p:pic>
          <p:nvPicPr>
            <p:cNvPr id="367" name="GLx2LCZf-alD4KQRZ-vcGxQ1m7RVY5b1X_CDveJxX4J_CyTHD7AgF-cyiWijXLYxOpPY_Ol4hD6X5_kVV653-XYmBYHmCayBlATk3hj54NdEky7KnNpEPgemb9lb1YCW6nhocdEP0MA.jpg" descr="GLx2LCZf-alD4KQRZ-vcGxQ1m7RVY5b1X_CDveJxX4J_CyTHD7AgF-cyiWijXLYxOpPY_Ol4hD6X5_kVV653-XYmBYHmCayBlATk3hj54NdEky7KnNpEPgemb9lb1YCW6nhocdEP0MA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8371" t="5885" r="33140" b="53082"/>
            <a:stretch>
              <a:fillRect/>
            </a:stretch>
          </p:blipFill>
          <p:spPr>
            <a:xfrm rot="5400000">
              <a:off x="1035656" y="-196467"/>
              <a:ext cx="933896" cy="132682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68" name="GLx2LCZf-alD4KQRZ-vcGxQ1m7RVY5b1X_CDveJxX4J_CyTHD7AgF-cyiWijXLYxOpPY_Ol4hD6X5_kVV653-XYmBYHmCayBlATk3hj54NdEky7KnNpEPgemb9lb1YCW6nhocdEP0MA.jpg" descr="GLx2LCZf-alD4KQRZ-vcGxQ1m7RVY5b1X_CDveJxX4J_CyTHD7AgF-cyiWijXLYxOpPY_Ol4hD6X5_kVV653-XYmBYHmCayBlATk3hj54NdEky7KnNpEPgemb9lb1YCW6nhocdEP0MA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8371" t="5885" r="33140" b="53082"/>
            <a:stretch>
              <a:fillRect/>
            </a:stretch>
          </p:blipFill>
          <p:spPr>
            <a:xfrm rot="5400000">
              <a:off x="1035656" y="1114884"/>
              <a:ext cx="933896" cy="132682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69" name="wifi-1-512.png" descr="wifi-1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flipH="1" rot="16200000">
              <a:off x="-83825" y="273636"/>
              <a:ext cx="752952" cy="58530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70" name="wifi-1-512.png" descr="wifi-1-51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 flipH="1" rot="16200000">
              <a:off x="-83825" y="1485588"/>
              <a:ext cx="752952" cy="58530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71" name="Station"/>
            <p:cNvSpPr txBox="1"/>
            <p:nvPr/>
          </p:nvSpPr>
          <p:spPr>
            <a:xfrm>
              <a:off x="2431212" y="179874"/>
              <a:ext cx="1132511" cy="7729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Station</a:t>
              </a:r>
            </a:p>
          </p:txBody>
        </p:sp>
        <p:sp>
          <p:nvSpPr>
            <p:cNvPr id="372" name="Station"/>
            <p:cNvSpPr txBox="1"/>
            <p:nvPr/>
          </p:nvSpPr>
          <p:spPr>
            <a:xfrm>
              <a:off x="2431212" y="1391826"/>
              <a:ext cx="1132511" cy="77294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Station</a:t>
              </a:r>
            </a:p>
          </p:txBody>
        </p:sp>
      </p:grpSp>
      <p:pic>
        <p:nvPicPr>
          <p:cNvPr id="374" name="x9z0DKwTd92Pa-vX-oxGBisKF7hOnU383lBnoKGbH0wSlfDPtGOEOmSZCKZU5d-aZH8HyVQoCHoEPOitgT1hhj2iO6N75PHLbmeIEAxPJrtjVSG1dK6HujNQGfdYlcT6JEuQ.jpg" descr="x9z0DKwTd92Pa-vX-oxGBisKF7hOnU383lBnoKGbH0wSlfDPtGOEOmSZCKZU5d-aZH8HyVQoCHoEPOitgT1hhj2iO6N75PHLbmeIEAxPJrtjVSG1dK6HujNQGfdYlcT6JEuQ.jpg"/>
          <p:cNvPicPr>
            <a:picLocks noChangeAspect="1"/>
          </p:cNvPicPr>
          <p:nvPr/>
        </p:nvPicPr>
        <p:blipFill>
          <a:blip r:embed="rId5">
            <a:extLst/>
          </a:blip>
          <a:srcRect l="13939" t="59640" r="31961" b="0"/>
          <a:stretch>
            <a:fillRect/>
          </a:stretch>
        </p:blipFill>
        <p:spPr>
          <a:xfrm>
            <a:off x="10608689" y="6580223"/>
            <a:ext cx="2644187" cy="263014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7"/>
      <p:bldP build="whole" bldLvl="1" animBg="1" rev="0" advAuto="0" spid="362" grpId="2"/>
      <p:bldP build="whole" bldLvl="1" animBg="1" rev="0" advAuto="0" spid="373" grpId="4"/>
      <p:bldP build="whole" bldLvl="1" animBg="1" rev="0" advAuto="0" spid="353" grpId="6"/>
      <p:bldP build="whole" bldLvl="1" animBg="1" rev="0" advAuto="0" spid="366" grpId="3"/>
      <p:bldP build="whole" bldLvl="1" animBg="1" rev="0" advAuto="0" spid="359" grpId="1"/>
      <p:bldP build="whole" bldLvl="1" animBg="1" rev="0" advAuto="0" spid="37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oT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Communication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1" name="nest.jpg" descr="nes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01144" y="4067968"/>
            <a:ext cx="2024064" cy="2024064"/>
          </a:xfrm>
          <a:prstGeom prst="rect">
            <a:avLst/>
          </a:prstGeom>
          <a:ln w="3175">
            <a:miter lim="400000"/>
          </a:ln>
        </p:spPr>
      </p:pic>
      <p:pic>
        <p:nvPicPr>
          <p:cNvPr id="132" name="80s cell.jpg" descr="80s cell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5337" y="4105568"/>
            <a:ext cx="2348028" cy="1948864"/>
          </a:xfrm>
          <a:prstGeom prst="rect">
            <a:avLst/>
          </a:prstGeom>
          <a:ln w="3175">
            <a:miter lim="400000"/>
          </a:ln>
        </p:spPr>
      </p:pic>
      <p:pic>
        <p:nvPicPr>
          <p:cNvPr id="133" name="white_wifi.png" descr="white_wifi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7543132" y="2832236"/>
            <a:ext cx="1169736" cy="1271452"/>
          </a:xfrm>
          <a:prstGeom prst="rect">
            <a:avLst/>
          </a:prstGeom>
          <a:ln w="3175">
            <a:miter lim="400000"/>
          </a:ln>
        </p:spPr>
      </p:pic>
      <p:sp>
        <p:nvSpPr>
          <p:cNvPr id="134" name="Wow look at the time! My elderly mom from Florida will be here soon. I wonder what the temperature is at the house."/>
          <p:cNvSpPr/>
          <p:nvPr/>
        </p:nvSpPr>
        <p:spPr>
          <a:xfrm>
            <a:off x="3933352" y="4266009"/>
            <a:ext cx="7504907" cy="3235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cubicBezTo>
                  <a:pt x="1423" y="0"/>
                  <a:pt x="1280" y="332"/>
                  <a:pt x="1280" y="742"/>
                </a:cubicBezTo>
                <a:lnTo>
                  <a:pt x="1280" y="5946"/>
                </a:lnTo>
                <a:lnTo>
                  <a:pt x="0" y="7430"/>
                </a:lnTo>
                <a:lnTo>
                  <a:pt x="1280" y="8916"/>
                </a:lnTo>
                <a:lnTo>
                  <a:pt x="1280" y="20858"/>
                </a:lnTo>
                <a:cubicBezTo>
                  <a:pt x="1280" y="21268"/>
                  <a:pt x="1423" y="21600"/>
                  <a:pt x="1600" y="21600"/>
                </a:cubicBezTo>
                <a:lnTo>
                  <a:pt x="21280" y="21600"/>
                </a:lnTo>
                <a:cubicBezTo>
                  <a:pt x="21457" y="21600"/>
                  <a:pt x="21600" y="21268"/>
                  <a:pt x="21600" y="20858"/>
                </a:cubicBezTo>
                <a:lnTo>
                  <a:pt x="21600" y="742"/>
                </a:lnTo>
                <a:cubicBezTo>
                  <a:pt x="21600" y="332"/>
                  <a:pt x="21457" y="0"/>
                  <a:pt x="21280" y="0"/>
                </a:cubicBezTo>
                <a:lnTo>
                  <a:pt x="1600" y="0"/>
                </a:lnTo>
                <a:close/>
              </a:path>
            </a:pathLst>
          </a:custGeom>
          <a:solidFill>
            <a:srgbClr val="F6FF8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b="0" sz="3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Wow look at the time! My elderly mom from Florida will be here soon. I wonder what the temperature is at the house.</a:t>
            </a:r>
          </a:p>
        </p:txBody>
      </p:sp>
      <p:sp>
        <p:nvSpPr>
          <p:cNvPr id="135" name="Hey Nest, whats the temp?"/>
          <p:cNvSpPr/>
          <p:nvPr/>
        </p:nvSpPr>
        <p:spPr>
          <a:xfrm>
            <a:off x="3933352" y="5333007"/>
            <a:ext cx="7504907" cy="1598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cubicBezTo>
                  <a:pt x="1423" y="0"/>
                  <a:pt x="1280" y="671"/>
                  <a:pt x="1280" y="1502"/>
                </a:cubicBezTo>
                <a:lnTo>
                  <a:pt x="1280" y="6281"/>
                </a:lnTo>
                <a:lnTo>
                  <a:pt x="0" y="9285"/>
                </a:lnTo>
                <a:lnTo>
                  <a:pt x="1280" y="12294"/>
                </a:lnTo>
                <a:lnTo>
                  <a:pt x="1280" y="20098"/>
                </a:lnTo>
                <a:cubicBezTo>
                  <a:pt x="1280" y="20929"/>
                  <a:pt x="1423" y="21600"/>
                  <a:pt x="1600" y="21600"/>
                </a:cubicBezTo>
                <a:lnTo>
                  <a:pt x="21280" y="21600"/>
                </a:lnTo>
                <a:cubicBezTo>
                  <a:pt x="21457" y="21600"/>
                  <a:pt x="21600" y="20929"/>
                  <a:pt x="21600" y="20098"/>
                </a:cubicBezTo>
                <a:lnTo>
                  <a:pt x="21600" y="1502"/>
                </a:lnTo>
                <a:cubicBezTo>
                  <a:pt x="21600" y="671"/>
                  <a:pt x="21457" y="0"/>
                  <a:pt x="21280" y="0"/>
                </a:cubicBezTo>
                <a:lnTo>
                  <a:pt x="1600" y="0"/>
                </a:lnTo>
                <a:close/>
              </a:path>
            </a:pathLst>
          </a:custGeom>
          <a:solidFill>
            <a:srgbClr val="F6FF8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b="0" sz="3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Hey Nest, whats the temp?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7966913" y="4159513"/>
            <a:ext cx="4463257" cy="1375967"/>
            <a:chOff x="-127" y="94"/>
            <a:chExt cx="4463256" cy="1375966"/>
          </a:xfrm>
        </p:grpSpPr>
        <p:sp>
          <p:nvSpPr>
            <p:cNvPr id="136" name="Callout"/>
            <p:cNvSpPr/>
            <p:nvPr/>
          </p:nvSpPr>
          <p:spPr>
            <a:xfrm rot="10800000">
              <a:off x="-128" y="94"/>
              <a:ext cx="4463257" cy="137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5" y="0"/>
                  </a:moveTo>
                  <a:cubicBezTo>
                    <a:pt x="2050" y="0"/>
                    <a:pt x="1844" y="669"/>
                    <a:pt x="1844" y="1495"/>
                  </a:cubicBezTo>
                  <a:lnTo>
                    <a:pt x="1844" y="8610"/>
                  </a:lnTo>
                  <a:lnTo>
                    <a:pt x="0" y="11601"/>
                  </a:lnTo>
                  <a:lnTo>
                    <a:pt x="1844" y="14591"/>
                  </a:lnTo>
                  <a:lnTo>
                    <a:pt x="1844" y="20105"/>
                  </a:lnTo>
                  <a:cubicBezTo>
                    <a:pt x="1844" y="20931"/>
                    <a:pt x="2050" y="21600"/>
                    <a:pt x="2305" y="21600"/>
                  </a:cubicBezTo>
                  <a:lnTo>
                    <a:pt x="21139" y="21600"/>
                  </a:lnTo>
                  <a:cubicBezTo>
                    <a:pt x="21394" y="21600"/>
                    <a:pt x="21600" y="20931"/>
                    <a:pt x="21600" y="20105"/>
                  </a:cubicBezTo>
                  <a:lnTo>
                    <a:pt x="21600" y="1495"/>
                  </a:lnTo>
                  <a:cubicBezTo>
                    <a:pt x="21600" y="669"/>
                    <a:pt x="21394" y="0"/>
                    <a:pt x="2113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rgbClr val="A6FFB4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Its 60 degrees"/>
            <p:cNvSpPr txBox="1"/>
            <p:nvPr/>
          </p:nvSpPr>
          <p:spPr>
            <a:xfrm>
              <a:off x="687723" y="321329"/>
              <a:ext cx="3087879" cy="62845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3500"/>
              </a:lvl1pPr>
            </a:lstStyle>
            <a:p>
              <a:pPr/>
              <a:r>
                <a:t>Its 60 degrees</a:t>
              </a:r>
            </a:p>
          </p:txBody>
        </p:sp>
      </p:grpSp>
      <p:sp>
        <p:nvSpPr>
          <p:cNvPr id="139" name="Yikes! Can you turn it up to 78 please?"/>
          <p:cNvSpPr/>
          <p:nvPr/>
        </p:nvSpPr>
        <p:spPr>
          <a:xfrm>
            <a:off x="3933352" y="5648655"/>
            <a:ext cx="7504907" cy="185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cubicBezTo>
                  <a:pt x="1423" y="0"/>
                  <a:pt x="1280" y="579"/>
                  <a:pt x="1280" y="1296"/>
                </a:cubicBezTo>
                <a:lnTo>
                  <a:pt x="1280" y="10384"/>
                </a:lnTo>
                <a:lnTo>
                  <a:pt x="0" y="12975"/>
                </a:lnTo>
                <a:lnTo>
                  <a:pt x="1280" y="15571"/>
                </a:lnTo>
                <a:lnTo>
                  <a:pt x="1280" y="20304"/>
                </a:lnTo>
                <a:cubicBezTo>
                  <a:pt x="1280" y="21021"/>
                  <a:pt x="1423" y="21600"/>
                  <a:pt x="1600" y="21600"/>
                </a:cubicBezTo>
                <a:lnTo>
                  <a:pt x="21280" y="21600"/>
                </a:lnTo>
                <a:cubicBezTo>
                  <a:pt x="21457" y="21600"/>
                  <a:pt x="21600" y="21021"/>
                  <a:pt x="21600" y="20304"/>
                </a:cubicBezTo>
                <a:lnTo>
                  <a:pt x="21600" y="1296"/>
                </a:lnTo>
                <a:cubicBezTo>
                  <a:pt x="21600" y="579"/>
                  <a:pt x="21457" y="0"/>
                  <a:pt x="21280" y="0"/>
                </a:cubicBezTo>
                <a:lnTo>
                  <a:pt x="1600" y="0"/>
                </a:lnTo>
                <a:close/>
              </a:path>
            </a:pathLst>
          </a:custGeom>
          <a:solidFill>
            <a:srgbClr val="F6FF8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625" tIns="47625" rIns="47625" bIns="47625" anchor="ctr"/>
          <a:lstStyle>
            <a:lvl1pPr algn="l">
              <a:defRPr b="0" sz="3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Yikes! Can you turn it up to 78 please?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7966913" y="4701380"/>
            <a:ext cx="4463257" cy="1375967"/>
            <a:chOff x="-127" y="94"/>
            <a:chExt cx="4463256" cy="1375966"/>
          </a:xfrm>
        </p:grpSpPr>
        <p:sp>
          <p:nvSpPr>
            <p:cNvPr id="140" name="Callout"/>
            <p:cNvSpPr/>
            <p:nvPr/>
          </p:nvSpPr>
          <p:spPr>
            <a:xfrm rot="10800000">
              <a:off x="-128" y="94"/>
              <a:ext cx="4463257" cy="137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5" y="0"/>
                  </a:moveTo>
                  <a:cubicBezTo>
                    <a:pt x="2050" y="0"/>
                    <a:pt x="1844" y="669"/>
                    <a:pt x="1844" y="1495"/>
                  </a:cubicBezTo>
                  <a:lnTo>
                    <a:pt x="1844" y="8610"/>
                  </a:lnTo>
                  <a:lnTo>
                    <a:pt x="0" y="11601"/>
                  </a:lnTo>
                  <a:lnTo>
                    <a:pt x="1844" y="14591"/>
                  </a:lnTo>
                  <a:lnTo>
                    <a:pt x="1844" y="20105"/>
                  </a:lnTo>
                  <a:cubicBezTo>
                    <a:pt x="1844" y="20931"/>
                    <a:pt x="2050" y="21600"/>
                    <a:pt x="2305" y="21600"/>
                  </a:cubicBezTo>
                  <a:lnTo>
                    <a:pt x="21139" y="21600"/>
                  </a:lnTo>
                  <a:cubicBezTo>
                    <a:pt x="21394" y="21600"/>
                    <a:pt x="21600" y="20931"/>
                    <a:pt x="21600" y="20105"/>
                  </a:cubicBezTo>
                  <a:lnTo>
                    <a:pt x="21600" y="1495"/>
                  </a:lnTo>
                  <a:cubicBezTo>
                    <a:pt x="21600" y="669"/>
                    <a:pt x="21394" y="0"/>
                    <a:pt x="2113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rgbClr val="A6FFB4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>
                <a:defRPr b="0" sz="35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You betchya"/>
            <p:cNvSpPr txBox="1"/>
            <p:nvPr/>
          </p:nvSpPr>
          <p:spPr>
            <a:xfrm>
              <a:off x="880859" y="321329"/>
              <a:ext cx="2701608" cy="62845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3500"/>
              </a:lvl1pPr>
            </a:lstStyle>
            <a:p>
              <a:pPr/>
              <a:r>
                <a:t>You betchya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22" dur="100" fill="hold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31" dur="100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0" dur="100" fill="hold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49" dur="100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8" dur="200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5"/>
      <p:bldP build="whole" bldLvl="1" animBg="1" rev="0" advAuto="0" spid="132" grpId="3"/>
      <p:bldP build="whole" bldLvl="1" animBg="1" rev="0" advAuto="0" spid="139" grpId="10"/>
      <p:bldP build="whole" bldLvl="1" animBg="1" rev="0" advAuto="0" spid="139" grpId="11"/>
      <p:bldP build="whole" bldLvl="1" animBg="1" rev="0" advAuto="0" spid="138" grpId="8"/>
      <p:bldP build="whole" bldLvl="1" animBg="1" rev="0" advAuto="0" spid="138" grpId="9"/>
      <p:bldP build="whole" bldLvl="1" animBg="1" rev="0" advAuto="0" spid="133" grpId="1"/>
      <p:bldP build="whole" bldLvl="1" animBg="1" rev="0" advAuto="0" spid="135" grpId="6"/>
      <p:bldP build="whole" bldLvl="1" animBg="1" rev="0" advAuto="0" spid="135" grpId="7"/>
      <p:bldP build="whole" bldLvl="1" animBg="1" rev="0" advAuto="0" spid="131" grpId="2"/>
      <p:bldP build="whole" bldLvl="1" animBg="1" rev="0" advAuto="0" spid="142" grpId="12"/>
      <p:bldP build="whole" bldLvl="1" animBg="1" rev="0" advAuto="0" spid="142" grpId="13"/>
      <p:bldP build="whole" bldLvl="1" animBg="1" rev="0" advAuto="0" spid="134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Vineyard S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Vineyard Sensors</a:t>
            </a:r>
          </a:p>
        </p:txBody>
      </p:sp>
      <p:sp>
        <p:nvSpPr>
          <p:cNvPr id="379" name="ESP 8266 Microcontroll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90285">
              <a:spcBef>
                <a:spcPts val="4200"/>
              </a:spcBef>
              <a:defRPr sz="3880"/>
            </a:pPr>
            <a:r>
              <a:t>ESP 8266 Microcontroller</a:t>
            </a:r>
          </a:p>
          <a:p>
            <a:pPr lvl="1" marL="862330" indent="-431165" defTabSz="590285">
              <a:spcBef>
                <a:spcPts val="4200"/>
              </a:spcBef>
              <a:defRPr sz="3880"/>
            </a:pPr>
            <a:r>
              <a:t>WiFi enabled</a:t>
            </a:r>
          </a:p>
          <a:p>
            <a:pPr lvl="1" marL="862330" indent="-431165" defTabSz="590285">
              <a:spcBef>
                <a:spcPts val="4200"/>
              </a:spcBef>
              <a:defRPr sz="3880"/>
            </a:pPr>
            <a:r>
              <a:t>3.3V 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Digital Humdity and Temperature Sensor DHT 11</a:t>
            </a:r>
          </a:p>
          <a:p>
            <a:pPr marL="431165" indent="-431165" defTabSz="590285">
              <a:spcBef>
                <a:spcPts val="4200"/>
              </a:spcBef>
              <a:defRPr sz="3880"/>
            </a:pPr>
            <a:r>
              <a:t>5 USD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1" name="x9z0DKwTd92Pa-vX-oxGBisKF7hOnU383lBnoKGbH0wSlfDPtGOEOmSZCKZU5d-aZH8HyVQoCHoEPOitgT1hhj2iO6N75PHLbmeIEAxPJrtjVSG1dK6HujNQGfdYlcT6JEuQ.jpg" descr="x9z0DKwTd92Pa-vX-oxGBisKF7hOnU383lBnoKGbH0wSlfDPtGOEOmSZCKZU5d-aZH8HyVQoCHoEPOitgT1hhj2iO6N75PHLbmeIEAxPJrtjVSG1dK6HujNQGfdYlcT6JEuQ.jpg"/>
          <p:cNvPicPr>
            <a:picLocks noChangeAspect="1"/>
          </p:cNvPicPr>
          <p:nvPr/>
        </p:nvPicPr>
        <p:blipFill>
          <a:blip r:embed="rId3">
            <a:extLst/>
          </a:blip>
          <a:srcRect l="13939" t="59640" r="31961" b="0"/>
          <a:stretch>
            <a:fillRect/>
          </a:stretch>
        </p:blipFill>
        <p:spPr>
          <a:xfrm>
            <a:off x="10537252" y="2523846"/>
            <a:ext cx="3387927" cy="336993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FPkXWiLPqDqfwnpzViBZxohvsAYAzQSb3RJjsqi3d1PduAzhNsSZq3KdfUxjlDDPrax9Jy4BrQI2P8v8uGTC6BryabhsgGyH5Tgt5WBHe2t8Ol7VkxgVaz4VTRoCvss8RBSdvDgq_r4.jpg" descr="FPkXWiLPqDqfwnpzViBZxohvsAYAzQSb3RJjsqi3d1PduAzhNsSZq3KdfUxjlDDPrax9Jy4BrQI2P8v8uGTC6BryabhsgGyH5Tgt5WBHe2t8Ol7VkxgVaz4VTRoCvss8RBSdvDgq_r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6046" y="1657915"/>
            <a:ext cx="10783908" cy="5451864"/>
          </a:xfrm>
          <a:prstGeom prst="rect">
            <a:avLst/>
          </a:prstGeom>
          <a:ln w="3175">
            <a:miter lim="400000"/>
          </a:ln>
        </p:spPr>
      </p:pic>
      <p:sp>
        <p:nvSpPr>
          <p:cNvPr id="148" name="Photo: Willamette Valley Vineyards http://www.wvv.com"/>
          <p:cNvSpPr txBox="1"/>
          <p:nvPr/>
        </p:nvSpPr>
        <p:spPr>
          <a:xfrm>
            <a:off x="3032348" y="8441761"/>
            <a:ext cx="9424777" cy="514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 algn="l" defTabSz="476250">
              <a:lnSpc>
                <a:spcPts val="5800"/>
              </a:lnSpc>
              <a:defRPr b="0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Photo: Willamette Valley Vineyards http://www.wvv.com</a:t>
            </a:r>
          </a:p>
        </p:txBody>
      </p:sp>
      <p:sp>
        <p:nvSpPr>
          <p:cNvPr id="149" name="Vine 1"/>
          <p:cNvSpPr txBox="1"/>
          <p:nvPr/>
        </p:nvSpPr>
        <p:spPr>
          <a:xfrm>
            <a:off x="4867644" y="5935703"/>
            <a:ext cx="910108" cy="430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Vine 1</a:t>
            </a:r>
          </a:p>
        </p:txBody>
      </p:sp>
      <p:sp>
        <p:nvSpPr>
          <p:cNvPr id="150" name="Vine 2"/>
          <p:cNvSpPr txBox="1"/>
          <p:nvPr/>
        </p:nvSpPr>
        <p:spPr>
          <a:xfrm>
            <a:off x="6528551" y="6461641"/>
            <a:ext cx="910109" cy="430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Vine 2</a:t>
            </a:r>
          </a:p>
        </p:txBody>
      </p:sp>
      <p:sp>
        <p:nvSpPr>
          <p:cNvPr id="151" name="Vine 3"/>
          <p:cNvSpPr txBox="1"/>
          <p:nvPr/>
        </p:nvSpPr>
        <p:spPr>
          <a:xfrm>
            <a:off x="9003211" y="6461641"/>
            <a:ext cx="910108" cy="430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Vine 3</a:t>
            </a:r>
          </a:p>
        </p:txBody>
      </p:sp>
      <p:sp>
        <p:nvSpPr>
          <p:cNvPr id="152" name="Vine 4"/>
          <p:cNvSpPr txBox="1"/>
          <p:nvPr/>
        </p:nvSpPr>
        <p:spPr>
          <a:xfrm>
            <a:off x="11156653" y="6173828"/>
            <a:ext cx="910109" cy="4300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Vine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ur Internet of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6370">
              <a:defRPr sz="8036"/>
            </a:lvl1pPr>
          </a:lstStyle>
          <a:p>
            <a:pPr/>
            <a:r>
              <a:t>Our Internet of Things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Happy laptop.jpeg" descr="Happy laptop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2828" y="6255335"/>
            <a:ext cx="2753289" cy="247634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63" name="Group"/>
          <p:cNvGrpSpPr/>
          <p:nvPr/>
        </p:nvGrpSpPr>
        <p:grpSpPr>
          <a:xfrm>
            <a:off x="9792951" y="5290963"/>
            <a:ext cx="3815902" cy="4242084"/>
            <a:chOff x="0" y="0"/>
            <a:chExt cx="3815900" cy="4242082"/>
          </a:xfrm>
        </p:grpSpPr>
        <p:sp>
          <p:nvSpPr>
            <p:cNvPr id="159" name="vine1"/>
            <p:cNvSpPr txBox="1"/>
            <p:nvPr/>
          </p:nvSpPr>
          <p:spPr>
            <a:xfrm>
              <a:off x="2437442" y="66062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vine1</a:t>
              </a:r>
            </a:p>
          </p:txBody>
        </p:sp>
        <p:sp>
          <p:nvSpPr>
            <p:cNvPr id="160" name="vine2"/>
            <p:cNvSpPr txBox="1"/>
            <p:nvPr/>
          </p:nvSpPr>
          <p:spPr>
            <a:xfrm>
              <a:off x="2437442" y="268814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vine2</a:t>
              </a:r>
            </a:p>
          </p:txBody>
        </p:sp>
        <p:pic>
          <p:nvPicPr>
            <p:cNvPr id="161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62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21802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66" name="Group"/>
          <p:cNvGrpSpPr/>
          <p:nvPr/>
        </p:nvGrpSpPr>
        <p:grpSpPr>
          <a:xfrm>
            <a:off x="7139737" y="2692594"/>
            <a:ext cx="5942413" cy="1169736"/>
            <a:chOff x="0" y="0"/>
            <a:chExt cx="5942411" cy="1169735"/>
          </a:xfrm>
        </p:grpSpPr>
        <p:pic>
          <p:nvPicPr>
            <p:cNvPr id="164" name="white_wifi.png" descr="white_wifi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50858" y="-50859"/>
              <a:ext cx="1169736" cy="127145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65" name="vineyard_network"/>
            <p:cNvSpPr txBox="1"/>
            <p:nvPr/>
          </p:nvSpPr>
          <p:spPr>
            <a:xfrm>
              <a:off x="1553545" y="233460"/>
              <a:ext cx="4388867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vineyard_network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5741775" y="6391893"/>
            <a:ext cx="3710436" cy="1804610"/>
            <a:chOff x="0" y="0"/>
            <a:chExt cx="3710435" cy="1804608"/>
          </a:xfrm>
        </p:grpSpPr>
        <p:sp>
          <p:nvSpPr>
            <p:cNvPr id="167" name="Line"/>
            <p:cNvSpPr/>
            <p:nvPr/>
          </p:nvSpPr>
          <p:spPr>
            <a:xfrm flipH="1" flipV="1">
              <a:off x="2662" y="1269657"/>
              <a:ext cx="3707773" cy="53495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0" y="-1"/>
              <a:ext cx="3710435" cy="79231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4"/>
      <p:bldP build="whole" bldLvl="1" animBg="1" rev="0" advAuto="0" spid="163" grpId="2"/>
      <p:bldP build="whole" bldLvl="1" animBg="1" rev="0" advAuto="0" spid="166" grpId="1"/>
      <p:bldP build="whole" bldLvl="1" animBg="1" rev="0" advAuto="0" spid="15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ine Sen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Vine Sensor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GLx2LCZf-alD4KQRZ-vcGxQ1m7RVY5b1X_CDveJxX4J_CyTHD7AgF-cyiWijXLYxOpPY_Ol4hD6X5_kVV653-XYmBYHmCayBlATk3hj54NdEky7KnNpEPgemb9lb1YCW6nhocdEP0MA.jpg" descr="GLx2LCZf-alD4KQRZ-vcGxQ1m7RVY5b1X_CDveJxX4J_CyTHD7AgF-cyiWijXLYxOpPY_Ol4hD6X5_kVV653-XYmBYHmCayBlATk3hj54NdEky7KnNpEPgemb9lb1YCW6nhocdEP0M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2163" y="2336931"/>
            <a:ext cx="4811673" cy="6412290"/>
          </a:xfrm>
          <a:prstGeom prst="rect">
            <a:avLst/>
          </a:prstGeom>
          <a:ln w="3175">
            <a:miter lim="400000"/>
          </a:ln>
        </p:spPr>
      </p:pic>
      <p:sp>
        <p:nvSpPr>
          <p:cNvPr id="176" name="ESP8266"/>
          <p:cNvSpPr txBox="1"/>
          <p:nvPr/>
        </p:nvSpPr>
        <p:spPr>
          <a:xfrm>
            <a:off x="2706258" y="3730289"/>
            <a:ext cx="2730653" cy="13886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>
              <a:defRPr sz="4000"/>
            </a:pPr>
            <a:r>
              <a:rPr sz="4400">
                <a:solidFill>
                  <a:srgbClr val="FFFFFF"/>
                </a:solidFill>
              </a:rPr>
              <a:t>ESP8266</a:t>
            </a:r>
            <a:r>
              <a:t> </a:t>
            </a:r>
          </a:p>
        </p:txBody>
      </p:sp>
      <p:sp>
        <p:nvSpPr>
          <p:cNvPr id="177" name="DHT11"/>
          <p:cNvSpPr txBox="1"/>
          <p:nvPr/>
        </p:nvSpPr>
        <p:spPr>
          <a:xfrm>
            <a:off x="3183940" y="6008823"/>
            <a:ext cx="2181353" cy="13886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/>
          <a:p>
            <a:pPr>
              <a:defRPr sz="4000"/>
            </a:pPr>
            <a:r>
              <a:rPr sz="4400">
                <a:solidFill>
                  <a:srgbClr val="FFFFFF"/>
                </a:solidFill>
              </a:rPr>
              <a:t>DHT11</a:t>
            </a:r>
            <a:r>
              <a:t> </a:t>
            </a:r>
          </a:p>
        </p:txBody>
      </p:sp>
      <p:sp>
        <p:nvSpPr>
          <p:cNvPr id="178" name="LED"/>
          <p:cNvSpPr txBox="1"/>
          <p:nvPr/>
        </p:nvSpPr>
        <p:spPr>
          <a:xfrm>
            <a:off x="10689013" y="6477872"/>
            <a:ext cx="1370839" cy="14506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LED</a:t>
            </a:r>
          </a:p>
        </p:txBody>
      </p:sp>
      <p:pic>
        <p:nvPicPr>
          <p:cNvPr id="179" name="temp_humidity.png" descr="temp_humidit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99047" y="1188259"/>
            <a:ext cx="2141903" cy="202406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ineyard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Vineyard Network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Happy laptop.jpeg" descr="Happy laptop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2828" y="6255335"/>
            <a:ext cx="2753289" cy="2476347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90" name="Group"/>
          <p:cNvGrpSpPr/>
          <p:nvPr/>
        </p:nvGrpSpPr>
        <p:grpSpPr>
          <a:xfrm>
            <a:off x="9792951" y="5290963"/>
            <a:ext cx="3815902" cy="4242084"/>
            <a:chOff x="0" y="0"/>
            <a:chExt cx="3815900" cy="4242082"/>
          </a:xfrm>
        </p:grpSpPr>
        <p:sp>
          <p:nvSpPr>
            <p:cNvPr id="186" name="vine1"/>
            <p:cNvSpPr txBox="1"/>
            <p:nvPr/>
          </p:nvSpPr>
          <p:spPr>
            <a:xfrm>
              <a:off x="2437442" y="66062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vine1</a:t>
              </a:r>
            </a:p>
          </p:txBody>
        </p:sp>
        <p:sp>
          <p:nvSpPr>
            <p:cNvPr id="187" name="vine2"/>
            <p:cNvSpPr txBox="1"/>
            <p:nvPr/>
          </p:nvSpPr>
          <p:spPr>
            <a:xfrm>
              <a:off x="2437442" y="268814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vine2</a:t>
              </a:r>
            </a:p>
          </p:txBody>
        </p:sp>
        <p:pic>
          <p:nvPicPr>
            <p:cNvPr id="188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189" name="temp_humidity.png" descr="temp_humidity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21802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6680375" y="2794000"/>
            <a:ext cx="7044712" cy="2639955"/>
            <a:chOff x="0" y="0"/>
            <a:chExt cx="7044710" cy="2639954"/>
          </a:xfrm>
        </p:grpSpPr>
        <p:sp>
          <p:nvSpPr>
            <p:cNvPr id="191" name="ESP8266"/>
            <p:cNvSpPr/>
            <p:nvPr/>
          </p:nvSpPr>
          <p:spPr>
            <a:xfrm>
              <a:off x="0" y="0"/>
              <a:ext cx="2333051" cy="1147837"/>
            </a:xfrm>
            <a:prstGeom prst="rect">
              <a:avLst/>
            </a:prstGeom>
            <a:solidFill>
              <a:srgbClr val="D6D5D5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>
                <a:defRPr b="0" sz="4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ESP8266</a:t>
              </a:r>
            </a:p>
          </p:txBody>
        </p:sp>
        <p:pic>
          <p:nvPicPr>
            <p:cNvPr id="192" name="white_wifi.png" descr="white_wifi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581657" y="1419361"/>
              <a:ext cx="1169736" cy="127145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93" name="vineyard_network"/>
            <p:cNvSpPr txBox="1"/>
            <p:nvPr/>
          </p:nvSpPr>
          <p:spPr>
            <a:xfrm>
              <a:off x="2655844" y="222511"/>
              <a:ext cx="4388867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vineyard_network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741775" y="6391893"/>
            <a:ext cx="3710436" cy="1804610"/>
            <a:chOff x="0" y="0"/>
            <a:chExt cx="3710435" cy="1804608"/>
          </a:xfrm>
        </p:grpSpPr>
        <p:sp>
          <p:nvSpPr>
            <p:cNvPr id="195" name="Line"/>
            <p:cNvSpPr/>
            <p:nvPr/>
          </p:nvSpPr>
          <p:spPr>
            <a:xfrm flipH="1" flipV="1">
              <a:off x="2662" y="1269657"/>
              <a:ext cx="3707773" cy="53495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0" y="-1"/>
              <a:ext cx="3710435" cy="79231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4"/>
      <p:bldP build="whole" bldLvl="1" animBg="1" rev="0" advAuto="0" spid="190" grpId="2"/>
      <p:bldP build="whole" bldLvl="1" animBg="1" rev="0" advAuto="0" spid="185" grpId="3"/>
      <p:bldP build="whole" bldLvl="1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tup WiF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 WiFi</a:t>
            </a:r>
          </a:p>
        </p:txBody>
      </p:sp>
      <p:sp>
        <p:nvSpPr>
          <p:cNvPr id="202" name="1    import network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    import network</a:t>
            </a:r>
          </a:p>
          <a:p>
            <a:pPr marL="0" indent="0">
              <a:buSzTx/>
              <a:buNone/>
            </a:pPr>
            <a:r>
              <a:t>2    ap_if = network.WLAN(network.AP_IF)</a:t>
            </a:r>
          </a:p>
          <a:p>
            <a:pPr marL="0" indent="0">
              <a:buSzTx/>
              <a:buNone/>
            </a:pPr>
            <a:r>
              <a:t>3    ap_if.config(essid=’vineyard_network’)</a:t>
            </a:r>
          </a:p>
          <a:p>
            <a:pPr marL="0" indent="0">
              <a:buSzTx/>
              <a:buNone/>
            </a:pPr>
            <a:r>
              <a:t>4    ap_if.active(True)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6" name="Group"/>
          <p:cNvGrpSpPr/>
          <p:nvPr/>
        </p:nvGrpSpPr>
        <p:grpSpPr>
          <a:xfrm>
            <a:off x="10561813" y="6614029"/>
            <a:ext cx="2408365" cy="2677551"/>
            <a:chOff x="3190875" y="-119062"/>
            <a:chExt cx="2408363" cy="2677549"/>
          </a:xfrm>
        </p:grpSpPr>
        <p:sp>
          <p:nvSpPr>
            <p:cNvPr id="204" name="ESP8266"/>
            <p:cNvSpPr/>
            <p:nvPr/>
          </p:nvSpPr>
          <p:spPr>
            <a:xfrm>
              <a:off x="3190875" y="-119063"/>
              <a:ext cx="2408364" cy="1184891"/>
            </a:xfrm>
            <a:prstGeom prst="rect">
              <a:avLst/>
            </a:prstGeom>
            <a:solidFill>
              <a:srgbClr val="D6D5D5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625" tIns="47625" rIns="47625" bIns="47625" numCol="1" anchor="ctr">
              <a:noAutofit/>
            </a:bodyPr>
            <a:lstStyle>
              <a:lvl1pPr>
                <a:defRPr b="0" sz="4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ESP8266</a:t>
              </a:r>
            </a:p>
          </p:txBody>
        </p:sp>
        <p:pic>
          <p:nvPicPr>
            <p:cNvPr id="205" name="white_wifi.png" descr="white_wifi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3791308" y="1298492"/>
              <a:ext cx="1207497" cy="131249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nect vine s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456">
              <a:defRPr sz="8118"/>
            </a:lvl1pPr>
          </a:lstStyle>
          <a:p>
            <a:pPr/>
            <a:r>
              <a:t>Connect vine sensors</a:t>
            </a:r>
          </a:p>
        </p:txBody>
      </p:sp>
      <p:sp>
        <p:nvSpPr>
          <p:cNvPr id="211" name="1    import network…"/>
          <p:cNvSpPr txBox="1"/>
          <p:nvPr>
            <p:ph type="body" idx="1"/>
          </p:nvPr>
        </p:nvSpPr>
        <p:spPr>
          <a:xfrm>
            <a:off x="2924968" y="2436812"/>
            <a:ext cx="11643419" cy="5893595"/>
          </a:xfrm>
          <a:prstGeom prst="rect">
            <a:avLst/>
          </a:prstGeom>
        </p:spPr>
        <p:txBody>
          <a:bodyPr/>
          <a:lstStyle/>
          <a:p>
            <a:pPr marL="0" indent="0" defTabSz="602456">
              <a:buSzTx/>
              <a:buNone/>
              <a:defRPr sz="3959"/>
            </a:pPr>
            <a:r>
              <a:t>1    import network             </a:t>
            </a:r>
          </a:p>
          <a:p>
            <a:pPr marL="0" indent="0" defTabSz="602456">
              <a:buSzTx/>
              <a:buNone/>
              <a:defRPr sz="3959"/>
            </a:pPr>
            <a:r>
              <a:t>2    sta_if = network.WLAN(network.STA_IF)</a:t>
            </a:r>
          </a:p>
          <a:p>
            <a:pPr marL="0" indent="0" defTabSz="602456">
              <a:buSzTx/>
              <a:buNone/>
              <a:defRPr sz="3959"/>
            </a:pPr>
            <a:r>
              <a:t>3    sta_if.active(True)</a:t>
            </a:r>
          </a:p>
          <a:p>
            <a:pPr marL="0" indent="0" defTabSz="602456">
              <a:buSzTx/>
              <a:buNone/>
              <a:defRPr sz="3959"/>
            </a:pPr>
            <a:r>
              <a:t>4    sta_if.connect(‘vineyard_network’,password)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7968106" y="8997156"/>
            <a:ext cx="319787" cy="554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5" name="Group"/>
          <p:cNvGrpSpPr/>
          <p:nvPr/>
        </p:nvGrpSpPr>
        <p:grpSpPr>
          <a:xfrm>
            <a:off x="6078202" y="7076901"/>
            <a:ext cx="3815902" cy="2024063"/>
            <a:chOff x="0" y="0"/>
            <a:chExt cx="3815900" cy="2024062"/>
          </a:xfrm>
        </p:grpSpPr>
        <p:sp>
          <p:nvSpPr>
            <p:cNvPr id="213" name="vine1"/>
            <p:cNvSpPr txBox="1"/>
            <p:nvPr/>
          </p:nvSpPr>
          <p:spPr>
            <a:xfrm>
              <a:off x="2437442" y="660624"/>
              <a:ext cx="1378459" cy="7028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7625" tIns="47625" rIns="47625" bIns="47625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vine1</a:t>
              </a:r>
            </a:p>
          </p:txBody>
        </p:sp>
        <p:pic>
          <p:nvPicPr>
            <p:cNvPr id="214" name="temp_humidity.png" descr="temp_humidit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41902" cy="202406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 upright="0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