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oboto Slab"/>
      <p:regular r:id="rId39"/>
      <p:bold r:id="rId40"/>
    </p:embeddedFon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Slab-bold.fntdata"/><Relationship Id="rId20" Type="http://schemas.openxmlformats.org/officeDocument/2006/relationships/slide" Target="slides/slide16.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8.xml"/><Relationship Id="rId44" Type="http://schemas.openxmlformats.org/officeDocument/2006/relationships/font" Target="fonts/Roboto-boldItalic.fntdata"/><Relationship Id="rId21" Type="http://schemas.openxmlformats.org/officeDocument/2006/relationships/slide" Target="slides/slide17.xml"/><Relationship Id="rId43" Type="http://schemas.openxmlformats.org/officeDocument/2006/relationships/font" Target="fonts/Roboto-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Slab-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Need to set the board up in bootmode to load firmware - tie GPIO0 and GPIO5 to ground, make sure chip enable (CH_PD) is high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Can also use minicom or picocom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First time you will need to set a password. I found it was finicky if I used symbols or anything over a handful of characters</a:t>
            </a:r>
          </a:p>
          <a:p>
            <a:pPr lvl="0">
              <a:spcBef>
                <a:spcPts val="0"/>
              </a:spcBef>
              <a:buNone/>
            </a:pPr>
            <a:r>
              <a:t/>
            </a:r>
            <a:endParaRPr/>
          </a:p>
          <a:p>
            <a:pPr lvl="0">
              <a:spcBef>
                <a:spcPts val="0"/>
              </a:spcBef>
              <a:buNone/>
            </a:pPr>
            <a:r>
              <a:rPr lang="en"/>
              <a:t>Great for sending files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 some reason the chromebook wasnt reliably picking up the wifi signal from the ESP8266, I could see it from my MacBook just fine and was able to program from there</a:t>
            </a:r>
          </a:p>
          <a:p>
            <a:pPr lvl="0">
              <a:spcBef>
                <a:spcPts val="0"/>
              </a:spcBef>
              <a:buNone/>
            </a:pPr>
            <a:r>
              <a:t/>
            </a:r>
            <a:endParaRPr/>
          </a:p>
          <a:p>
            <a:pPr lvl="0">
              <a:spcBef>
                <a:spcPts val="0"/>
              </a:spcBef>
              <a:buNone/>
            </a:pPr>
            <a:r>
              <a:rPr lang="en"/>
              <a:t>Really great if for some reason your cable is finicky (like my experience)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 dealing with memory constrained environment clean up after yourself frequently!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started with a 4 pin version of the ESP8266 (ESP-01) but I found the 14 pin version easier to workwith since I could wire the outputs directly.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SPI (spy) interface. machine library has both pin and HSPI modules</a:t>
            </a:r>
          </a:p>
          <a:p>
            <a:pPr lvl="0">
              <a:spcBef>
                <a:spcPts val="0"/>
              </a:spcBef>
              <a:buNone/>
            </a:pPr>
            <a:r>
              <a:rPr lang="en"/>
              <a:t>Upcd8544 driver library from mcauser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Draw line by line to save memory. Tried to load into array and ran out of memory</a:t>
            </a:r>
          </a:p>
          <a:p>
            <a:pPr lvl="0">
              <a:spcBef>
                <a:spcPts val="0"/>
              </a:spcBef>
              <a:buNone/>
            </a:pPr>
            <a:r>
              <a:rPr lang="en"/>
              <a:t>After all the lines are read into the buffer, send to the lcd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Boot.py - this will run when the esp8266 boots up</a:t>
            </a:r>
          </a:p>
          <a:p>
            <a:pPr lvl="0">
              <a:spcBef>
                <a:spcPts val="0"/>
              </a:spcBef>
              <a:buNone/>
            </a:pPr>
            <a:r>
              <a:t/>
            </a:r>
            <a:endParaRPr/>
          </a:p>
          <a:p>
            <a:pPr lvl="0">
              <a:spcBef>
                <a:spcPts val="0"/>
              </a:spcBef>
              <a:buNone/>
            </a:pPr>
            <a:r>
              <a:rPr lang="en"/>
              <a:t>Becareful you dont brick your target!!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first heard about micropython this may at PyCon and I thought it sounded really rad.</a:t>
            </a:r>
          </a:p>
          <a:p>
            <a:pPr lvl="0">
              <a:spcBef>
                <a:spcPts val="0"/>
              </a:spcBef>
              <a:buNone/>
            </a:pPr>
            <a:r>
              <a:rPr lang="en"/>
              <a:t>I played with microcontrollers in college, but that was a long long time ago, so Ive basically forgotten everything</a:t>
            </a:r>
          </a:p>
          <a:p>
            <a:pPr lvl="0">
              <a:spcBef>
                <a:spcPts val="0"/>
              </a:spcBef>
              <a:buNone/>
            </a:pPr>
            <a:r>
              <a:rPr lang="en"/>
              <a:t>So im hoping that by sharing my experience floundering through hardware and micropython will help others new to these topics jump in and play with things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Wires… like trying to debug the display</a:t>
            </a:r>
          </a:p>
          <a:p>
            <a:pPr lvl="0">
              <a:spcBef>
                <a:spcPts val="0"/>
              </a:spcBef>
              <a:buNone/>
            </a:pPr>
            <a:r>
              <a:rPr lang="en"/>
              <a:t>Dont try to reinvent the wheel</a:t>
            </a:r>
          </a:p>
          <a:p>
            <a:pPr lvl="0">
              <a:spcBef>
                <a:spcPts val="0"/>
              </a:spcBef>
              <a:buNone/>
            </a:pPr>
            <a:r>
              <a:rPr lang="en"/>
              <a:t>Dev boards - i got my things because 1. A friend had them and 2. Because i wanted to find a low-cost solution that I could potentially make into a badge that people could put together for cheap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Sparkfun multimeter $15</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Specifically the ESP-12, ESP8266MOD AI-THINKER</a:t>
            </a:r>
          </a:p>
          <a:p>
            <a:pPr lvl="0">
              <a:spcBef>
                <a:spcPts val="0"/>
              </a:spcBef>
              <a:buNone/>
            </a:pPr>
            <a:r>
              <a:t/>
            </a:r>
            <a:endParaRPr/>
          </a:p>
          <a:p>
            <a:pPr lvl="0">
              <a:spcBef>
                <a:spcPts val="0"/>
              </a:spcBef>
              <a:buNone/>
            </a:pPr>
            <a:r>
              <a:rPr lang="en"/>
              <a:t>Nokie 5110 LCD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BOARD IS NOT 5V!!!</a:t>
            </a:r>
          </a:p>
          <a:p>
            <a:pPr lvl="0">
              <a:spcBef>
                <a:spcPts val="0"/>
              </a:spcBef>
              <a:buNone/>
            </a:pPr>
            <a:r>
              <a:rPr lang="en"/>
              <a:t>Board can go as high as 140mA. Changing cables Im seeing some instability that may be amperage related? unsure.</a:t>
            </a:r>
          </a:p>
          <a:p>
            <a:pPr lvl="0">
              <a:spcBef>
                <a:spcPts val="0"/>
              </a:spcBef>
              <a:buNone/>
            </a:pPr>
            <a:r>
              <a:t/>
            </a:r>
            <a:endParaRPr/>
          </a:p>
          <a:p>
            <a:pPr lvl="0">
              <a:spcBef>
                <a:spcPts val="0"/>
              </a:spcBef>
              <a:buNone/>
            </a:pPr>
            <a:r>
              <a:rPr lang="en"/>
              <a:t>Heap ram is limited to about 25kB (where your program / data is stored)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Micropython runs a few specific microcontrollers. To find out which ones go to the docs page, and click the ‘Ports and Versions’ tab in the lower left hand corner. The Adafruit HUZZAH! Board is an example of a ESP8266 board that has some excellent documentation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First we need to get micropython firmware that has been built for our target, the ESP8266</a:t>
            </a:r>
          </a:p>
          <a:p>
            <a:pPr lvl="0">
              <a:spcBef>
                <a:spcPts val="0"/>
              </a:spcBef>
              <a:buNone/>
            </a:pPr>
            <a:r>
              <a:t/>
            </a:r>
            <a:endParaRPr/>
          </a:p>
          <a:p>
            <a:pPr lvl="0">
              <a:spcBef>
                <a:spcPts val="0"/>
              </a:spcBef>
              <a:buNone/>
            </a:pPr>
            <a:r>
              <a:rPr lang="en"/>
              <a:t>Then we need to load the firmware onto the board itself using esptool. </a:t>
            </a:r>
          </a:p>
          <a:p>
            <a:pPr lvl="0">
              <a:spcBef>
                <a:spcPts val="0"/>
              </a:spcBef>
              <a:buNone/>
            </a:pPr>
            <a:r>
              <a:t/>
            </a:r>
            <a:endParaRPr/>
          </a:p>
          <a:p>
            <a:pPr lvl="0">
              <a:spcBef>
                <a:spcPts val="0"/>
              </a:spcBef>
              <a:buNone/>
            </a:pPr>
            <a:r>
              <a:t/>
            </a:r>
            <a:endParaRPr/>
          </a:p>
          <a:p>
            <a:pPr lvl="0">
              <a:spcBef>
                <a:spcPts val="0"/>
              </a:spcBef>
              <a:buNone/>
            </a:pPr>
            <a:r>
              <a:rPr lang="en"/>
              <a:t>The docs and tutorials are a good reference, but tend to be high level and oriented toward breakout type boards and not bare components, i.e. the Adafruit HUZZAH as opposed to just the ESP8266 on its own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jpg"/><Relationship Id="rId4" Type="http://schemas.openxmlformats.org/officeDocument/2006/relationships/image" Target="../media/image16.jpg"/><Relationship Id="rId5" Type="http://schemas.openxmlformats.org/officeDocument/2006/relationships/image" Target="../media/image24.jpg"/><Relationship Id="rId6" Type="http://schemas.openxmlformats.org/officeDocument/2006/relationships/image" Target="../media/image22.jpg"/><Relationship Id="rId7" Type="http://schemas.openxmlformats.org/officeDocument/2006/relationships/image" Target="../media/image2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jpg"/><Relationship Id="rId4" Type="http://schemas.openxmlformats.org/officeDocument/2006/relationships/image" Target="../media/image05.jpg"/><Relationship Id="rId5" Type="http://schemas.openxmlformats.org/officeDocument/2006/relationships/image" Target="../media/image10.jpg"/><Relationship Id="rId6" Type="http://schemas.openxmlformats.org/officeDocument/2006/relationships/image" Target="../media/image0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Micropython for Mews</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Sev Leonard</a:t>
            </a:r>
          </a:p>
          <a:p>
            <a:pPr lvl="0">
              <a:spcBef>
                <a:spcPts val="0"/>
              </a:spcBef>
              <a:buNone/>
            </a:pPr>
            <a:r>
              <a:rPr lang="en"/>
              <a:t>PyDX 2016</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Loading the firmware</a:t>
            </a:r>
          </a:p>
        </p:txBody>
      </p:sp>
      <p:sp>
        <p:nvSpPr>
          <p:cNvPr id="140" name="Shape 140"/>
          <p:cNvSpPr txBox="1"/>
          <p:nvPr>
            <p:ph idx="1" type="body"/>
          </p:nvPr>
        </p:nvSpPr>
        <p:spPr>
          <a:xfrm>
            <a:off x="387900" y="4126724"/>
            <a:ext cx="8368200" cy="441900"/>
          </a:xfrm>
          <a:prstGeom prst="rect">
            <a:avLst/>
          </a:prstGeom>
        </p:spPr>
        <p:txBody>
          <a:bodyPr anchorCtr="0" anchor="t" bIns="91425" lIns="91425" rIns="91425" tIns="91425">
            <a:noAutofit/>
          </a:bodyPr>
          <a:lstStyle/>
          <a:p>
            <a:pPr lvl="0">
              <a:spcBef>
                <a:spcPts val="0"/>
              </a:spcBef>
              <a:buNone/>
            </a:pPr>
            <a:r>
              <a:rPr lang="en" sz="1400"/>
              <a:t>Source: http://www.agcross.com/2015/09/the-esp8266-wifi-chip-part-3-flashing-custom-firmware/</a:t>
            </a:r>
          </a:p>
        </p:txBody>
      </p:sp>
      <p:pic>
        <p:nvPicPr>
          <p:cNvPr id="141" name="Shape 141"/>
          <p:cNvPicPr preferRelativeResize="0"/>
          <p:nvPr/>
        </p:nvPicPr>
        <p:blipFill>
          <a:blip r:embed="rId3">
            <a:alphaModFix/>
          </a:blip>
          <a:stretch>
            <a:fillRect/>
          </a:stretch>
        </p:blipFill>
        <p:spPr>
          <a:xfrm>
            <a:off x="2661258" y="1281583"/>
            <a:ext cx="3821474" cy="2580324"/>
          </a:xfrm>
          <a:prstGeom prst="rect">
            <a:avLst/>
          </a:prstGeom>
          <a:noFill/>
          <a:ln>
            <a:noFill/>
          </a:ln>
        </p:spPr>
      </p:pic>
      <p:cxnSp>
        <p:nvCxnSpPr>
          <p:cNvPr id="142" name="Shape 142"/>
          <p:cNvCxnSpPr/>
          <p:nvPr/>
        </p:nvCxnSpPr>
        <p:spPr>
          <a:xfrm flipH="1">
            <a:off x="5937125" y="2421650"/>
            <a:ext cx="1783200" cy="397500"/>
          </a:xfrm>
          <a:prstGeom prst="straightConnector1">
            <a:avLst/>
          </a:prstGeom>
          <a:noFill/>
          <a:ln cap="flat" cmpd="sng" w="28575">
            <a:solidFill>
              <a:schemeClr val="accent4"/>
            </a:solidFill>
            <a:prstDash val="solid"/>
            <a:round/>
            <a:headEnd len="lg" w="lg" type="none"/>
            <a:tailEnd len="lg" w="lg" type="triangle"/>
          </a:ln>
        </p:spPr>
      </p:cxnSp>
      <p:cxnSp>
        <p:nvCxnSpPr>
          <p:cNvPr id="143" name="Shape 143"/>
          <p:cNvCxnSpPr/>
          <p:nvPr/>
        </p:nvCxnSpPr>
        <p:spPr>
          <a:xfrm flipH="1">
            <a:off x="4986425" y="1971200"/>
            <a:ext cx="1783200" cy="397500"/>
          </a:xfrm>
          <a:prstGeom prst="straightConnector1">
            <a:avLst/>
          </a:prstGeom>
          <a:noFill/>
          <a:ln cap="flat" cmpd="sng" w="28575">
            <a:solidFill>
              <a:schemeClr val="accent4"/>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Flashing the board</a:t>
            </a:r>
          </a:p>
        </p:txBody>
      </p:sp>
      <p:sp>
        <p:nvSpPr>
          <p:cNvPr id="149" name="Shape 149"/>
          <p:cNvSpPr txBox="1"/>
          <p:nvPr>
            <p:ph idx="1" type="body"/>
          </p:nvPr>
        </p:nvSpPr>
        <p:spPr>
          <a:xfrm>
            <a:off x="387900" y="1489824"/>
            <a:ext cx="8368200" cy="3078900"/>
          </a:xfrm>
          <a:prstGeom prst="rect">
            <a:avLst/>
          </a:prstGeom>
          <a:noFill/>
        </p:spPr>
        <p:txBody>
          <a:bodyPr anchorCtr="0" anchor="t" bIns="91425" lIns="91425" rIns="91425" tIns="91425">
            <a:noAutofit/>
          </a:bodyPr>
          <a:lstStyle/>
          <a:p>
            <a:pPr lvl="0">
              <a:lnSpc>
                <a:spcPct val="150000"/>
              </a:lnSpc>
              <a:spcBef>
                <a:spcPts val="0"/>
              </a:spcBef>
              <a:spcAft>
                <a:spcPts val="0"/>
              </a:spcAft>
              <a:buNone/>
            </a:pPr>
            <a:r>
              <a:rPr b="1" lang="en" sz="1400">
                <a:solidFill>
                  <a:srgbClr val="FFFFFF"/>
                </a:solidFill>
                <a:latin typeface="Courier New"/>
                <a:ea typeface="Courier New"/>
                <a:cs typeface="Courier New"/>
                <a:sym typeface="Courier New"/>
              </a:rPr>
              <a:t>esptool.py --port /dev/ttyUSB0 erase_flash</a:t>
            </a:r>
          </a:p>
          <a:p>
            <a:pPr lvl="0">
              <a:lnSpc>
                <a:spcPct val="150000"/>
              </a:lnSpc>
              <a:spcBef>
                <a:spcPts val="0"/>
              </a:spcBef>
              <a:spcAft>
                <a:spcPts val="0"/>
              </a:spcAft>
              <a:buNone/>
            </a:pPr>
            <a:r>
              <a:rPr b="1" lang="en" sz="1400">
                <a:solidFill>
                  <a:srgbClr val="FFFFFF"/>
                </a:solidFill>
                <a:latin typeface="Courier New"/>
                <a:ea typeface="Courier New"/>
                <a:cs typeface="Courier New"/>
                <a:sym typeface="Courier New"/>
              </a:rPr>
              <a:t>esptool.py --port /dev/ttyUSB0 --baud </a:t>
            </a:r>
            <a:r>
              <a:rPr b="1" lang="en" sz="1400">
                <a:solidFill>
                  <a:srgbClr val="FFFFFF"/>
                </a:solidFill>
                <a:latin typeface="Courier New"/>
                <a:ea typeface="Courier New"/>
                <a:cs typeface="Courier New"/>
                <a:sym typeface="Courier New"/>
              </a:rPr>
              <a:t>460800</a:t>
            </a:r>
            <a:r>
              <a:rPr b="1" lang="en" sz="1400">
                <a:solidFill>
                  <a:srgbClr val="FFFFFF"/>
                </a:solidFill>
                <a:latin typeface="Courier New"/>
                <a:ea typeface="Courier New"/>
                <a:cs typeface="Courier New"/>
                <a:sym typeface="Courier New"/>
              </a:rPr>
              <a:t> write_flash --flash_size=8m 0 esp8266-2016-05-03-v1.8.bin</a:t>
            </a:r>
          </a:p>
          <a:p>
            <a:pPr lvl="0" rtl="0">
              <a:lnSpc>
                <a:spcPct val="150000"/>
              </a:lnSpc>
              <a:spcBef>
                <a:spcPts val="0"/>
              </a:spcBef>
              <a:spcAft>
                <a:spcPts val="0"/>
              </a:spcAft>
              <a:buNone/>
            </a:pPr>
            <a:r>
              <a:rPr b="1" lang="en" sz="1400">
                <a:solidFill>
                  <a:srgbClr val="FFFFFF"/>
                </a:solidFill>
                <a:latin typeface="Courier New"/>
                <a:ea typeface="Courier New"/>
                <a:cs typeface="Courier New"/>
                <a:sym typeface="Courier New"/>
              </a:rPr>
              <a:t> “A fatal error occurred: Failed to connect to ESP8266”</a:t>
            </a:r>
          </a:p>
          <a:p>
            <a:pPr lvl="0">
              <a:lnSpc>
                <a:spcPct val="150000"/>
              </a:lnSpc>
              <a:spcBef>
                <a:spcPts val="0"/>
              </a:spcBef>
              <a:spcAft>
                <a:spcPts val="0"/>
              </a:spcAft>
              <a:buNone/>
            </a:pPr>
            <a:r>
              <a:t/>
            </a:r>
            <a:endParaRPr sz="1400">
              <a:solidFill>
                <a:srgbClr val="FFFFFF"/>
              </a:solidFill>
              <a:latin typeface="Courier New"/>
              <a:ea typeface="Courier New"/>
              <a:cs typeface="Courier New"/>
              <a:sym typeface="Courier New"/>
            </a:endParaRPr>
          </a:p>
          <a:p>
            <a:pPr lvl="0">
              <a:spcBef>
                <a:spcPts val="0"/>
              </a:spcBef>
              <a:spcAft>
                <a:spcPts val="0"/>
              </a:spcAft>
              <a:buNone/>
            </a:pPr>
            <a:r>
              <a:rPr lang="en">
                <a:solidFill>
                  <a:srgbClr val="FFFFFF"/>
                </a:solidFill>
                <a:latin typeface="Arial"/>
                <a:ea typeface="Arial"/>
                <a:cs typeface="Arial"/>
                <a:sym typeface="Arial"/>
              </a:rPr>
              <a:t>Unplugging/replugging in the ESP8266 seemed to fix the problem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REPL time!</a:t>
            </a:r>
          </a:p>
        </p:txBody>
      </p:sp>
      <p:sp>
        <p:nvSpPr>
          <p:cNvPr id="155" name="Shape 155"/>
          <p:cNvSpPr txBox="1"/>
          <p:nvPr>
            <p:ph idx="1" type="body"/>
          </p:nvPr>
        </p:nvSpPr>
        <p:spPr>
          <a:xfrm>
            <a:off x="387900" y="1489824"/>
            <a:ext cx="8368200" cy="1004400"/>
          </a:xfrm>
          <a:prstGeom prst="rect">
            <a:avLst/>
          </a:prstGeom>
        </p:spPr>
        <p:txBody>
          <a:bodyPr anchorCtr="0" anchor="t" bIns="91425" lIns="91425" rIns="91425" tIns="91425">
            <a:noAutofit/>
          </a:bodyPr>
          <a:lstStyle/>
          <a:p>
            <a:pPr lvl="0">
              <a:spcBef>
                <a:spcPts val="0"/>
              </a:spcBef>
              <a:buNone/>
            </a:pPr>
            <a:r>
              <a:rPr lang="en"/>
              <a:t>REPL - read, evaluate, print loop. In other words; a command line shell</a:t>
            </a:r>
          </a:p>
          <a:p>
            <a:pPr lvl="0">
              <a:spcBef>
                <a:spcPts val="0"/>
              </a:spcBef>
              <a:buNone/>
            </a:pPr>
            <a:r>
              <a:rPr lang="en"/>
              <a:t>&gt; </a:t>
            </a:r>
            <a:r>
              <a:rPr lang="en"/>
              <a:t>s</a:t>
            </a:r>
            <a:r>
              <a:rPr lang="en"/>
              <a:t>creen /dev/ttyUSB0 115200</a:t>
            </a:r>
          </a:p>
        </p:txBody>
      </p:sp>
      <p:pic>
        <p:nvPicPr>
          <p:cNvPr id="156" name="Shape 156"/>
          <p:cNvPicPr preferRelativeResize="0"/>
          <p:nvPr/>
        </p:nvPicPr>
        <p:blipFill>
          <a:blip r:embed="rId3">
            <a:alphaModFix/>
          </a:blip>
          <a:stretch>
            <a:fillRect/>
          </a:stretch>
        </p:blipFill>
        <p:spPr>
          <a:xfrm>
            <a:off x="302550" y="2839925"/>
            <a:ext cx="8368199" cy="14337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Web REPL</a:t>
            </a:r>
          </a:p>
        </p:txBody>
      </p:sp>
      <p:pic>
        <p:nvPicPr>
          <p:cNvPr id="162" name="Shape 162"/>
          <p:cNvPicPr preferRelativeResize="0"/>
          <p:nvPr/>
        </p:nvPicPr>
        <p:blipFill>
          <a:blip r:embed="rId3">
            <a:alphaModFix/>
          </a:blip>
          <a:stretch>
            <a:fillRect/>
          </a:stretch>
        </p:blipFill>
        <p:spPr>
          <a:xfrm>
            <a:off x="934425" y="1144124"/>
            <a:ext cx="7275153" cy="384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Web REPL tips</a:t>
            </a:r>
          </a:p>
        </p:txBody>
      </p:sp>
      <p:sp>
        <p:nvSpPr>
          <p:cNvPr id="168" name="Shape 168"/>
          <p:cNvSpPr txBox="1"/>
          <p:nvPr>
            <p:ph idx="1" type="body"/>
          </p:nvPr>
        </p:nvSpPr>
        <p:spPr>
          <a:xfrm>
            <a:off x="387900" y="1680724"/>
            <a:ext cx="8368200" cy="3078900"/>
          </a:xfrm>
          <a:prstGeom prst="rect">
            <a:avLst/>
          </a:prstGeom>
        </p:spPr>
        <p:txBody>
          <a:bodyPr anchorCtr="0" anchor="t" bIns="91425" lIns="91425" rIns="91425" tIns="91425">
            <a:noAutofit/>
          </a:bodyPr>
          <a:lstStyle/>
          <a:p>
            <a:pPr indent="-228600" lvl="0" marL="457200" rtl="0">
              <a:spcBef>
                <a:spcPts val="0"/>
              </a:spcBef>
            </a:pPr>
            <a:r>
              <a:rPr lang="en"/>
              <a:t>Enable in boot.py if not memory constrained</a:t>
            </a:r>
          </a:p>
          <a:p>
            <a:pPr indent="-228600" lvl="0" marL="457200" rtl="0">
              <a:spcBef>
                <a:spcPts val="0"/>
              </a:spcBef>
            </a:pPr>
            <a:r>
              <a:rPr lang="en"/>
              <a:t>Make sure you can see the wifi network!</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Collecting garbage</a:t>
            </a:r>
          </a:p>
        </p:txBody>
      </p:sp>
      <p:sp>
        <p:nvSpPr>
          <p:cNvPr id="174" name="Shape 174"/>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lnSpc>
                <a:spcPct val="100000"/>
              </a:lnSpc>
              <a:spcBef>
                <a:spcPts val="0"/>
              </a:spcBef>
              <a:buNone/>
            </a:pPr>
            <a:r>
              <a:rPr b="1" lang="en">
                <a:latin typeface="Courier New"/>
                <a:ea typeface="Courier New"/>
                <a:cs typeface="Courier New"/>
                <a:sym typeface="Courier New"/>
              </a:rPr>
              <a:t>from machine import Pin, HSPI</a:t>
            </a:r>
          </a:p>
          <a:p>
            <a:pPr lvl="0">
              <a:lnSpc>
                <a:spcPct val="100000"/>
              </a:lnSpc>
              <a:spcBef>
                <a:spcPts val="0"/>
              </a:spcBef>
              <a:buNone/>
            </a:pPr>
            <a:r>
              <a:rPr b="1" lang="en">
                <a:latin typeface="Courier New"/>
                <a:ea typeface="Courier New"/>
                <a:cs typeface="Courier New"/>
                <a:sym typeface="Courier New"/>
              </a:rPr>
              <a:t>import gc</a:t>
            </a:r>
          </a:p>
          <a:p>
            <a:pPr lvl="0">
              <a:lnSpc>
                <a:spcPct val="100000"/>
              </a:lnSpc>
              <a:spcBef>
                <a:spcPts val="0"/>
              </a:spcBef>
              <a:buNone/>
            </a:pPr>
            <a:r>
              <a:rPr b="1" lang="en">
                <a:latin typeface="Courier New"/>
                <a:ea typeface="Courier New"/>
                <a:cs typeface="Courier New"/>
                <a:sym typeface="Courier New"/>
              </a:rPr>
              <a:t>import upcd8544</a:t>
            </a:r>
          </a:p>
          <a:p>
            <a:pPr lvl="0">
              <a:lnSpc>
                <a:spcPct val="100000"/>
              </a:lnSpc>
              <a:spcBef>
                <a:spcPts val="0"/>
              </a:spcBef>
              <a:buNone/>
            </a:pPr>
            <a:r>
              <a:rPr b="1" lang="en">
                <a:latin typeface="Courier New"/>
                <a:ea typeface="Courier New"/>
                <a:cs typeface="Courier New"/>
                <a:sym typeface="Courier New"/>
              </a:rPr>
              <a:t>gc.collect()</a:t>
            </a:r>
          </a:p>
          <a:p>
            <a:pPr lvl="0">
              <a:lnSpc>
                <a:spcPct val="100000"/>
              </a:lnSpc>
              <a:spcBef>
                <a:spcPts val="0"/>
              </a:spcBef>
              <a:buNone/>
            </a:pPr>
            <a:r>
              <a:rPr b="1" lang="en">
                <a:latin typeface="Courier New"/>
                <a:ea typeface="Courier New"/>
                <a:cs typeface="Courier New"/>
                <a:sym typeface="Courier New"/>
              </a:rPr>
              <a:t>import framebuf</a:t>
            </a:r>
          </a:p>
          <a:p>
            <a:pPr lvl="0">
              <a:lnSpc>
                <a:spcPct val="100000"/>
              </a:lnSpc>
              <a:spcBef>
                <a:spcPts val="0"/>
              </a:spcBef>
              <a:buNone/>
            </a:pPr>
            <a:r>
              <a:rPr b="1" lang="en">
                <a:latin typeface="Courier New"/>
                <a:ea typeface="Courier New"/>
                <a:cs typeface="Courier New"/>
                <a:sym typeface="Courier New"/>
              </a:rPr>
              <a:t>import math</a:t>
            </a:r>
          </a:p>
          <a:p>
            <a:pPr lvl="0">
              <a:lnSpc>
                <a:spcPct val="100000"/>
              </a:lnSpc>
              <a:spcBef>
                <a:spcPts val="0"/>
              </a:spcBef>
              <a:buNone/>
            </a:pPr>
            <a:r>
              <a:rPr b="1" lang="en">
                <a:latin typeface="Courier New"/>
                <a:ea typeface="Courier New"/>
                <a:cs typeface="Courier New"/>
                <a:sym typeface="Courier New"/>
              </a:rPr>
              <a:t>gc.collect()</a:t>
            </a:r>
          </a:p>
          <a:p>
            <a:pPr lvl="0">
              <a:lnSpc>
                <a:spcPct val="100000"/>
              </a:lnSpc>
              <a:spcBef>
                <a:spcPts val="0"/>
              </a:spcBef>
              <a:buNone/>
            </a:pPr>
            <a:r>
              <a:t/>
            </a:r>
            <a:endParaRPr sz="1200">
              <a:latin typeface="Courier New"/>
              <a:ea typeface="Courier New"/>
              <a:cs typeface="Courier New"/>
              <a:sym typeface="Courier New"/>
            </a:endParaRPr>
          </a:p>
        </p:txBody>
      </p:sp>
      <p:sp>
        <p:nvSpPr>
          <p:cNvPr id="175" name="Shape 175"/>
          <p:cNvSpPr/>
          <p:nvPr/>
        </p:nvSpPr>
        <p:spPr>
          <a:xfrm>
            <a:off x="241250" y="2945700"/>
            <a:ext cx="2488800" cy="510600"/>
          </a:xfrm>
          <a:prstGeom prst="rect">
            <a:avLst/>
          </a:prstGeom>
          <a:no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241250" y="4374400"/>
            <a:ext cx="2488800" cy="510600"/>
          </a:xfrm>
          <a:prstGeom prst="rect">
            <a:avLst/>
          </a:prstGeom>
          <a:no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Connecting the Nokia 5110 LCD</a:t>
            </a:r>
          </a:p>
        </p:txBody>
      </p:sp>
      <p:pic>
        <p:nvPicPr>
          <p:cNvPr descr="mcauser_pinout.png" id="182" name="Shape 182"/>
          <p:cNvPicPr preferRelativeResize="0"/>
          <p:nvPr/>
        </p:nvPicPr>
        <p:blipFill>
          <a:blip r:embed="rId3">
            <a:alphaModFix/>
          </a:blip>
          <a:stretch>
            <a:fillRect/>
          </a:stretch>
        </p:blipFill>
        <p:spPr>
          <a:xfrm>
            <a:off x="888662" y="1296522"/>
            <a:ext cx="7366673" cy="2931475"/>
          </a:xfrm>
          <a:prstGeom prst="rect">
            <a:avLst/>
          </a:prstGeom>
          <a:noFill/>
          <a:ln>
            <a:noFill/>
          </a:ln>
        </p:spPr>
      </p:pic>
      <p:sp>
        <p:nvSpPr>
          <p:cNvPr id="183" name="Shape 183"/>
          <p:cNvSpPr txBox="1"/>
          <p:nvPr/>
        </p:nvSpPr>
        <p:spPr>
          <a:xfrm>
            <a:off x="789425" y="4329150"/>
            <a:ext cx="6600300" cy="7701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github.com/mcauser/MicroPython-ESP8266-Nokia-5110-Conways-Game-of-Life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Setting up the Nokia 5110 LCD - setup_lcd.py</a:t>
            </a:r>
          </a:p>
        </p:txBody>
      </p:sp>
      <p:pic>
        <p:nvPicPr>
          <p:cNvPr id="189" name="Shape 189"/>
          <p:cNvPicPr preferRelativeResize="0"/>
          <p:nvPr/>
        </p:nvPicPr>
        <p:blipFill>
          <a:blip r:embed="rId3">
            <a:alphaModFix/>
          </a:blip>
          <a:stretch>
            <a:fillRect/>
          </a:stretch>
        </p:blipFill>
        <p:spPr>
          <a:xfrm>
            <a:off x="714375" y="1401800"/>
            <a:ext cx="7715250" cy="339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Writing to the LCD</a:t>
            </a:r>
          </a:p>
        </p:txBody>
      </p:sp>
      <p:sp>
        <p:nvSpPr>
          <p:cNvPr id="195" name="Shape 19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Clear the display: framebuf1.fill(0)</a:t>
            </a:r>
          </a:p>
          <a:p>
            <a:pPr indent="-228600" lvl="0" marL="457200" rtl="0">
              <a:spcBef>
                <a:spcPts val="0"/>
              </a:spcBef>
            </a:pPr>
            <a:r>
              <a:rPr lang="en"/>
              <a:t>Draw a pixel: framebuf1.pixel(x,y,1)</a:t>
            </a:r>
          </a:p>
          <a:p>
            <a:pPr indent="-228600" lvl="0" marL="457200" rtl="0">
              <a:spcBef>
                <a:spcPts val="0"/>
              </a:spcBef>
            </a:pPr>
            <a:r>
              <a:rPr lang="en"/>
              <a:t>Write some text: framebuf1.text(“Hello!”, x, y, col)</a:t>
            </a:r>
          </a:p>
          <a:p>
            <a:pPr indent="457200" lvl="0" rtl="0">
              <a:spcBef>
                <a:spcPts val="0"/>
              </a:spcBef>
              <a:buNone/>
            </a:pPr>
            <a:r>
              <a:rPr lang="en"/>
              <a:t>lcd.data(buffer)</a:t>
            </a:r>
          </a:p>
        </p:txBody>
      </p:sp>
      <p:pic>
        <p:nvPicPr>
          <p:cNvPr descr="sev_ioc.JPG" id="196" name="Shape 196"/>
          <p:cNvPicPr preferRelativeResize="0"/>
          <p:nvPr/>
        </p:nvPicPr>
        <p:blipFill rotWithShape="1">
          <a:blip r:embed="rId3">
            <a:alphaModFix/>
          </a:blip>
          <a:srcRect b="0" l="11040" r="26263" t="54855"/>
          <a:stretch/>
        </p:blipFill>
        <p:spPr>
          <a:xfrm>
            <a:off x="4138725" y="2999400"/>
            <a:ext cx="1735751" cy="1666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Let’s get some cats!</a:t>
            </a:r>
          </a:p>
        </p:txBody>
      </p:sp>
      <p:sp>
        <p:nvSpPr>
          <p:cNvPr id="202" name="Shape 20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How do we draw cats on a 48x84 pixel monochrome screen?</a:t>
            </a:r>
          </a:p>
          <a:p>
            <a:pPr indent="-228600" lvl="0" marL="457200" rtl="0">
              <a:spcBef>
                <a:spcPts val="0"/>
              </a:spcBef>
              <a:buAutoNum type="arabicPeriod"/>
            </a:pPr>
            <a:r>
              <a:rPr lang="en"/>
              <a:t>Find a cat </a:t>
            </a:r>
          </a:p>
          <a:p>
            <a:pPr indent="-342900" lvl="1" marL="914400" rtl="0">
              <a:spcBef>
                <a:spcPts val="0"/>
              </a:spcBef>
              <a:buSzPct val="100000"/>
            </a:pPr>
            <a:r>
              <a:rPr lang="en" sz="1800"/>
              <a:t>Converts easily to back and white</a:t>
            </a:r>
          </a:p>
          <a:p>
            <a:pPr indent="-342900" lvl="1" marL="914400" rtl="0">
              <a:spcBef>
                <a:spcPts val="0"/>
              </a:spcBef>
              <a:buSzPct val="100000"/>
            </a:pPr>
            <a:r>
              <a:rPr lang="en" sz="1800"/>
              <a:t>Scales to something that fits in 48x84</a:t>
            </a:r>
          </a:p>
          <a:p>
            <a:pPr indent="-342900" lvl="1" marL="914400">
              <a:spcBef>
                <a:spcPts val="0"/>
              </a:spcBef>
              <a:buSzPct val="100000"/>
            </a:pPr>
            <a:r>
              <a:rPr lang="en" sz="1800"/>
              <a:t>Not super detailed</a:t>
            </a:r>
          </a:p>
        </p:txBody>
      </p:sp>
      <p:pic>
        <p:nvPicPr>
          <p:cNvPr id="203" name="Shape 203"/>
          <p:cNvPicPr preferRelativeResize="0"/>
          <p:nvPr/>
        </p:nvPicPr>
        <p:blipFill>
          <a:blip r:embed="rId3">
            <a:alphaModFix/>
          </a:blip>
          <a:stretch>
            <a:fillRect/>
          </a:stretch>
        </p:blipFill>
        <p:spPr>
          <a:xfrm>
            <a:off x="5648400" y="2482800"/>
            <a:ext cx="1629300" cy="162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Acknowledgements		</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Joe Fitzpatrick @securelyfitz</a:t>
            </a:r>
          </a:p>
          <a:p>
            <a:pPr indent="-228600" lvl="0" marL="457200" rtl="0">
              <a:spcBef>
                <a:spcPts val="0"/>
              </a:spcBef>
            </a:pPr>
            <a:r>
              <a:rPr lang="en"/>
              <a:t>micropython.org</a:t>
            </a:r>
          </a:p>
          <a:p>
            <a:pPr indent="-228600" lvl="0" marL="457200" rtl="0">
              <a:spcBef>
                <a:spcPts val="0"/>
              </a:spcBef>
            </a:pPr>
            <a:r>
              <a:rPr lang="en"/>
              <a:t>Countless githubs and blogs</a:t>
            </a:r>
          </a:p>
          <a:p>
            <a:pPr indent="-228600" lvl="1" marL="914400" rtl="0">
              <a:spcBef>
                <a:spcPts val="0"/>
              </a:spcBef>
            </a:pPr>
            <a:r>
              <a:rPr lang="en"/>
              <a:t>github.com/mcauser/MicroPython-ESP8266-Nokia-5110-Conways-Game-of-Life</a:t>
            </a:r>
          </a:p>
          <a:p>
            <a:pPr indent="-228600" lvl="1" marL="914400" rtl="0">
              <a:spcBef>
                <a:spcPts val="0"/>
              </a:spcBef>
            </a:pPr>
            <a:r>
              <a:rPr lang="en"/>
              <a:t>github.com/garybake/upython_wemos_shields</a:t>
            </a:r>
          </a:p>
          <a:p>
            <a:pPr indent="0" lvl="0" mar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Create a cat image with ImageMagick</a:t>
            </a:r>
          </a:p>
        </p:txBody>
      </p:sp>
      <p:sp>
        <p:nvSpPr>
          <p:cNvPr id="209" name="Shape 20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AutoNum type="arabicPeriod"/>
            </a:pPr>
            <a:r>
              <a:rPr lang="en"/>
              <a:t>Get our cat onto a white background</a:t>
            </a:r>
          </a:p>
          <a:p>
            <a:pPr lvl="0">
              <a:spcBef>
                <a:spcPts val="0"/>
              </a:spcBef>
              <a:buNone/>
            </a:pPr>
            <a:r>
              <a:rPr b="1" lang="en">
                <a:latin typeface="Courier New"/>
                <a:ea typeface="Courier New"/>
                <a:cs typeface="Courier New"/>
                <a:sym typeface="Courier New"/>
              </a:rPr>
              <a:t>c</a:t>
            </a:r>
            <a:r>
              <a:rPr b="1" lang="en">
                <a:latin typeface="Courier New"/>
                <a:ea typeface="Courier New"/>
                <a:cs typeface="Courier New"/>
                <a:sym typeface="Courier New"/>
              </a:rPr>
              <a:t>onvert hello_kitty.png  -background white -alpha remove hello_kitty_white.png</a:t>
            </a:r>
          </a:p>
          <a:p>
            <a:pPr lvl="0">
              <a:spcBef>
                <a:spcPts val="0"/>
              </a:spcBef>
              <a:buNone/>
            </a:pPr>
            <a:r>
              <a:rPr lang="en"/>
              <a:t>2.	Scale the cat</a:t>
            </a:r>
          </a:p>
          <a:p>
            <a:pPr lvl="0">
              <a:spcBef>
                <a:spcPts val="0"/>
              </a:spcBef>
              <a:buNone/>
            </a:pPr>
            <a:r>
              <a:rPr lang="en"/>
              <a:t>Original size: 503/503 ~ → 48/48</a:t>
            </a:r>
          </a:p>
          <a:p>
            <a:pPr lvl="0">
              <a:spcBef>
                <a:spcPts val="0"/>
              </a:spcBef>
              <a:buNone/>
            </a:pPr>
            <a:r>
              <a:rPr b="1" lang="en">
                <a:latin typeface="Courier New"/>
                <a:ea typeface="Courier New"/>
                <a:cs typeface="Courier New"/>
                <a:sym typeface="Courier New"/>
              </a:rPr>
              <a:t>c</a:t>
            </a:r>
            <a:r>
              <a:rPr b="1" lang="en">
                <a:latin typeface="Courier New"/>
                <a:ea typeface="Courier New"/>
                <a:cs typeface="Courier New"/>
                <a:sym typeface="Courier New"/>
              </a:rPr>
              <a:t>onvert hello_kitty_white.png -resize 48x48 small_cat_paws.png</a:t>
            </a:r>
          </a:p>
          <a:p>
            <a:pPr lvl="0" rtl="0">
              <a:spcBef>
                <a:spcPts val="0"/>
              </a:spcBef>
              <a:buNone/>
            </a:pPr>
            <a:r>
              <a:t/>
            </a:r>
            <a:endParaRPr/>
          </a:p>
          <a:p>
            <a:pPr lvl="0">
              <a:spcBef>
                <a:spcPts val="0"/>
              </a:spcBef>
              <a:buNone/>
            </a:pPr>
            <a:r>
              <a:t/>
            </a:r>
            <a:endParaRPr/>
          </a:p>
        </p:txBody>
      </p:sp>
      <p:pic>
        <p:nvPicPr>
          <p:cNvPr id="210" name="Shape 210"/>
          <p:cNvPicPr preferRelativeResize="0"/>
          <p:nvPr/>
        </p:nvPicPr>
        <p:blipFill>
          <a:blip r:embed="rId3">
            <a:alphaModFix/>
          </a:blip>
          <a:stretch>
            <a:fillRect/>
          </a:stretch>
        </p:blipFill>
        <p:spPr>
          <a:xfrm>
            <a:off x="7307950" y="3839625"/>
            <a:ext cx="1003750" cy="100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Convert the cat to a bitmap!</a:t>
            </a:r>
          </a:p>
        </p:txBody>
      </p:sp>
      <p:sp>
        <p:nvSpPr>
          <p:cNvPr id="216" name="Shape 21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Using convert_png.py based on github.com/garybake/upython_wemos_shields</a:t>
            </a:r>
          </a:p>
          <a:p>
            <a:pPr lvl="0">
              <a:spcBef>
                <a:spcPts val="0"/>
              </a:spcBef>
              <a:buNone/>
            </a:pPr>
            <a:r>
              <a:rPr b="1" lang="en">
                <a:latin typeface="Courier New"/>
                <a:ea typeface="Courier New"/>
                <a:cs typeface="Courier New"/>
                <a:sym typeface="Courier New"/>
              </a:rPr>
              <a:t>python convert_png.py small_cat_paws.png</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nvSpPr>
        <p:spPr>
          <a:xfrm>
            <a:off x="2636275" y="91700"/>
            <a:ext cx="6873900" cy="28176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rPr>
              <a:t>111111111111111111111111110111111111111111111111</a:t>
            </a:r>
          </a:p>
          <a:p>
            <a:pPr lvl="0" rtl="0">
              <a:spcBef>
                <a:spcPts val="0"/>
              </a:spcBef>
              <a:buNone/>
            </a:pPr>
            <a:r>
              <a:rPr lang="en" sz="1000">
                <a:solidFill>
                  <a:srgbClr val="FFFFFF"/>
                </a:solidFill>
              </a:rPr>
              <a:t>111111111111111111111111000001111100000111111111</a:t>
            </a:r>
          </a:p>
          <a:p>
            <a:pPr lvl="0" rtl="0">
              <a:spcBef>
                <a:spcPts val="0"/>
              </a:spcBef>
              <a:buNone/>
            </a:pPr>
            <a:r>
              <a:rPr lang="en" sz="1000">
                <a:solidFill>
                  <a:srgbClr val="FFFFFF"/>
                </a:solidFill>
              </a:rPr>
              <a:t>111111110000011111111111001100000000000111111111</a:t>
            </a:r>
          </a:p>
          <a:p>
            <a:pPr lvl="0" rtl="0">
              <a:spcBef>
                <a:spcPts val="0"/>
              </a:spcBef>
              <a:buNone/>
            </a:pPr>
            <a:r>
              <a:rPr lang="en" sz="1000">
                <a:solidFill>
                  <a:srgbClr val="FFFFFF"/>
                </a:solidFill>
              </a:rPr>
              <a:t>111111100000000111110000011110000111110011111111</a:t>
            </a:r>
          </a:p>
          <a:p>
            <a:pPr lvl="0" rtl="0">
              <a:spcBef>
                <a:spcPts val="0"/>
              </a:spcBef>
              <a:buNone/>
            </a:pPr>
            <a:r>
              <a:rPr lang="en" sz="1000">
                <a:solidFill>
                  <a:srgbClr val="FFFFFF"/>
                </a:solidFill>
              </a:rPr>
              <a:t>111111100111100000000000111111001111110011111111</a:t>
            </a:r>
          </a:p>
          <a:p>
            <a:pPr lvl="0" rtl="0">
              <a:spcBef>
                <a:spcPts val="0"/>
              </a:spcBef>
              <a:buNone/>
            </a:pPr>
            <a:r>
              <a:rPr lang="en" sz="1000">
                <a:solidFill>
                  <a:srgbClr val="FFFFFF"/>
                </a:solidFill>
              </a:rPr>
              <a:t>111111101111111000111100111000000111110011111111</a:t>
            </a:r>
          </a:p>
          <a:p>
            <a:pPr lvl="0" rtl="0">
              <a:spcBef>
                <a:spcPts val="0"/>
              </a:spcBef>
              <a:buNone/>
            </a:pPr>
            <a:r>
              <a:rPr lang="en" sz="1000">
                <a:solidFill>
                  <a:srgbClr val="FFFFFF"/>
                </a:solidFill>
              </a:rPr>
              <a:t>111111101111111111111100110000000001000011111111</a:t>
            </a:r>
          </a:p>
          <a:p>
            <a:pPr lvl="0" rtl="0">
              <a:spcBef>
                <a:spcPts val="0"/>
              </a:spcBef>
              <a:buNone/>
            </a:pPr>
            <a:r>
              <a:rPr lang="en" sz="1000">
                <a:solidFill>
                  <a:srgbClr val="FFFFFF"/>
                </a:solidFill>
              </a:rPr>
              <a:t>111111101111111111111100110000111000000001111111</a:t>
            </a:r>
          </a:p>
          <a:p>
            <a:pPr lvl="0" rtl="0">
              <a:spcBef>
                <a:spcPts val="0"/>
              </a:spcBef>
              <a:buNone/>
            </a:pPr>
            <a:r>
              <a:rPr lang="en" sz="1000">
                <a:solidFill>
                  <a:srgbClr val="FFFFFF"/>
                </a:solidFill>
              </a:rPr>
              <a:t>111111100111111111111101111000111100111100111111</a:t>
            </a:r>
          </a:p>
          <a:p>
            <a:pPr lvl="0" rtl="0">
              <a:spcBef>
                <a:spcPts val="0"/>
              </a:spcBef>
              <a:buNone/>
            </a:pPr>
            <a:r>
              <a:rPr lang="en" sz="1000">
                <a:solidFill>
                  <a:srgbClr val="FFFFFF"/>
                </a:solidFill>
              </a:rPr>
              <a:t>111111100011111111111100111101111100011100111111</a:t>
            </a:r>
          </a:p>
          <a:p>
            <a:pPr lvl="0" rtl="0">
              <a:spcBef>
                <a:spcPts val="0"/>
              </a:spcBef>
              <a:buNone/>
            </a:pPr>
            <a:r>
              <a:rPr lang="en" sz="1000">
                <a:solidFill>
                  <a:srgbClr val="FFFFFF"/>
                </a:solidFill>
              </a:rPr>
              <a:t>111111100011111111111100000000111100011100111111</a:t>
            </a:r>
          </a:p>
          <a:p>
            <a:pPr lvl="0" rtl="0">
              <a:spcBef>
                <a:spcPts val="0"/>
              </a:spcBef>
              <a:buNone/>
            </a:pPr>
            <a:r>
              <a:rPr lang="en" sz="1000">
                <a:solidFill>
                  <a:srgbClr val="FFFFFF"/>
                </a:solidFill>
              </a:rPr>
              <a:t>111111100111111111111111000110011000011100111111</a:t>
            </a:r>
          </a:p>
          <a:p>
            <a:pPr lvl="0" rtl="0">
              <a:spcBef>
                <a:spcPts val="0"/>
              </a:spcBef>
              <a:buNone/>
            </a:pPr>
            <a:r>
              <a:rPr lang="en" sz="1000">
                <a:solidFill>
                  <a:srgbClr val="FFFFFF"/>
                </a:solidFill>
              </a:rPr>
              <a:t>111111100111111111111111111111000000111001111111</a:t>
            </a:r>
          </a:p>
          <a:p>
            <a:pPr lvl="0" rtl="0">
              <a:spcBef>
                <a:spcPts val="0"/>
              </a:spcBef>
              <a:buNone/>
            </a:pPr>
            <a:r>
              <a:rPr lang="en" sz="1000">
                <a:solidFill>
                  <a:srgbClr val="FFFFFF"/>
                </a:solidFill>
              </a:rPr>
              <a:t>111111001111111111111111111111111001110001111111</a:t>
            </a:r>
          </a:p>
          <a:p>
            <a:pPr lvl="0" rtl="0">
              <a:spcBef>
                <a:spcPts val="0"/>
              </a:spcBef>
              <a:buNone/>
            </a:pPr>
            <a:r>
              <a:rPr lang="en" sz="1000">
                <a:solidFill>
                  <a:srgbClr val="FFFFFF"/>
                </a:solidFill>
              </a:rPr>
              <a:t>111111001111111111111111111111111100000001111111</a:t>
            </a:r>
          </a:p>
          <a:p>
            <a:pPr lvl="0" rtl="0">
              <a:spcBef>
                <a:spcPts val="0"/>
              </a:spcBef>
              <a:buNone/>
            </a:pPr>
            <a:r>
              <a:rPr lang="en" sz="1000">
                <a:solidFill>
                  <a:srgbClr val="FFFFFF"/>
                </a:solidFill>
              </a:rPr>
              <a:t>111111011111111111111111111111111111001100111111</a:t>
            </a:r>
          </a:p>
          <a:p>
            <a:pPr lvl="0" rtl="0">
              <a:spcBef>
                <a:spcPts val="0"/>
              </a:spcBef>
              <a:buNone/>
            </a:pPr>
            <a:r>
              <a:rPr lang="en" sz="1000">
                <a:solidFill>
                  <a:srgbClr val="FFFFFF"/>
                </a:solidFill>
              </a:rPr>
              <a:t>111111011111111111111111111111111111111100111111</a:t>
            </a:r>
          </a:p>
          <a:p>
            <a:pPr lvl="0" rtl="0">
              <a:spcBef>
                <a:spcPts val="0"/>
              </a:spcBef>
              <a:buNone/>
            </a:pPr>
            <a:r>
              <a:rPr lang="en" sz="1000">
                <a:solidFill>
                  <a:srgbClr val="FFFFFF"/>
                </a:solidFill>
              </a:rPr>
              <a:t>111110011111111111111111111111111111111100111111</a:t>
            </a:r>
          </a:p>
          <a:p>
            <a:pPr lvl="0" rtl="0">
              <a:spcBef>
                <a:spcPts val="0"/>
              </a:spcBef>
              <a:buNone/>
            </a:pPr>
            <a:r>
              <a:rPr lang="en" sz="1000">
                <a:solidFill>
                  <a:srgbClr val="FFFFFF"/>
                </a:solidFill>
              </a:rPr>
              <a:t>111110011111111111111111111111111111110000000011</a:t>
            </a:r>
          </a:p>
          <a:p>
            <a:pPr lvl="0" rtl="0">
              <a:spcBef>
                <a:spcPts val="0"/>
              </a:spcBef>
              <a:buNone/>
            </a:pPr>
            <a:r>
              <a:rPr lang="en" sz="1000">
                <a:solidFill>
                  <a:srgbClr val="FFFFFF"/>
                </a:solidFill>
              </a:rPr>
              <a:t>110000000111111111111111111111100111110000000111</a:t>
            </a:r>
          </a:p>
          <a:p>
            <a:pPr lvl="0" rtl="0">
              <a:spcBef>
                <a:spcPts val="0"/>
              </a:spcBef>
              <a:buNone/>
            </a:pPr>
            <a:r>
              <a:rPr lang="en" sz="1000">
                <a:solidFill>
                  <a:srgbClr val="FFFFFF"/>
                </a:solidFill>
              </a:rPr>
              <a:t>110000000111100011111111111111100011111100111111</a:t>
            </a:r>
          </a:p>
          <a:p>
            <a:pPr lvl="0" rtl="0">
              <a:spcBef>
                <a:spcPts val="0"/>
              </a:spcBef>
              <a:buNone/>
            </a:pPr>
            <a:r>
              <a:rPr lang="en" sz="1000">
                <a:solidFill>
                  <a:srgbClr val="FFFFFF"/>
                </a:solidFill>
              </a:rPr>
              <a:t>111111001111100011111111111111100011111000111111</a:t>
            </a:r>
          </a:p>
          <a:p>
            <a:pPr lvl="0" rtl="0">
              <a:spcBef>
                <a:spcPts val="0"/>
              </a:spcBef>
              <a:buNone/>
            </a:pPr>
            <a:r>
              <a:rPr lang="en" sz="1000">
                <a:solidFill>
                  <a:srgbClr val="FFFFFF"/>
                </a:solidFill>
              </a:rPr>
              <a:t>111111001111100011111110111111100111111000001111</a:t>
            </a:r>
          </a:p>
          <a:p>
            <a:pPr lvl="0" rtl="0">
              <a:spcBef>
                <a:spcPts val="0"/>
              </a:spcBef>
              <a:buNone/>
            </a:pPr>
            <a:r>
              <a:rPr lang="en" sz="1000">
                <a:solidFill>
                  <a:srgbClr val="FFFFFF"/>
                </a:solidFill>
              </a:rPr>
              <a:t>111110000011111111111000001111111111111000001111</a:t>
            </a:r>
          </a:p>
          <a:p>
            <a:pPr lvl="0" rtl="0">
              <a:spcBef>
                <a:spcPts val="0"/>
              </a:spcBef>
              <a:buNone/>
            </a:pPr>
            <a:r>
              <a:rPr lang="en" sz="1000">
                <a:solidFill>
                  <a:srgbClr val="FFFFFF"/>
                </a:solidFill>
              </a:rPr>
              <a:t>111100000111111111111001001111111111111001111111</a:t>
            </a:r>
          </a:p>
          <a:p>
            <a:pPr lvl="0" rtl="0">
              <a:spcBef>
                <a:spcPts val="0"/>
              </a:spcBef>
              <a:buNone/>
            </a:pPr>
            <a:r>
              <a:rPr lang="en" sz="1000">
                <a:solidFill>
                  <a:srgbClr val="FFFFFF"/>
                </a:solidFill>
              </a:rPr>
              <a:t>111111100111111111111100011111111111100001111111</a:t>
            </a:r>
          </a:p>
          <a:p>
            <a:pPr lvl="0" rtl="0">
              <a:spcBef>
                <a:spcPts val="0"/>
              </a:spcBef>
              <a:buNone/>
            </a:pPr>
            <a:r>
              <a:rPr lang="en" sz="1000">
                <a:solidFill>
                  <a:srgbClr val="FFFFFF"/>
                </a:solidFill>
              </a:rPr>
              <a:t>111111110000111111111111111111111111110000111111</a:t>
            </a:r>
          </a:p>
          <a:p>
            <a:pPr lvl="0" rtl="0">
              <a:spcBef>
                <a:spcPts val="0"/>
              </a:spcBef>
              <a:buNone/>
            </a:pPr>
            <a:r>
              <a:rPr lang="en" sz="1000">
                <a:solidFill>
                  <a:srgbClr val="FFFFFF"/>
                </a:solidFill>
              </a:rPr>
              <a:t>111111100001111111111111111111111111100000011111</a:t>
            </a:r>
          </a:p>
          <a:p>
            <a:pPr lvl="0" rtl="0">
              <a:spcBef>
                <a:spcPts val="0"/>
              </a:spcBef>
              <a:buNone/>
            </a:pPr>
            <a:r>
              <a:rPr lang="en" sz="1000">
                <a:solidFill>
                  <a:srgbClr val="FFFFFF"/>
                </a:solidFill>
              </a:rPr>
              <a:t>111110001000111111111111111111111111000111111111</a:t>
            </a:r>
          </a:p>
          <a:p>
            <a:pPr lvl="0" rtl="0">
              <a:spcBef>
                <a:spcPts val="0"/>
              </a:spcBef>
              <a:buNone/>
            </a:pPr>
            <a:r>
              <a:rPr lang="en" sz="1000">
                <a:solidFill>
                  <a:srgbClr val="FFFFFF"/>
                </a:solidFill>
              </a:rPr>
              <a:t>111110011110001111111111111111111000001111111111</a:t>
            </a:r>
          </a:p>
          <a:p>
            <a:pPr lvl="0" rtl="0">
              <a:spcBef>
                <a:spcPts val="0"/>
              </a:spcBef>
              <a:buNone/>
            </a:pPr>
            <a:r>
              <a:rPr lang="en" sz="1000">
                <a:solidFill>
                  <a:srgbClr val="FFFFFF"/>
                </a:solidFill>
              </a:rPr>
              <a:t>111111111111000000111111111110000000111111111111</a:t>
            </a:r>
          </a:p>
          <a:p>
            <a:pPr lvl="0" rtl="0">
              <a:spcBef>
                <a:spcPts val="0"/>
              </a:spcBef>
              <a:buNone/>
            </a:pPr>
            <a:r>
              <a:rPr lang="en" sz="1000">
                <a:solidFill>
                  <a:srgbClr val="FFFFFF"/>
                </a:solidFill>
              </a:rPr>
              <a:t>111111111111110000000000000000000011111111111111</a:t>
            </a:r>
          </a:p>
          <a:p>
            <a:pPr lvl="0" rtl="0">
              <a:spcBef>
                <a:spcPts val="0"/>
              </a:spcBef>
              <a:buNone/>
            </a:pPr>
            <a:r>
              <a:rPr lang="en" sz="1000">
                <a:solidFill>
                  <a:srgbClr val="FFFFFF"/>
                </a:solidFill>
              </a:rPr>
              <a:t>111111111111111111000000000001111111111111111111</a:t>
            </a:r>
          </a:p>
          <a:p>
            <a:pPr lvl="0" rtl="0">
              <a:spcBef>
                <a:spcPts val="0"/>
              </a:spcBef>
              <a:buNone/>
            </a:pPr>
            <a:r>
              <a:t/>
            </a:r>
            <a:endParaRPr sz="10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Image drawing - draw_image_from_text.py</a:t>
            </a:r>
          </a:p>
        </p:txBody>
      </p:sp>
      <p:sp>
        <p:nvSpPr>
          <p:cNvPr id="227" name="Shape 227"/>
          <p:cNvSpPr txBox="1"/>
          <p:nvPr>
            <p:ph idx="1" type="body"/>
          </p:nvPr>
        </p:nvSpPr>
        <p:spPr>
          <a:xfrm>
            <a:off x="387900" y="1489825"/>
            <a:ext cx="8368200" cy="3474000"/>
          </a:xfrm>
          <a:prstGeom prst="rect">
            <a:avLst/>
          </a:prstGeom>
        </p:spPr>
        <p:txBody>
          <a:bodyPr anchorCtr="0" anchor="t" bIns="91425" lIns="91425" rIns="91425" tIns="91425">
            <a:noAutofit/>
          </a:bodyPr>
          <a:lstStyle/>
          <a:p>
            <a:pPr lvl="0">
              <a:lnSpc>
                <a:spcPct val="100000"/>
              </a:lnSpc>
              <a:spcBef>
                <a:spcPts val="0"/>
              </a:spcBef>
              <a:buNone/>
            </a:pPr>
            <a:r>
              <a:rPr b="1" lang="en">
                <a:latin typeface="Courier New"/>
                <a:ea typeface="Courier New"/>
                <a:cs typeface="Courier New"/>
                <a:sym typeface="Courier New"/>
              </a:rPr>
              <a:t>for line in f:</a:t>
            </a:r>
          </a:p>
          <a:p>
            <a:pPr lvl="0">
              <a:lnSpc>
                <a:spcPct val="100000"/>
              </a:lnSpc>
              <a:spcBef>
                <a:spcPts val="0"/>
              </a:spcBef>
              <a:buNone/>
            </a:pPr>
            <a:r>
              <a:rPr b="1" lang="en">
                <a:latin typeface="Courier New"/>
                <a:ea typeface="Courier New"/>
                <a:cs typeface="Courier New"/>
                <a:sym typeface="Courier New"/>
              </a:rPr>
              <a:t>	for char in line:</a:t>
            </a:r>
          </a:p>
          <a:p>
            <a:pPr lvl="0">
              <a:lnSpc>
                <a:spcPct val="100000"/>
              </a:lnSpc>
              <a:spcBef>
                <a:spcPts val="0"/>
              </a:spcBef>
              <a:buNone/>
            </a:pPr>
            <a:r>
              <a:rPr b="1" lang="en">
                <a:latin typeface="Courier New"/>
                <a:ea typeface="Courier New"/>
                <a:cs typeface="Courier New"/>
                <a:sym typeface="Courier New"/>
              </a:rPr>
              <a:t>		if char == '0':</a:t>
            </a:r>
          </a:p>
          <a:p>
            <a:pPr lvl="0">
              <a:lnSpc>
                <a:spcPct val="100000"/>
              </a:lnSpc>
              <a:spcBef>
                <a:spcPts val="0"/>
              </a:spcBef>
              <a:buNone/>
            </a:pPr>
            <a:r>
              <a:rPr b="1" lang="en">
                <a:latin typeface="Courier New"/>
                <a:ea typeface="Courier New"/>
                <a:cs typeface="Courier New"/>
                <a:sym typeface="Courier New"/>
              </a:rPr>
              <a:t>			framebuf1.pixel(y,x,1)</a:t>
            </a:r>
          </a:p>
          <a:p>
            <a:pPr lvl="0" rtl="0">
              <a:lnSpc>
                <a:spcPct val="100000"/>
              </a:lnSpc>
              <a:spcBef>
                <a:spcPts val="0"/>
              </a:spcBef>
              <a:buNone/>
            </a:pPr>
            <a:r>
              <a:rPr b="1" lang="en">
                <a:latin typeface="Courier New"/>
                <a:ea typeface="Courier New"/>
                <a:cs typeface="Courier New"/>
                <a:sym typeface="Courier New"/>
              </a:rPr>
              <a:t>          gc.collect()</a:t>
            </a:r>
          </a:p>
          <a:p>
            <a:pPr lvl="0" rtl="0">
              <a:lnSpc>
                <a:spcPct val="100000"/>
              </a:lnSpc>
              <a:spcBef>
                <a:spcPts val="0"/>
              </a:spcBef>
              <a:buNone/>
            </a:pPr>
            <a:r>
              <a:rPr b="1" lang="en">
                <a:latin typeface="Courier New"/>
                <a:ea typeface="Courier New"/>
                <a:cs typeface="Courier New"/>
                <a:sym typeface="Courier New"/>
              </a:rPr>
              <a:t>lcd.data(buffer)</a:t>
            </a:r>
          </a:p>
          <a:p>
            <a:pPr lvl="0" rtl="0">
              <a:lnSpc>
                <a:spcPct val="100000"/>
              </a:lnSpc>
              <a:spcBef>
                <a:spcPts val="0"/>
              </a:spcBef>
              <a:buNone/>
            </a:pPr>
            <a:r>
              <a:rPr b="1" lang="en">
                <a:latin typeface="Courier New"/>
                <a:ea typeface="Courier New"/>
                <a:cs typeface="Courier New"/>
                <a:sym typeface="Courier New"/>
              </a:rPr>
              <a:t>gc.collect()</a:t>
            </a:r>
          </a:p>
          <a:p>
            <a:pPr lvl="0">
              <a:lnSpc>
                <a:spcPct val="100000"/>
              </a:lnSpc>
              <a:spcBef>
                <a:spcPts val="0"/>
              </a:spcBef>
              <a:buNone/>
            </a:pPr>
            <a:r>
              <a:t/>
            </a:r>
            <a:endParaRPr b="1">
              <a:latin typeface="Courier New"/>
              <a:ea typeface="Courier New"/>
              <a:cs typeface="Courier New"/>
              <a:sym typeface="Courier New"/>
            </a:endParaRPr>
          </a:p>
          <a:p>
            <a:pPr lvl="0">
              <a:spcBef>
                <a:spcPts val="0"/>
              </a:spcBef>
              <a:buNone/>
            </a:pPr>
            <a:r>
              <a:t/>
            </a:r>
            <a:endParaRPr b="1">
              <a:latin typeface="Courier New"/>
              <a:ea typeface="Courier New"/>
              <a:cs typeface="Courier New"/>
              <a:sym typeface="Courier New"/>
            </a:endParaRPr>
          </a:p>
          <a:p>
            <a:pPr lvl="0">
              <a:spcBef>
                <a:spcPts val="0"/>
              </a:spcBef>
              <a:buNone/>
            </a:pPr>
            <a:r>
              <a:t/>
            </a:r>
            <a:endParaRPr b="1">
              <a:latin typeface="Courier New"/>
              <a:ea typeface="Courier New"/>
              <a:cs typeface="Courier New"/>
              <a:sym typeface="Courier New"/>
            </a:endParaRPr>
          </a:p>
          <a:p>
            <a:pPr lvl="0">
              <a:spcBef>
                <a:spcPts val="0"/>
              </a:spcBef>
              <a:buNone/>
            </a:pPr>
            <a:r>
              <a:t/>
            </a:r>
            <a:endParaRP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Framebuf interface reference</a:t>
            </a:r>
          </a:p>
        </p:txBody>
      </p:sp>
      <p:sp>
        <p:nvSpPr>
          <p:cNvPr id="233" name="Shape 233"/>
          <p:cNvSpPr txBox="1"/>
          <p:nvPr>
            <p:ph idx="1" type="body"/>
          </p:nvPr>
        </p:nvSpPr>
        <p:spPr>
          <a:xfrm>
            <a:off x="387900" y="1489824"/>
            <a:ext cx="8368200" cy="611400"/>
          </a:xfrm>
          <a:prstGeom prst="rect">
            <a:avLst/>
          </a:prstGeom>
        </p:spPr>
        <p:txBody>
          <a:bodyPr anchorCtr="0" anchor="t" bIns="91425" lIns="91425" rIns="91425" tIns="91425">
            <a:noAutofit/>
          </a:bodyPr>
          <a:lstStyle/>
          <a:p>
            <a:pPr lvl="0">
              <a:spcBef>
                <a:spcPts val="0"/>
              </a:spcBef>
              <a:buNone/>
            </a:pPr>
            <a:r>
              <a:rPr lang="en"/>
              <a:t>github.com/micropython/micropython/blob/master/drivers/display/ssd1306.py</a:t>
            </a:r>
          </a:p>
        </p:txBody>
      </p:sp>
      <p:pic>
        <p:nvPicPr>
          <p:cNvPr id="234" name="Shape 234"/>
          <p:cNvPicPr preferRelativeResize="0"/>
          <p:nvPr/>
        </p:nvPicPr>
        <p:blipFill>
          <a:blip r:embed="rId3">
            <a:alphaModFix/>
          </a:blip>
          <a:stretch>
            <a:fillRect/>
          </a:stretch>
        </p:blipFill>
        <p:spPr>
          <a:xfrm>
            <a:off x="2202424" y="2101225"/>
            <a:ext cx="3615376" cy="2766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Lets draw a cat!</a:t>
            </a:r>
          </a:p>
        </p:txBody>
      </p:sp>
      <p:sp>
        <p:nvSpPr>
          <p:cNvPr id="240" name="Shape 24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f</a:t>
            </a:r>
            <a:r>
              <a:rPr b="1" lang="en">
                <a:latin typeface="Courier New"/>
                <a:ea typeface="Courier New"/>
                <a:cs typeface="Courier New"/>
                <a:sym typeface="Courier New"/>
              </a:rPr>
              <a:t>rom setup_lcd import *</a:t>
            </a:r>
          </a:p>
          <a:p>
            <a:pPr lvl="0">
              <a:spcBef>
                <a:spcPts val="0"/>
              </a:spcBef>
              <a:buNone/>
            </a:pPr>
            <a:r>
              <a:rPr b="1" lang="en">
                <a:latin typeface="Courier New"/>
                <a:ea typeface="Courier New"/>
                <a:cs typeface="Courier New"/>
                <a:sym typeface="Courier New"/>
              </a:rPr>
              <a:t>f</a:t>
            </a:r>
            <a:r>
              <a:rPr b="1" lang="en">
                <a:latin typeface="Courier New"/>
                <a:ea typeface="Courier New"/>
                <a:cs typeface="Courier New"/>
                <a:sym typeface="Courier New"/>
              </a:rPr>
              <a:t>rom draw_image_from_text import *</a:t>
            </a:r>
          </a:p>
          <a:p>
            <a:pPr lvl="0">
              <a:spcBef>
                <a:spcPts val="0"/>
              </a:spcBef>
              <a:buNone/>
            </a:pPr>
            <a:r>
              <a:rPr b="1" lang="en">
                <a:latin typeface="Courier New"/>
                <a:ea typeface="Courier New"/>
                <a:cs typeface="Courier New"/>
                <a:sym typeface="Courier New"/>
              </a:rPr>
              <a:t>draw_image(‘hello_kitty.txt’, framebuf1, buffer, lcd)</a:t>
            </a:r>
          </a:p>
        </p:txBody>
      </p:sp>
      <p:pic>
        <p:nvPicPr>
          <p:cNvPr descr="hellokitty_lcd.JPG" id="241" name="Shape 241"/>
          <p:cNvPicPr preferRelativeResize="0"/>
          <p:nvPr/>
        </p:nvPicPr>
        <p:blipFill rotWithShape="1">
          <a:blip r:embed="rId3">
            <a:alphaModFix/>
          </a:blip>
          <a:srcRect b="28330" l="0" r="0" t="0"/>
          <a:stretch/>
        </p:blipFill>
        <p:spPr>
          <a:xfrm>
            <a:off x="3419600" y="3168650"/>
            <a:ext cx="1709563" cy="163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Enable drawing on boot via boot.py</a:t>
            </a:r>
          </a:p>
        </p:txBody>
      </p:sp>
      <p:sp>
        <p:nvSpPr>
          <p:cNvPr id="247" name="Shape 247"/>
          <p:cNvSpPr txBox="1"/>
          <p:nvPr>
            <p:ph idx="1" type="body"/>
          </p:nvPr>
        </p:nvSpPr>
        <p:spPr>
          <a:xfrm>
            <a:off x="387900" y="1231024"/>
            <a:ext cx="8368200" cy="3078900"/>
          </a:xfrm>
          <a:prstGeom prst="rect">
            <a:avLst/>
          </a:prstGeom>
        </p:spPr>
        <p:txBody>
          <a:bodyPr anchorCtr="0" anchor="t" bIns="91425" lIns="91425" rIns="91425" tIns="91425">
            <a:noAutofit/>
          </a:bodyPr>
          <a:lstStyle/>
          <a:p>
            <a:pPr lvl="0">
              <a:lnSpc>
                <a:spcPct val="100000"/>
              </a:lnSpc>
              <a:spcBef>
                <a:spcPts val="0"/>
              </a:spcBef>
              <a:buNone/>
            </a:pPr>
            <a:r>
              <a:rPr b="1" lang="en">
                <a:latin typeface="Courier New"/>
                <a:ea typeface="Courier New"/>
                <a:cs typeface="Courier New"/>
                <a:sym typeface="Courier New"/>
              </a:rPr>
              <a:t>import gc</a:t>
            </a:r>
          </a:p>
          <a:p>
            <a:pPr lvl="0">
              <a:lnSpc>
                <a:spcPct val="100000"/>
              </a:lnSpc>
              <a:spcBef>
                <a:spcPts val="0"/>
              </a:spcBef>
              <a:buNone/>
            </a:pPr>
            <a:r>
              <a:rPr b="1" lang="en">
                <a:latin typeface="Courier New"/>
                <a:ea typeface="Courier New"/>
                <a:cs typeface="Courier New"/>
                <a:sym typeface="Courier New"/>
              </a:rPr>
              <a:t>gc.collect()</a:t>
            </a:r>
          </a:p>
          <a:p>
            <a:pPr lvl="0">
              <a:lnSpc>
                <a:spcPct val="100000"/>
              </a:lnSpc>
              <a:spcBef>
                <a:spcPts val="0"/>
              </a:spcBef>
              <a:buNone/>
            </a:pPr>
            <a:r>
              <a:rPr b="1" lang="en">
                <a:latin typeface="Courier New"/>
                <a:ea typeface="Courier New"/>
                <a:cs typeface="Courier New"/>
                <a:sym typeface="Courier New"/>
              </a:rPr>
              <a:t>from setup_lcd import *</a:t>
            </a:r>
          </a:p>
          <a:p>
            <a:pPr lvl="0">
              <a:lnSpc>
                <a:spcPct val="100000"/>
              </a:lnSpc>
              <a:spcBef>
                <a:spcPts val="0"/>
              </a:spcBef>
              <a:buNone/>
            </a:pPr>
            <a:r>
              <a:rPr b="1" lang="en">
                <a:latin typeface="Courier New"/>
                <a:ea typeface="Courier New"/>
                <a:cs typeface="Courier New"/>
                <a:sym typeface="Courier New"/>
              </a:rPr>
              <a:t>from draw_image_from_file import *</a:t>
            </a:r>
          </a:p>
          <a:p>
            <a:pPr lvl="0">
              <a:lnSpc>
                <a:spcPct val="100000"/>
              </a:lnSpc>
              <a:spcBef>
                <a:spcPts val="0"/>
              </a:spcBef>
              <a:buNone/>
            </a:pPr>
            <a:r>
              <a:rPr b="1" lang="en">
                <a:latin typeface="Courier New"/>
                <a:ea typeface="Courier New"/>
                <a:cs typeface="Courier New"/>
                <a:sym typeface="Courier New"/>
              </a:rPr>
              <a:t>gc.collect()</a:t>
            </a:r>
          </a:p>
          <a:p>
            <a:pPr lvl="0">
              <a:lnSpc>
                <a:spcPct val="100000"/>
              </a:lnSpc>
              <a:spcBef>
                <a:spcPts val="0"/>
              </a:spcBef>
              <a:buNone/>
            </a:pPr>
            <a:r>
              <a:rPr b="1" lang="en">
                <a:latin typeface="Courier New"/>
                <a:ea typeface="Courier New"/>
                <a:cs typeface="Courier New"/>
                <a:sym typeface="Courier New"/>
              </a:rPr>
              <a:t>import webrepl</a:t>
            </a:r>
          </a:p>
          <a:p>
            <a:pPr lvl="0">
              <a:lnSpc>
                <a:spcPct val="100000"/>
              </a:lnSpc>
              <a:spcBef>
                <a:spcPts val="0"/>
              </a:spcBef>
              <a:buNone/>
            </a:pPr>
            <a:r>
              <a:rPr b="1" lang="en">
                <a:latin typeface="Courier New"/>
                <a:ea typeface="Courier New"/>
                <a:cs typeface="Courier New"/>
                <a:sym typeface="Courier New"/>
              </a:rPr>
              <a:t>webrepl.start()</a:t>
            </a:r>
          </a:p>
          <a:p>
            <a:pPr lvl="0">
              <a:lnSpc>
                <a:spcPct val="100000"/>
              </a:lnSpc>
              <a:spcBef>
                <a:spcPts val="0"/>
              </a:spcBef>
              <a:buNone/>
            </a:pPr>
            <a:r>
              <a:rPr b="1" lang="en">
                <a:latin typeface="Courier New"/>
                <a:ea typeface="Courier New"/>
                <a:cs typeface="Courier New"/>
                <a:sym typeface="Courier New"/>
              </a:rPr>
              <a:t>gc.collect()</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Potential boot.py weirdness</a:t>
            </a:r>
          </a:p>
        </p:txBody>
      </p:sp>
      <p:pic>
        <p:nvPicPr>
          <p:cNvPr id="253" name="Shape 253"/>
          <p:cNvPicPr preferRelativeResize="0"/>
          <p:nvPr/>
        </p:nvPicPr>
        <p:blipFill>
          <a:blip r:embed="rId3">
            <a:alphaModFix/>
          </a:blip>
          <a:stretch>
            <a:fillRect/>
          </a:stretch>
        </p:blipFill>
        <p:spPr>
          <a:xfrm>
            <a:off x="1991700" y="2314275"/>
            <a:ext cx="4756959" cy="686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And now.. The INTERNET!</a:t>
            </a:r>
          </a:p>
        </p:txBody>
      </p:sp>
      <p:sp>
        <p:nvSpPr>
          <p:cNvPr id="259" name="Shape 25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Setup an HTTP server to serve up our cats, enabling control of the LCD from THE INTERNET*</a:t>
            </a:r>
          </a:p>
          <a:p>
            <a:pPr lvl="0">
              <a:spcBef>
                <a:spcPts val="0"/>
              </a:spcBef>
              <a:buNone/>
            </a:pPr>
            <a:r>
              <a:rPr lang="en"/>
              <a:t>* As long as you are logged into the ESP8266</a:t>
            </a:r>
          </a:p>
          <a:p>
            <a:pPr lvl="0">
              <a:spcBef>
                <a:spcPts val="0"/>
              </a:spcBef>
              <a:buNone/>
            </a:pPr>
            <a:r>
              <a:rPr lang="en"/>
              <a:t>** Or if the ESP8266 itself is connected to the Internet</a:t>
            </a:r>
          </a:p>
          <a:p>
            <a:pPr lvl="0">
              <a:spcBef>
                <a:spcPts val="0"/>
              </a:spcBef>
              <a:buNone/>
            </a:pPr>
            <a:r>
              <a:t/>
            </a:r>
            <a:endParaRPr/>
          </a:p>
          <a:p>
            <a:pPr lvl="0">
              <a:spcBef>
                <a:spcPts val="0"/>
              </a:spcBef>
              <a:buNone/>
            </a:pPr>
            <a:r>
              <a:rPr lang="en"/>
              <a:t>github.com/micropython/micropython/blob/master/examples/network/http_server_simplistic_commented.py</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Processing the cat request</a:t>
            </a:r>
          </a:p>
        </p:txBody>
      </p:sp>
      <p:sp>
        <p:nvSpPr>
          <p:cNvPr id="265" name="Shape 26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req = client_stream.readline()</a:t>
            </a:r>
          </a:p>
          <a:p>
            <a:pPr lvl="0">
              <a:spcBef>
                <a:spcPts val="0"/>
              </a:spcBef>
              <a:buNone/>
            </a:pPr>
            <a:r>
              <a:rPr b="1" lang="en">
                <a:latin typeface="Courier New"/>
                <a:ea typeface="Courier New"/>
                <a:cs typeface="Courier New"/>
                <a:sym typeface="Courier New"/>
              </a:rPr>
              <a:t>req = str(req)</a:t>
            </a:r>
          </a:p>
          <a:p>
            <a:pPr lvl="0">
              <a:spcBef>
                <a:spcPts val="0"/>
              </a:spcBef>
              <a:buNone/>
            </a:pPr>
            <a:r>
              <a:rPr b="1" lang="en">
                <a:latin typeface="Courier New"/>
                <a:ea typeface="Courier New"/>
                <a:cs typeface="Courier New"/>
                <a:sym typeface="Courier New"/>
              </a:rPr>
              <a:t>print(req)</a:t>
            </a:r>
          </a:p>
          <a:p>
            <a:pPr lvl="0">
              <a:spcBef>
                <a:spcPts val="0"/>
              </a:spcBef>
              <a:buNone/>
            </a:pPr>
            <a:r>
              <a:rPr b="1" lang="en">
                <a:latin typeface="Courier New"/>
                <a:ea typeface="Courier New"/>
                <a:cs typeface="Courier New"/>
                <a:sym typeface="Courier New"/>
              </a:rPr>
              <a:t>if req.find('GET /cat=sitting') &gt; 0:</a:t>
            </a:r>
          </a:p>
          <a:p>
            <a:pPr lvl="0">
              <a:spcBef>
                <a:spcPts val="0"/>
              </a:spcBef>
              <a:buNone/>
            </a:pPr>
            <a:r>
              <a:rPr b="1" lang="en">
                <a:latin typeface="Courier New"/>
                <a:ea typeface="Courier New"/>
                <a:cs typeface="Courier New"/>
                <a:sym typeface="Courier New"/>
              </a:rPr>
              <a:t>   lcd_cat = 'sitting_cat.txt'</a:t>
            </a:r>
          </a:p>
          <a:p>
            <a:pPr lvl="0">
              <a:spcBef>
                <a:spcPts val="0"/>
              </a:spcBef>
              <a:buNone/>
            </a:pPr>
            <a:r>
              <a:rPr b="1" lang="en">
                <a:latin typeface="Courier New"/>
                <a:ea typeface="Courier New"/>
                <a:cs typeface="Courier New"/>
                <a:sym typeface="Courier New"/>
              </a:rPr>
              <a:t>draw_image(lcd_cat, framebuf1, buffer, lcd)</a:t>
            </a:r>
          </a:p>
          <a:p>
            <a:pPr lvl="0">
              <a:spcBef>
                <a:spcPts val="0"/>
              </a:spcBef>
              <a:buNone/>
            </a:pPr>
            <a:r>
              <a:t/>
            </a:r>
            <a:endParaRPr b="1">
              <a:latin typeface="Courier New"/>
              <a:ea typeface="Courier New"/>
              <a:cs typeface="Courier New"/>
              <a:sym typeface="Courier New"/>
            </a:endParaRPr>
          </a:p>
          <a:p>
            <a:pPr lvl="0">
              <a:spcBef>
                <a:spcPts val="0"/>
              </a:spcBef>
              <a:buNone/>
            </a:pPr>
            <a:r>
              <a:t/>
            </a:r>
            <a:endParaRPr b="1">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What is Micropython?</a:t>
            </a:r>
          </a:p>
        </p:txBody>
      </p:sp>
      <p:sp>
        <p:nvSpPr>
          <p:cNvPr id="76" name="Shape 76"/>
          <p:cNvSpPr txBox="1"/>
          <p:nvPr>
            <p:ph idx="1" type="body"/>
          </p:nvPr>
        </p:nvSpPr>
        <p:spPr>
          <a:xfrm>
            <a:off x="387900" y="1489824"/>
            <a:ext cx="8368200" cy="2298300"/>
          </a:xfrm>
          <a:prstGeom prst="rect">
            <a:avLst/>
          </a:prstGeom>
        </p:spPr>
        <p:txBody>
          <a:bodyPr anchorCtr="0" anchor="t" bIns="91425" lIns="91425" rIns="91425" tIns="91425">
            <a:noAutofit/>
          </a:bodyPr>
          <a:lstStyle/>
          <a:p>
            <a:pPr indent="-228600" lvl="0" marL="457200" rtl="0">
              <a:spcBef>
                <a:spcPts val="0"/>
              </a:spcBef>
              <a:buAutoNum type="alphaUcPeriod"/>
            </a:pPr>
            <a:r>
              <a:rPr lang="en"/>
              <a:t>Like regular Python, but small and hard to read</a:t>
            </a:r>
          </a:p>
          <a:p>
            <a:pPr indent="-228600" lvl="0" marL="457200" rtl="0">
              <a:spcBef>
                <a:spcPts val="0"/>
              </a:spcBef>
              <a:buAutoNum type="alphaUcPeriod"/>
            </a:pPr>
            <a:r>
              <a:rPr lang="en"/>
              <a:t>A version of Python optimized for use on microcontrollers</a:t>
            </a:r>
          </a:p>
          <a:p>
            <a:pPr indent="-228600" lvl="0" marL="457200" rtl="0">
              <a:spcBef>
                <a:spcPts val="0"/>
              </a:spcBef>
              <a:buAutoNum type="alphaUcPeriod"/>
            </a:pPr>
            <a:r>
              <a:rPr lang="en"/>
              <a:t>Funded via Kickstarter</a:t>
            </a:r>
          </a:p>
          <a:p>
            <a:pPr indent="-228600" lvl="0" marL="457200" rtl="0">
              <a:spcBef>
                <a:spcPts val="0"/>
              </a:spcBef>
              <a:buAutoNum type="alphaUcPeriod"/>
            </a:pPr>
            <a:r>
              <a:rPr lang="en"/>
              <a:t>All of the above</a:t>
            </a:r>
          </a:p>
          <a:p>
            <a:pPr indent="-228600" lvl="0" marL="457200" rtl="0">
              <a:spcBef>
                <a:spcPts val="0"/>
              </a:spcBef>
              <a:buAutoNum type="alphaUcPeriod"/>
            </a:pPr>
            <a:r>
              <a:rPr lang="en"/>
              <a:t>Some of the above</a:t>
            </a:r>
          </a:p>
          <a:p>
            <a:pPr lvl="0" rtl="0" algn="ctr">
              <a:spcBef>
                <a:spcPts val="0"/>
              </a:spcBef>
              <a:buNone/>
            </a:pPr>
            <a:r>
              <a:rPr lang="en"/>
              <a:t>E. Some of  the above!</a:t>
            </a:r>
          </a:p>
          <a:p>
            <a:pPr lvl="0" algn="ctr">
              <a:spcBef>
                <a:spcPts val="0"/>
              </a:spcBef>
              <a:buNone/>
            </a:pPr>
            <a:r>
              <a:t/>
            </a:r>
            <a:endParaRPr/>
          </a:p>
        </p:txBody>
      </p:sp>
      <p:sp>
        <p:nvSpPr>
          <p:cNvPr id="77" name="Shape 77"/>
          <p:cNvSpPr/>
          <p:nvPr/>
        </p:nvSpPr>
        <p:spPr>
          <a:xfrm>
            <a:off x="5697925" y="1545900"/>
            <a:ext cx="342600" cy="360300"/>
          </a:xfrm>
          <a:prstGeom prst="mathMultiply">
            <a:avLst>
              <a:gd fmla="val 23520" name="adj1"/>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78" name="Shape 78"/>
          <p:cNvPicPr preferRelativeResize="0"/>
          <p:nvPr/>
        </p:nvPicPr>
        <p:blipFill>
          <a:blip r:embed="rId3">
            <a:alphaModFix/>
          </a:blip>
          <a:stretch>
            <a:fillRect/>
          </a:stretch>
        </p:blipFill>
        <p:spPr>
          <a:xfrm>
            <a:off x="7290850" y="116800"/>
            <a:ext cx="1543100" cy="1543100"/>
          </a:xfrm>
          <a:prstGeom prst="rect">
            <a:avLst/>
          </a:prstGeom>
          <a:noFill/>
          <a:ln>
            <a:noFill/>
          </a:ln>
        </p:spPr>
      </p:pic>
      <p:sp>
        <p:nvSpPr>
          <p:cNvPr id="79" name="Shape 79"/>
          <p:cNvSpPr txBox="1"/>
          <p:nvPr/>
        </p:nvSpPr>
        <p:spPr>
          <a:xfrm>
            <a:off x="783550" y="3890125"/>
            <a:ext cx="7351500" cy="8577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1800">
                <a:solidFill>
                  <a:schemeClr val="dk1"/>
                </a:solidFill>
                <a:latin typeface="Roboto"/>
                <a:ea typeface="Roboto"/>
                <a:cs typeface="Roboto"/>
                <a:sym typeface="Roboto"/>
              </a:rPr>
              <a:t>micropython.org</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 can haz demo?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If not...</a:t>
            </a:r>
          </a:p>
        </p:txBody>
      </p:sp>
      <p:sp>
        <p:nvSpPr>
          <p:cNvPr id="276" name="Shape 276"/>
          <p:cNvSpPr txBox="1"/>
          <p:nvPr>
            <p:ph idx="1" type="body"/>
          </p:nvPr>
        </p:nvSpPr>
        <p:spPr>
          <a:xfrm>
            <a:off x="387900" y="1489824"/>
            <a:ext cx="8368200" cy="562799"/>
          </a:xfrm>
          <a:prstGeom prst="rect">
            <a:avLst/>
          </a:prstGeom>
        </p:spPr>
        <p:txBody>
          <a:bodyPr anchorCtr="0" anchor="t" bIns="91425" lIns="91425" rIns="91425" tIns="91425">
            <a:noAutofit/>
          </a:bodyPr>
          <a:lstStyle/>
          <a:p>
            <a:pPr lvl="0">
              <a:spcBef>
                <a:spcPts val="0"/>
              </a:spcBef>
              <a:buNone/>
            </a:pPr>
            <a:r>
              <a:rPr lang="en"/>
              <a:t>http://192.168.4.1:8080/cat=totoro</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lnSpc>
                <a:spcPct val="100000"/>
              </a:lnSpc>
              <a:spcBef>
                <a:spcPts val="0"/>
              </a:spcBef>
              <a:spcAft>
                <a:spcPts val="0"/>
              </a:spcAft>
              <a:buNone/>
            </a:pPr>
            <a:r>
              <a:t/>
            </a:r>
            <a:endParaRPr/>
          </a:p>
          <a:p>
            <a:pPr lvl="0">
              <a:lnSpc>
                <a:spcPct val="100000"/>
              </a:lnSpc>
              <a:spcBef>
                <a:spcPts val="0"/>
              </a:spcBef>
              <a:spcAft>
                <a:spcPts val="0"/>
              </a:spcAft>
              <a:buNone/>
            </a:pPr>
            <a:r>
              <a:t/>
            </a:r>
            <a:endParaRPr/>
          </a:p>
          <a:p>
            <a:pPr lvl="0">
              <a:lnSpc>
                <a:spcPct val="100000"/>
              </a:lnSpc>
              <a:spcBef>
                <a:spcPts val="0"/>
              </a:spcBef>
              <a:spcAft>
                <a:spcPts val="0"/>
              </a:spcAft>
              <a:buNone/>
            </a:pPr>
            <a:r>
              <a:t/>
            </a:r>
            <a:endParaRPr/>
          </a:p>
          <a:p>
            <a:pPr lvl="0">
              <a:lnSpc>
                <a:spcPct val="100000"/>
              </a:lnSpc>
              <a:spcBef>
                <a:spcPts val="0"/>
              </a:spcBef>
              <a:spcAft>
                <a:spcPts val="0"/>
              </a:spcAft>
              <a:buNone/>
            </a:pPr>
            <a:r>
              <a:t/>
            </a:r>
            <a:endParaRPr/>
          </a:p>
          <a:p>
            <a:pPr lvl="0">
              <a:lnSpc>
                <a:spcPct val="100000"/>
              </a:lnSpc>
              <a:spcBef>
                <a:spcPts val="0"/>
              </a:spcBef>
              <a:spcAft>
                <a:spcPts val="0"/>
              </a:spcAft>
              <a:buNone/>
            </a:pPr>
            <a:r>
              <a:t/>
            </a:r>
            <a:endParaRPr/>
          </a:p>
          <a:p>
            <a:pPr lvl="0" rtl="0">
              <a:spcBef>
                <a:spcPts val="0"/>
              </a:spcBef>
              <a:buNone/>
            </a:pPr>
            <a:r>
              <a:t/>
            </a:r>
            <a:endParaRPr/>
          </a:p>
        </p:txBody>
      </p:sp>
      <p:pic>
        <p:nvPicPr>
          <p:cNvPr descr="totoro_lcd.JPG" id="277" name="Shape 277"/>
          <p:cNvPicPr preferRelativeResize="0"/>
          <p:nvPr/>
        </p:nvPicPr>
        <p:blipFill rotWithShape="1">
          <a:blip r:embed="rId3">
            <a:alphaModFix/>
          </a:blip>
          <a:srcRect b="11668" l="0" r="0" t="23865"/>
          <a:stretch/>
        </p:blipFill>
        <p:spPr>
          <a:xfrm>
            <a:off x="2740248" y="2052624"/>
            <a:ext cx="3255475" cy="2798225"/>
          </a:xfrm>
          <a:prstGeom prst="rect">
            <a:avLst/>
          </a:prstGeom>
          <a:noFill/>
          <a:ln>
            <a:noFill/>
          </a:ln>
        </p:spPr>
      </p:pic>
      <p:sp>
        <p:nvSpPr>
          <p:cNvPr id="278" name="Shape 278"/>
          <p:cNvSpPr txBox="1"/>
          <p:nvPr/>
        </p:nvSpPr>
        <p:spPr>
          <a:xfrm>
            <a:off x="6176850" y="4164750"/>
            <a:ext cx="2685000" cy="6861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dk1"/>
                </a:solidFill>
                <a:latin typeface="Roboto"/>
                <a:ea typeface="Roboto"/>
                <a:cs typeface="Roboto"/>
                <a:sym typeface="Roboto"/>
              </a:rPr>
              <a:t>* technically not a cat</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Moar cats and friends of cats!</a:t>
            </a:r>
          </a:p>
        </p:txBody>
      </p:sp>
      <p:pic>
        <p:nvPicPr>
          <p:cNvPr descr="totoro_lcd.JPG" id="284" name="Shape 284"/>
          <p:cNvPicPr preferRelativeResize="0"/>
          <p:nvPr/>
        </p:nvPicPr>
        <p:blipFill rotWithShape="1">
          <a:blip r:embed="rId3">
            <a:alphaModFix/>
          </a:blip>
          <a:srcRect b="11668" l="0" r="0" t="23865"/>
          <a:stretch/>
        </p:blipFill>
        <p:spPr>
          <a:xfrm>
            <a:off x="653724" y="1437974"/>
            <a:ext cx="1900550" cy="1633600"/>
          </a:xfrm>
          <a:prstGeom prst="rect">
            <a:avLst/>
          </a:prstGeom>
          <a:noFill/>
          <a:ln>
            <a:noFill/>
          </a:ln>
        </p:spPr>
      </p:pic>
      <p:pic>
        <p:nvPicPr>
          <p:cNvPr descr="hellokitty_lcd.JPG" id="285" name="Shape 285"/>
          <p:cNvPicPr preferRelativeResize="0"/>
          <p:nvPr/>
        </p:nvPicPr>
        <p:blipFill rotWithShape="1">
          <a:blip r:embed="rId4">
            <a:alphaModFix/>
          </a:blip>
          <a:srcRect b="28330" l="0" r="0" t="0"/>
          <a:stretch/>
        </p:blipFill>
        <p:spPr>
          <a:xfrm>
            <a:off x="3160800" y="1437975"/>
            <a:ext cx="1709563" cy="1633600"/>
          </a:xfrm>
          <a:prstGeom prst="rect">
            <a:avLst/>
          </a:prstGeom>
          <a:noFill/>
          <a:ln>
            <a:noFill/>
          </a:ln>
        </p:spPr>
      </p:pic>
      <p:pic>
        <p:nvPicPr>
          <p:cNvPr descr="sitting_lcd.JPG" id="286" name="Shape 286"/>
          <p:cNvPicPr preferRelativeResize="0"/>
          <p:nvPr/>
        </p:nvPicPr>
        <p:blipFill rotWithShape="1">
          <a:blip r:embed="rId5">
            <a:alphaModFix/>
          </a:blip>
          <a:srcRect b="21415" l="6491" r="10070" t="22243"/>
          <a:stretch/>
        </p:blipFill>
        <p:spPr>
          <a:xfrm>
            <a:off x="5476900" y="1437975"/>
            <a:ext cx="1814440" cy="1633600"/>
          </a:xfrm>
          <a:prstGeom prst="rect">
            <a:avLst/>
          </a:prstGeom>
          <a:noFill/>
          <a:ln>
            <a:noFill/>
          </a:ln>
        </p:spPr>
      </p:pic>
      <p:pic>
        <p:nvPicPr>
          <p:cNvPr descr="upython_lcd.JPG" id="287" name="Shape 287"/>
          <p:cNvPicPr preferRelativeResize="0"/>
          <p:nvPr/>
        </p:nvPicPr>
        <p:blipFill rotWithShape="1">
          <a:blip r:embed="rId6">
            <a:alphaModFix/>
          </a:blip>
          <a:srcRect b="28644" l="7741" r="14691" t="16639"/>
          <a:stretch/>
        </p:blipFill>
        <p:spPr>
          <a:xfrm>
            <a:off x="749212" y="3365420"/>
            <a:ext cx="1709575" cy="1607929"/>
          </a:xfrm>
          <a:prstGeom prst="rect">
            <a:avLst/>
          </a:prstGeom>
          <a:noFill/>
          <a:ln>
            <a:noFill/>
          </a:ln>
        </p:spPr>
      </p:pic>
      <p:pic>
        <p:nvPicPr>
          <p:cNvPr descr="pusheen.JPG" id="288" name="Shape 288"/>
          <p:cNvPicPr preferRelativeResize="0"/>
          <p:nvPr/>
        </p:nvPicPr>
        <p:blipFill rotWithShape="1">
          <a:blip r:embed="rId7">
            <a:alphaModFix/>
          </a:blip>
          <a:srcRect b="46886" l="19903" r="21814" t="14747"/>
          <a:stretch/>
        </p:blipFill>
        <p:spPr>
          <a:xfrm>
            <a:off x="3160800" y="3365421"/>
            <a:ext cx="1900550" cy="166810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Notable Mentions</a:t>
            </a:r>
          </a:p>
        </p:txBody>
      </p:sp>
      <p:sp>
        <p:nvSpPr>
          <p:cNvPr id="294" name="Shape 29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Check your wires!!!!!! A multimeter is your friend</a:t>
            </a:r>
          </a:p>
          <a:p>
            <a:pPr indent="-228600" lvl="0" marL="457200" rtl="0">
              <a:spcBef>
                <a:spcPts val="0"/>
              </a:spcBef>
            </a:pPr>
            <a:r>
              <a:rPr lang="en"/>
              <a:t>Steal liberally, but attribute!</a:t>
            </a:r>
          </a:p>
          <a:p>
            <a:pPr indent="-228600" lvl="0" marL="457200" rtl="0">
              <a:spcBef>
                <a:spcPts val="0"/>
              </a:spcBef>
            </a:pPr>
            <a:r>
              <a:rPr lang="en"/>
              <a:t>Try a development board, like the pyboard or the Adafruit Feather HUZZAH ESP8266</a:t>
            </a:r>
          </a:p>
          <a:p>
            <a:pPr indent="-228600" lvl="0" marL="457200">
              <a:spcBef>
                <a:spcPts val="0"/>
              </a:spcBef>
            </a:pPr>
            <a:r>
              <a:rPr lang="en"/>
              <a:t>Have you tried turning it on and off again?</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387900" y="458025"/>
            <a:ext cx="8368200" cy="686100"/>
          </a:xfrm>
          <a:prstGeom prst="rect">
            <a:avLst/>
          </a:prstGeom>
        </p:spPr>
        <p:txBody>
          <a:bodyPr anchorCtr="0" anchor="b" bIns="91425" lIns="91425" rIns="91425" tIns="91425">
            <a:noAutofit/>
          </a:bodyPr>
          <a:lstStyle/>
          <a:p>
            <a:pPr lvl="0" algn="ctr">
              <a:spcBef>
                <a:spcPts val="0"/>
              </a:spcBef>
              <a:buNone/>
            </a:pPr>
            <a:r>
              <a:rPr b="1" lang="en"/>
              <a:t>Thanks!</a:t>
            </a:r>
          </a:p>
        </p:txBody>
      </p:sp>
      <p:sp>
        <p:nvSpPr>
          <p:cNvPr id="300" name="Shape 30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lgn="ctr">
              <a:spcBef>
                <a:spcPts val="0"/>
              </a:spcBef>
              <a:buNone/>
            </a:pPr>
            <a:r>
              <a:rPr lang="en" sz="2400"/>
              <a:t>github.com/gizm00/pydx_upython</a:t>
            </a:r>
          </a:p>
          <a:p>
            <a:pPr lvl="0" rtl="0" algn="ctr">
              <a:spcBef>
                <a:spcPts val="0"/>
              </a:spcBef>
              <a:buNone/>
            </a:pPr>
            <a:r>
              <a:rPr lang="en" sz="2400"/>
              <a:t>^ watch this space! ^</a:t>
            </a:r>
          </a:p>
          <a:p>
            <a:pPr lvl="0" rtl="0" algn="ctr">
              <a:spcBef>
                <a:spcPts val="0"/>
              </a:spcBef>
              <a:buNone/>
            </a:pPr>
            <a:r>
              <a:rPr lang="en" sz="2400"/>
              <a:t>@gizm0_0</a:t>
            </a:r>
          </a:p>
          <a:p>
            <a:pPr lvl="0" algn="ctr">
              <a:spcBef>
                <a:spcPts val="0"/>
              </a:spcBef>
              <a:buNone/>
            </a:pPr>
            <a:r>
              <a:rPr lang="en" sz="2400"/>
              <a:t>sev@thedatascout.com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Some things about hardware</a:t>
            </a:r>
          </a:p>
        </p:txBody>
      </p:sp>
      <p:sp>
        <p:nvSpPr>
          <p:cNvPr id="85" name="Shape 85"/>
          <p:cNvSpPr txBox="1"/>
          <p:nvPr>
            <p:ph idx="1" type="body"/>
          </p:nvPr>
        </p:nvSpPr>
        <p:spPr>
          <a:xfrm>
            <a:off x="387900" y="1489824"/>
            <a:ext cx="8368200" cy="1675800"/>
          </a:xfrm>
          <a:prstGeom prst="rect">
            <a:avLst/>
          </a:prstGeom>
        </p:spPr>
        <p:txBody>
          <a:bodyPr anchorCtr="0" anchor="t" bIns="91425" lIns="91425" rIns="91425" tIns="91425">
            <a:noAutofit/>
          </a:bodyPr>
          <a:lstStyle/>
          <a:p>
            <a:pPr indent="-228600" lvl="0" marL="457200" rtl="0">
              <a:spcBef>
                <a:spcPts val="0"/>
              </a:spcBef>
            </a:pPr>
            <a:r>
              <a:rPr lang="en"/>
              <a:t>It’s hard</a:t>
            </a:r>
          </a:p>
          <a:p>
            <a:pPr indent="-228600" lvl="0" marL="457200" rtl="0">
              <a:spcBef>
                <a:spcPts val="0"/>
              </a:spcBef>
            </a:pPr>
            <a:r>
              <a:rPr lang="en"/>
              <a:t>Microfractures are a real pain</a:t>
            </a:r>
          </a:p>
          <a:p>
            <a:pPr indent="-228600" lvl="0" marL="457200" rtl="0">
              <a:spcBef>
                <a:spcPts val="0"/>
              </a:spcBef>
            </a:pPr>
            <a:r>
              <a:rPr lang="en"/>
              <a:t>Costs $$</a:t>
            </a:r>
          </a:p>
          <a:p>
            <a:pPr indent="-228600" lvl="0" marL="457200" rtl="0">
              <a:spcBef>
                <a:spcPts val="0"/>
              </a:spcBef>
            </a:pPr>
            <a:r>
              <a:rPr lang="en"/>
              <a:t>May result in hair loss</a:t>
            </a:r>
          </a:p>
          <a:p>
            <a:pPr indent="-228600" lvl="0" marL="457200" rtl="0">
              <a:spcBef>
                <a:spcPts val="0"/>
              </a:spcBef>
            </a:pPr>
            <a:r>
              <a:rPr lang="en"/>
              <a:t>May also result in delighted squeals</a:t>
            </a:r>
          </a:p>
        </p:txBody>
      </p:sp>
      <p:pic>
        <p:nvPicPr>
          <p:cNvPr id="86" name="Shape 86"/>
          <p:cNvPicPr preferRelativeResize="0"/>
          <p:nvPr/>
        </p:nvPicPr>
        <p:blipFill>
          <a:blip r:embed="rId3">
            <a:alphaModFix/>
          </a:blip>
          <a:stretch>
            <a:fillRect/>
          </a:stretch>
        </p:blipFill>
        <p:spPr>
          <a:xfrm>
            <a:off x="2223200" y="3372725"/>
            <a:ext cx="1356750" cy="1356750"/>
          </a:xfrm>
          <a:prstGeom prst="rect">
            <a:avLst/>
          </a:prstGeom>
          <a:noFill/>
          <a:ln>
            <a:noFill/>
          </a:ln>
        </p:spPr>
      </p:pic>
      <p:pic>
        <p:nvPicPr>
          <p:cNvPr id="87" name="Shape 87"/>
          <p:cNvPicPr preferRelativeResize="0"/>
          <p:nvPr/>
        </p:nvPicPr>
        <p:blipFill>
          <a:blip r:embed="rId4">
            <a:alphaModFix/>
          </a:blip>
          <a:stretch>
            <a:fillRect/>
          </a:stretch>
        </p:blipFill>
        <p:spPr>
          <a:xfrm>
            <a:off x="4810975" y="3372725"/>
            <a:ext cx="1356750" cy="1356750"/>
          </a:xfrm>
          <a:prstGeom prst="rect">
            <a:avLst/>
          </a:prstGeom>
          <a:noFill/>
          <a:ln>
            <a:noFill/>
          </a:ln>
        </p:spPr>
      </p:pic>
      <p:sp>
        <p:nvSpPr>
          <p:cNvPr id="88" name="Shape 88"/>
          <p:cNvSpPr txBox="1"/>
          <p:nvPr/>
        </p:nvSpPr>
        <p:spPr>
          <a:xfrm>
            <a:off x="6167725" y="3754875"/>
            <a:ext cx="9172200" cy="10701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rPr>
              <a:t>pdxhackerspace.org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The Internet of Cats</a:t>
            </a:r>
          </a:p>
        </p:txBody>
      </p:sp>
      <p:sp>
        <p:nvSpPr>
          <p:cNvPr id="94" name="Shape 94"/>
          <p:cNvSpPr txBox="1"/>
          <p:nvPr>
            <p:ph idx="1" type="body"/>
          </p:nvPr>
        </p:nvSpPr>
        <p:spPr>
          <a:xfrm>
            <a:off x="387900" y="1489824"/>
            <a:ext cx="4071300" cy="539700"/>
          </a:xfrm>
          <a:prstGeom prst="rect">
            <a:avLst/>
          </a:prstGeom>
        </p:spPr>
        <p:txBody>
          <a:bodyPr anchorCtr="0" anchor="t" bIns="91425" lIns="91425" rIns="91425" tIns="91425">
            <a:noAutofit/>
          </a:bodyPr>
          <a:lstStyle/>
          <a:p>
            <a:pPr lvl="0">
              <a:spcBef>
                <a:spcPts val="0"/>
              </a:spcBef>
              <a:buNone/>
            </a:pPr>
            <a:r>
              <a:rPr lang="en"/>
              <a:t>Serving up 1-bit cat pics since 2016</a:t>
            </a:r>
          </a:p>
        </p:txBody>
      </p:sp>
      <p:pic>
        <p:nvPicPr>
          <p:cNvPr descr="ESP8266.JPG" id="95" name="Shape 95"/>
          <p:cNvPicPr preferRelativeResize="0"/>
          <p:nvPr/>
        </p:nvPicPr>
        <p:blipFill rotWithShape="1">
          <a:blip r:embed="rId3">
            <a:alphaModFix/>
          </a:blip>
          <a:srcRect b="28671" l="24025" r="23847" t="37393"/>
          <a:stretch/>
        </p:blipFill>
        <p:spPr>
          <a:xfrm>
            <a:off x="550199" y="2640125"/>
            <a:ext cx="1178200" cy="1022652"/>
          </a:xfrm>
          <a:prstGeom prst="rect">
            <a:avLst/>
          </a:prstGeom>
          <a:noFill/>
          <a:ln>
            <a:noFill/>
          </a:ln>
        </p:spPr>
      </p:pic>
      <p:sp>
        <p:nvSpPr>
          <p:cNvPr id="96" name="Shape 96"/>
          <p:cNvSpPr txBox="1"/>
          <p:nvPr>
            <p:ph idx="1" type="body"/>
          </p:nvPr>
        </p:nvSpPr>
        <p:spPr>
          <a:xfrm>
            <a:off x="663025" y="2199725"/>
            <a:ext cx="1178100" cy="539700"/>
          </a:xfrm>
          <a:prstGeom prst="rect">
            <a:avLst/>
          </a:prstGeom>
        </p:spPr>
        <p:txBody>
          <a:bodyPr anchorCtr="0" anchor="t" bIns="91425" lIns="91425" rIns="91425" tIns="91425">
            <a:noAutofit/>
          </a:bodyPr>
          <a:lstStyle/>
          <a:p>
            <a:pPr lvl="0" rtl="0">
              <a:spcBef>
                <a:spcPts val="0"/>
              </a:spcBef>
              <a:buNone/>
            </a:pPr>
            <a:r>
              <a:rPr lang="en" sz="1400"/>
              <a:t>ESP8266</a:t>
            </a:r>
          </a:p>
        </p:txBody>
      </p:sp>
      <p:pic>
        <p:nvPicPr>
          <p:cNvPr descr="nokia5110.JPG" id="97" name="Shape 97"/>
          <p:cNvPicPr preferRelativeResize="0"/>
          <p:nvPr/>
        </p:nvPicPr>
        <p:blipFill rotWithShape="1">
          <a:blip r:embed="rId4">
            <a:alphaModFix/>
          </a:blip>
          <a:srcRect b="23899" l="21272" r="34683" t="42764"/>
          <a:stretch/>
        </p:blipFill>
        <p:spPr>
          <a:xfrm>
            <a:off x="2381949" y="2640131"/>
            <a:ext cx="1178200" cy="1189018"/>
          </a:xfrm>
          <a:prstGeom prst="rect">
            <a:avLst/>
          </a:prstGeom>
          <a:noFill/>
          <a:ln>
            <a:noFill/>
          </a:ln>
        </p:spPr>
      </p:pic>
      <p:sp>
        <p:nvSpPr>
          <p:cNvPr id="98" name="Shape 98"/>
          <p:cNvSpPr txBox="1"/>
          <p:nvPr>
            <p:ph idx="1" type="body"/>
          </p:nvPr>
        </p:nvSpPr>
        <p:spPr>
          <a:xfrm>
            <a:off x="2421525" y="2199725"/>
            <a:ext cx="1178100" cy="539700"/>
          </a:xfrm>
          <a:prstGeom prst="rect">
            <a:avLst/>
          </a:prstGeom>
        </p:spPr>
        <p:txBody>
          <a:bodyPr anchorCtr="0" anchor="t" bIns="91425" lIns="91425" rIns="91425" tIns="91425">
            <a:noAutofit/>
          </a:bodyPr>
          <a:lstStyle/>
          <a:p>
            <a:pPr lvl="0" rtl="0">
              <a:spcBef>
                <a:spcPts val="0"/>
              </a:spcBef>
              <a:buNone/>
            </a:pPr>
            <a:r>
              <a:rPr lang="en" sz="1400"/>
              <a:t>Nokia 5110</a:t>
            </a:r>
          </a:p>
        </p:txBody>
      </p:sp>
      <p:pic>
        <p:nvPicPr>
          <p:cNvPr descr="sev_ioc.JPG" id="99" name="Shape 99"/>
          <p:cNvPicPr preferRelativeResize="0"/>
          <p:nvPr/>
        </p:nvPicPr>
        <p:blipFill>
          <a:blip r:embed="rId5">
            <a:alphaModFix/>
          </a:blip>
          <a:stretch>
            <a:fillRect/>
          </a:stretch>
        </p:blipFill>
        <p:spPr>
          <a:xfrm>
            <a:off x="4292748" y="1992662"/>
            <a:ext cx="1778000" cy="2370675"/>
          </a:xfrm>
          <a:prstGeom prst="rect">
            <a:avLst/>
          </a:prstGeom>
          <a:noFill/>
          <a:ln>
            <a:noFill/>
          </a:ln>
        </p:spPr>
      </p:pic>
      <p:pic>
        <p:nvPicPr>
          <p:cNvPr descr="pusheen.JPG" id="100" name="Shape 100"/>
          <p:cNvPicPr preferRelativeResize="0"/>
          <p:nvPr/>
        </p:nvPicPr>
        <p:blipFill rotWithShape="1">
          <a:blip r:embed="rId6">
            <a:alphaModFix/>
          </a:blip>
          <a:srcRect b="9704" l="0" r="0" t="11968"/>
          <a:stretch/>
        </p:blipFill>
        <p:spPr>
          <a:xfrm>
            <a:off x="6803350" y="2016550"/>
            <a:ext cx="2173499" cy="2269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Material costs</a:t>
            </a:r>
          </a:p>
        </p:txBody>
      </p:sp>
      <p:sp>
        <p:nvSpPr>
          <p:cNvPr id="106" name="Shape 10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ESP8266: $2 - $6</a:t>
            </a:r>
          </a:p>
          <a:p>
            <a:pPr indent="-228600" lvl="0" marL="457200" rtl="0">
              <a:spcBef>
                <a:spcPts val="0"/>
              </a:spcBef>
            </a:pPr>
            <a:r>
              <a:rPr lang="en"/>
              <a:t>Nokia 5110 LCD: $3</a:t>
            </a:r>
          </a:p>
          <a:p>
            <a:pPr indent="-228600" lvl="0" marL="457200" rtl="0">
              <a:spcBef>
                <a:spcPts val="0"/>
              </a:spcBef>
            </a:pPr>
            <a:r>
              <a:rPr lang="en"/>
              <a:t>Multimeter: $15 from Sparkfun</a:t>
            </a:r>
          </a:p>
          <a:p>
            <a:pPr indent="-228600" lvl="0" marL="457200" rtl="0">
              <a:spcBef>
                <a:spcPts val="0"/>
              </a:spcBef>
            </a:pPr>
            <a:r>
              <a:rPr lang="en"/>
              <a:t>FTDI USB to TTL serial cable: $2 - $10</a:t>
            </a:r>
          </a:p>
          <a:p>
            <a:pPr indent="-228600" lvl="0" marL="457200" rtl="0">
              <a:spcBef>
                <a:spcPts val="0"/>
              </a:spcBef>
            </a:pPr>
            <a:r>
              <a:rPr lang="en"/>
              <a:t>Jumper wires: $6</a:t>
            </a:r>
          </a:p>
          <a:p>
            <a:pPr lvl="0" rtl="0" algn="ctr">
              <a:spcBef>
                <a:spcPts val="0"/>
              </a:spcBef>
              <a:buNone/>
            </a:pPr>
            <a:r>
              <a:rPr lang="en"/>
              <a:t>$30 - $40</a:t>
            </a:r>
          </a:p>
          <a:p>
            <a:pPr lvl="0" rtl="0" algn="ctr">
              <a:spcBef>
                <a:spcPts val="0"/>
              </a:spcBef>
              <a:buNone/>
            </a:pPr>
            <a:r>
              <a:t/>
            </a:r>
            <a:endParaRPr/>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The ESP8266</a:t>
            </a:r>
          </a:p>
        </p:txBody>
      </p:sp>
      <p:sp>
        <p:nvSpPr>
          <p:cNvPr id="112" name="Shape 112"/>
          <p:cNvSpPr txBox="1"/>
          <p:nvPr>
            <p:ph idx="1" type="body"/>
          </p:nvPr>
        </p:nvSpPr>
        <p:spPr>
          <a:xfrm>
            <a:off x="387900" y="1489824"/>
            <a:ext cx="8368200" cy="1200600"/>
          </a:xfrm>
          <a:prstGeom prst="rect">
            <a:avLst/>
          </a:prstGeom>
        </p:spPr>
        <p:txBody>
          <a:bodyPr anchorCtr="0" anchor="t" bIns="91425" lIns="91425" rIns="91425" tIns="91425">
            <a:noAutofit/>
          </a:bodyPr>
          <a:lstStyle/>
          <a:p>
            <a:pPr indent="-228600" lvl="0" marL="457200" rtl="0">
              <a:spcBef>
                <a:spcPts val="0"/>
              </a:spcBef>
            </a:pPr>
            <a:r>
              <a:rPr lang="en"/>
              <a:t>3.3V supply</a:t>
            </a:r>
          </a:p>
          <a:p>
            <a:pPr indent="-228600" lvl="0" marL="457200" rtl="0">
              <a:spcBef>
                <a:spcPts val="0"/>
              </a:spcBef>
            </a:pPr>
            <a:r>
              <a:rPr lang="en"/>
              <a:t>May require extra ‘juice’ beyond what your USB port can deliver</a:t>
            </a:r>
          </a:p>
          <a:p>
            <a:pPr indent="-228600" lvl="0" marL="457200" rtl="0">
              <a:spcBef>
                <a:spcPts val="0"/>
              </a:spcBef>
            </a:pPr>
            <a:r>
              <a:rPr lang="en"/>
              <a:t>Limited to ~25Kb memory</a:t>
            </a:r>
          </a:p>
          <a:p>
            <a:pPr indent="-228600" lvl="0" marL="457200">
              <a:spcBef>
                <a:spcPts val="0"/>
              </a:spcBef>
            </a:pPr>
            <a:r>
              <a:rPr lang="en"/>
              <a:t>There are many configurations of the ESP8266! </a:t>
            </a:r>
          </a:p>
        </p:txBody>
      </p:sp>
      <p:pic>
        <p:nvPicPr>
          <p:cNvPr id="113" name="Shape 113"/>
          <p:cNvPicPr preferRelativeResize="0"/>
          <p:nvPr/>
        </p:nvPicPr>
        <p:blipFill>
          <a:blip r:embed="rId3">
            <a:alphaModFix/>
          </a:blip>
          <a:stretch>
            <a:fillRect/>
          </a:stretch>
        </p:blipFill>
        <p:spPr>
          <a:xfrm>
            <a:off x="5087175" y="2882950"/>
            <a:ext cx="1433675" cy="1433675"/>
          </a:xfrm>
          <a:prstGeom prst="rect">
            <a:avLst/>
          </a:prstGeom>
          <a:noFill/>
          <a:ln>
            <a:noFill/>
          </a:ln>
        </p:spPr>
      </p:pic>
      <p:pic>
        <p:nvPicPr>
          <p:cNvPr id="114" name="Shape 114"/>
          <p:cNvPicPr preferRelativeResize="0"/>
          <p:nvPr/>
        </p:nvPicPr>
        <p:blipFill>
          <a:blip r:embed="rId4">
            <a:alphaModFix/>
          </a:blip>
          <a:stretch>
            <a:fillRect/>
          </a:stretch>
        </p:blipFill>
        <p:spPr>
          <a:xfrm>
            <a:off x="1748025" y="2882951"/>
            <a:ext cx="1911553" cy="1433675"/>
          </a:xfrm>
          <a:prstGeom prst="rect">
            <a:avLst/>
          </a:prstGeom>
          <a:noFill/>
          <a:ln>
            <a:noFill/>
          </a:ln>
        </p:spPr>
      </p:pic>
      <p:sp>
        <p:nvSpPr>
          <p:cNvPr id="115" name="Shape 115"/>
          <p:cNvSpPr txBox="1"/>
          <p:nvPr/>
        </p:nvSpPr>
        <p:spPr>
          <a:xfrm>
            <a:off x="2155625" y="4445325"/>
            <a:ext cx="804000" cy="8577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ESP-12</a:t>
            </a:r>
          </a:p>
        </p:txBody>
      </p:sp>
      <p:sp>
        <p:nvSpPr>
          <p:cNvPr id="116" name="Shape 116"/>
          <p:cNvSpPr txBox="1"/>
          <p:nvPr/>
        </p:nvSpPr>
        <p:spPr>
          <a:xfrm>
            <a:off x="5320100" y="4445325"/>
            <a:ext cx="804000" cy="857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ESP-01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What boards can I use?</a:t>
            </a:r>
          </a:p>
        </p:txBody>
      </p:sp>
      <p:pic>
        <p:nvPicPr>
          <p:cNvPr descr="micropython docs.png" id="122" name="Shape 122"/>
          <p:cNvPicPr preferRelativeResize="0"/>
          <p:nvPr/>
        </p:nvPicPr>
        <p:blipFill rotWithShape="1">
          <a:blip r:embed="rId3">
            <a:alphaModFix/>
          </a:blip>
          <a:srcRect b="6770" l="3405" r="3554" t="4371"/>
          <a:stretch/>
        </p:blipFill>
        <p:spPr>
          <a:xfrm>
            <a:off x="1506250" y="1507950"/>
            <a:ext cx="6006651" cy="3492624"/>
          </a:xfrm>
          <a:prstGeom prst="rect">
            <a:avLst/>
          </a:prstGeom>
          <a:noFill/>
          <a:ln>
            <a:noFill/>
          </a:ln>
        </p:spPr>
      </p:pic>
      <p:sp>
        <p:nvSpPr>
          <p:cNvPr id="123" name="Shape 123"/>
          <p:cNvSpPr txBox="1"/>
          <p:nvPr/>
        </p:nvSpPr>
        <p:spPr>
          <a:xfrm>
            <a:off x="2656250" y="1102275"/>
            <a:ext cx="4075200" cy="4755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http://docs.micropython.org/</a:t>
            </a:r>
          </a:p>
        </p:txBody>
      </p:sp>
      <p:sp>
        <p:nvSpPr>
          <p:cNvPr id="124" name="Shape 124"/>
          <p:cNvSpPr/>
          <p:nvPr/>
        </p:nvSpPr>
        <p:spPr>
          <a:xfrm>
            <a:off x="1435500" y="4725450"/>
            <a:ext cx="1761600" cy="360900"/>
          </a:xfrm>
          <a:prstGeom prst="roundRect">
            <a:avLst>
              <a:gd fmla="val 16667" name="adj"/>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micropython docs menu.png" id="125" name="Shape 125"/>
          <p:cNvPicPr preferRelativeResize="0"/>
          <p:nvPr/>
        </p:nvPicPr>
        <p:blipFill rotWithShape="1">
          <a:blip r:embed="rId4">
            <a:alphaModFix/>
          </a:blip>
          <a:srcRect b="6443" l="3495" r="3299" t="4438"/>
          <a:stretch/>
        </p:blipFill>
        <p:spPr>
          <a:xfrm>
            <a:off x="1534550" y="1547943"/>
            <a:ext cx="6006651" cy="34965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How do we teach the board micropython?</a:t>
            </a:r>
          </a:p>
        </p:txBody>
      </p:sp>
      <p:pic>
        <p:nvPicPr>
          <p:cNvPr descr="downloads.png" id="131" name="Shape 131"/>
          <p:cNvPicPr preferRelativeResize="0"/>
          <p:nvPr/>
        </p:nvPicPr>
        <p:blipFill>
          <a:blip r:embed="rId3">
            <a:alphaModFix/>
          </a:blip>
          <a:stretch>
            <a:fillRect/>
          </a:stretch>
        </p:blipFill>
        <p:spPr>
          <a:xfrm>
            <a:off x="200975" y="2022846"/>
            <a:ext cx="4357625" cy="1809775"/>
          </a:xfrm>
          <a:prstGeom prst="rect">
            <a:avLst/>
          </a:prstGeom>
          <a:noFill/>
          <a:ln>
            <a:noFill/>
          </a:ln>
        </p:spPr>
      </p:pic>
      <p:sp>
        <p:nvSpPr>
          <p:cNvPr id="132" name="Shape 132"/>
          <p:cNvSpPr txBox="1"/>
          <p:nvPr/>
        </p:nvSpPr>
        <p:spPr>
          <a:xfrm>
            <a:off x="387900" y="1593400"/>
            <a:ext cx="4075200" cy="4755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rPr>
              <a:t>micropython.org/download</a:t>
            </a:r>
          </a:p>
        </p:txBody>
      </p:sp>
      <p:sp>
        <p:nvSpPr>
          <p:cNvPr id="133" name="Shape 133"/>
          <p:cNvSpPr txBox="1"/>
          <p:nvPr/>
        </p:nvSpPr>
        <p:spPr>
          <a:xfrm>
            <a:off x="4827650" y="1593400"/>
            <a:ext cx="4075200" cy="4755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rPr>
              <a:t>github.com/themadinventor/esptool/</a:t>
            </a:r>
          </a:p>
        </p:txBody>
      </p:sp>
      <p:sp>
        <p:nvSpPr>
          <p:cNvPr id="134" name="Shape 134"/>
          <p:cNvSpPr txBox="1"/>
          <p:nvPr/>
        </p:nvSpPr>
        <p:spPr>
          <a:xfrm>
            <a:off x="5766725" y="2348700"/>
            <a:ext cx="2641500" cy="4461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p</a:t>
            </a:r>
            <a:r>
              <a:rPr lang="en">
                <a:solidFill>
                  <a:srgbClr val="FFFFFF"/>
                </a:solidFill>
              </a:rPr>
              <a:t>ip install esptool</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