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DDBA21-1DE7-BE08-2AB0-30998EC73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YAPAY ZEKA İLE ARAÇLARIN YAKIT TÜKETİMİ TAHMİNİ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B24249-541F-5DF4-F713-646730D6B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CEREN DOĞAN – 202013171040</a:t>
            </a:r>
          </a:p>
          <a:p>
            <a:r>
              <a:rPr lang="tr-TR" dirty="0"/>
              <a:t>GİZEM YILDIZ - 202013171004</a:t>
            </a:r>
          </a:p>
        </p:txBody>
      </p:sp>
    </p:spTree>
    <p:extLst>
      <p:ext uri="{BB962C8B-B14F-4D97-AF65-F5344CB8AC3E}">
        <p14:creationId xmlns:p14="http://schemas.microsoft.com/office/powerpoint/2010/main" val="55947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0F9B3D-D229-841A-DE50-C9FBE129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Aykırı Değer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DEC3FD-C945-9677-9C23-2F018703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40" y="2158720"/>
            <a:ext cx="7128434" cy="3416300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b="1" dirty="0"/>
              <a:t>Aykırı Değerlerin Tespiti</a:t>
            </a:r>
          </a:p>
          <a:p>
            <a:r>
              <a:rPr lang="tr-TR" dirty="0"/>
              <a:t>Grafikten de görüldüğü gibi </a:t>
            </a:r>
            <a:r>
              <a:rPr lang="tr-TR" dirty="0" err="1"/>
              <a:t>horsepower</a:t>
            </a:r>
            <a:r>
              <a:rPr lang="tr-TR" dirty="0"/>
              <a:t> ve </a:t>
            </a:r>
            <a:r>
              <a:rPr lang="tr-TR" dirty="0" err="1"/>
              <a:t>acceleration</a:t>
            </a:r>
            <a:r>
              <a:rPr lang="tr-TR" dirty="0"/>
              <a:t> sütununda aykırı değerler mevcuttur. </a:t>
            </a:r>
            <a:r>
              <a:rPr lang="tr-TR" dirty="0" err="1"/>
              <a:t>Target</a:t>
            </a:r>
            <a:r>
              <a:rPr lang="tr-TR" dirty="0"/>
              <a:t> sütununda çok az aykırı değer vardır. Diğer sütunlarda aykırı değerler yoktur.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B8B566B-63DF-58A0-B8EA-7BBC06A5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0" y="3730906"/>
            <a:ext cx="2092616" cy="26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2352664-D3F5-1CE3-078E-FD687112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56" y="3730906"/>
            <a:ext cx="1819673" cy="270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7DA6D07-22C2-B513-B5D8-63A69E33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29" y="3730906"/>
            <a:ext cx="1963271" cy="269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352EF16-3A09-B7E9-B180-562830B5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64" y="3730907"/>
            <a:ext cx="1857493" cy="26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9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0134D-CE16-B2E4-8446-C1ACFA7C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Aykırı Değer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1E7657-53B9-10A7-08D4-B0C2A68D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4558"/>
            <a:ext cx="8825659" cy="3416300"/>
          </a:xfrm>
        </p:spPr>
        <p:txBody>
          <a:bodyPr/>
          <a:lstStyle/>
          <a:p>
            <a:r>
              <a:rPr lang="tr-TR" b="1" dirty="0"/>
              <a:t>Aykırı Değerlerin Çıkarılması</a:t>
            </a:r>
          </a:p>
          <a:p>
            <a:r>
              <a:rPr lang="tr-TR" dirty="0"/>
              <a:t>Göründüğü gibi 398 tane girdiden sadece 395 tanesi kaldı. </a:t>
            </a:r>
            <a:r>
              <a:rPr lang="tr-TR" dirty="0" err="1"/>
              <a:t>Horsepower</a:t>
            </a:r>
            <a:r>
              <a:rPr lang="tr-TR" dirty="0"/>
              <a:t> ve </a:t>
            </a:r>
            <a:r>
              <a:rPr lang="tr-TR" dirty="0" err="1"/>
              <a:t>acceleration</a:t>
            </a:r>
            <a:r>
              <a:rPr lang="tr-TR" dirty="0"/>
              <a:t> sütunlarındaki aykırı değerler başarılı bir şekilde veri setinden çıkarıldı.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03E1DD-7454-AB7D-15B9-90357F50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50" y="3671047"/>
            <a:ext cx="6251479" cy="30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7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B72EBB-01EC-222B-094E-D9B16A0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 Nitelik Mühendisliği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A7BF8-904B-4CB8-A740-926C008D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8" y="2631659"/>
            <a:ext cx="5582022" cy="3416300"/>
          </a:xfrm>
        </p:spPr>
        <p:txBody>
          <a:bodyPr/>
          <a:lstStyle/>
          <a:p>
            <a:r>
              <a:rPr lang="tr-TR" b="1" dirty="0"/>
              <a:t>Bağımsız Değişkenlerin Çarpıklık Dağılımı</a:t>
            </a:r>
          </a:p>
          <a:p>
            <a:r>
              <a:rPr lang="tr-TR" dirty="0" err="1"/>
              <a:t>Horsepower</a:t>
            </a:r>
            <a:r>
              <a:rPr lang="tr-TR" dirty="0"/>
              <a:t> 1’den büyük olduğu için pozitif bir çarpıklık var fakat çok küçük olduğu için sorun teşkil etmemektedir. Geri kalan bağımsız değişkenlerin çarpıklık değerleri gayet idealdir.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FB43E62-2E6C-2295-6FB7-A5BA8A8A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3" y="2631659"/>
            <a:ext cx="4249271" cy="40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8D52F54-214F-A34A-8904-4AA93BF0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695"/>
            <a:ext cx="5770749" cy="7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F3504-0BA1-618D-CC95-4EB7993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7CA2AC-A48B-C146-3EB0-7152F527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Standardizasyon, veri yapısını bozmadan standart hale getirme işlemidir.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301113-BBE4-5720-A82A-290AFC84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39" y="3191155"/>
            <a:ext cx="68961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5359921-D788-C3BA-B96D-79FD61F314BE}"/>
              </a:ext>
            </a:extLst>
          </p:cNvPr>
          <p:cNvSpPr txBox="1"/>
          <p:nvPr/>
        </p:nvSpPr>
        <p:spPr>
          <a:xfrm>
            <a:off x="1344706" y="4625788"/>
            <a:ext cx="759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 bir dağılım olması için </a:t>
            </a:r>
            <a:r>
              <a:rPr lang="tr-TR" dirty="0" err="1"/>
              <a:t>train</a:t>
            </a:r>
            <a:r>
              <a:rPr lang="tr-TR" dirty="0"/>
              <a:t> ve test verisinin </a:t>
            </a:r>
            <a:r>
              <a:rPr lang="tr-TR" dirty="0" err="1"/>
              <a:t>mean</a:t>
            </a:r>
            <a:r>
              <a:rPr lang="tr-TR" dirty="0"/>
              <a:t> değeri 1 olarak; </a:t>
            </a:r>
            <a:r>
              <a:rPr lang="tr-TR" dirty="0" err="1"/>
              <a:t>std</a:t>
            </a:r>
            <a:r>
              <a:rPr lang="tr-TR" dirty="0"/>
              <a:t> değeri 0 olarak tanımlandı.</a:t>
            </a:r>
          </a:p>
        </p:txBody>
      </p:sp>
    </p:spTree>
    <p:extLst>
      <p:ext uri="{BB962C8B-B14F-4D97-AF65-F5344CB8AC3E}">
        <p14:creationId xmlns:p14="http://schemas.microsoft.com/office/powerpoint/2010/main" val="168588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FDAF53-2FA4-D27A-EC28-39ADAF2C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Doğrusal Regresyon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712D19-3824-4B63-5965-744AD224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tr-TR" dirty="0"/>
              <a:t>Doğrusal regresyon, bir bağımlı değişken ile diğer başka bir bağımsız değişken arasındaki ilişkiyi tahmin etmeye çalışan doğrusal bir model yaklaşımıdır. </a:t>
            </a:r>
          </a:p>
          <a:p>
            <a:r>
              <a:rPr lang="tr-TR" dirty="0"/>
              <a:t>Amaç her zaman en küçük kareler yöntemini minimize etmektir.</a:t>
            </a:r>
          </a:p>
          <a:p>
            <a:r>
              <a:rPr lang="tr-TR" dirty="0"/>
              <a:t>Ortalama kare hata payı 0,020 olarak bulundu.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9D9A189-D26B-D9A5-62CE-52B1A814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3375"/>
            <a:ext cx="5552793" cy="11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653FDD98-8C87-34D9-3756-9D09EA1A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061012"/>
            <a:ext cx="46386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516D43-E664-00A7-E7B1-F2C89C9D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Düzenlileştirme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2A4348-D357-7AA5-E5E1-FA2656C5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30" y="2468032"/>
            <a:ext cx="4519705" cy="3416300"/>
          </a:xfrm>
        </p:spPr>
        <p:txBody>
          <a:bodyPr/>
          <a:lstStyle/>
          <a:p>
            <a:r>
              <a:rPr lang="tr-TR" b="1" dirty="0" err="1"/>
              <a:t>Ridge</a:t>
            </a:r>
            <a:r>
              <a:rPr lang="tr-TR" b="1" dirty="0"/>
              <a:t> </a:t>
            </a:r>
            <a:r>
              <a:rPr lang="tr-TR" b="1" dirty="0" err="1"/>
              <a:t>Regularization</a:t>
            </a:r>
            <a:endParaRPr lang="tr-TR" b="1" dirty="0"/>
          </a:p>
          <a:p>
            <a:r>
              <a:rPr lang="tr-TR" dirty="0"/>
              <a:t>Birden fazla değişkenli regresyon verilerini analiz etmek için kullanılır. Doğrusal bir modeldir. Ortalama kare hata payı 0,018 olarak bulundu.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533B82A-38C3-AFEC-679B-645281FC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437093"/>
            <a:ext cx="563676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88F783E-C9B0-2BCB-BC5C-CF2A34C0A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30" y="6014757"/>
            <a:ext cx="3724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C8FEAD-CBDB-DC79-396E-922EC4D9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Düzenlileştirme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F62B69-8CC5-17C9-95A5-6D0AC9A0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022164" cy="3416300"/>
          </a:xfrm>
        </p:spPr>
        <p:txBody>
          <a:bodyPr/>
          <a:lstStyle/>
          <a:p>
            <a:r>
              <a:rPr lang="tr-TR" b="1" dirty="0" err="1"/>
              <a:t>Lasso</a:t>
            </a:r>
            <a:r>
              <a:rPr lang="tr-TR" b="1" dirty="0"/>
              <a:t> </a:t>
            </a:r>
            <a:r>
              <a:rPr lang="tr-TR" b="1" dirty="0" err="1"/>
              <a:t>Regularization</a:t>
            </a:r>
            <a:endParaRPr lang="tr-TR" b="1" dirty="0"/>
          </a:p>
          <a:p>
            <a:r>
              <a:rPr lang="tr-TR" dirty="0"/>
              <a:t>Oluşturulan modelin tahmin doğruluğunu geliştirmek için hem değişken seçimi hem de düzenleme gerçekleştirilir. </a:t>
            </a:r>
          </a:p>
          <a:p>
            <a:r>
              <a:rPr lang="tr-TR" dirty="0"/>
              <a:t>Ortalama kare hata payı 0,016 olarak bulundu.</a:t>
            </a:r>
          </a:p>
          <a:p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regularization’dan</a:t>
            </a:r>
            <a:r>
              <a:rPr lang="tr-TR" dirty="0"/>
              <a:t> en büyük farkı gereksiz özelliklere 0 değeri atamasıdır.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AB27755-C384-59C4-E6E8-DDCB0454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32" y="2556393"/>
            <a:ext cx="5100964" cy="34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C14101CA-4281-11A9-ABC2-D48C91BF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56" y="6019800"/>
            <a:ext cx="36671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3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11F334-9817-6BCF-E476-BD346A71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Düzenlileştirme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126066-0E6C-6097-6B8B-745F4AE5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807011" cy="3416300"/>
          </a:xfrm>
        </p:spPr>
        <p:txBody>
          <a:bodyPr/>
          <a:lstStyle/>
          <a:p>
            <a:r>
              <a:rPr lang="tr-TR" b="1" dirty="0" err="1"/>
              <a:t>ElasticNet</a:t>
            </a:r>
            <a:r>
              <a:rPr lang="tr-TR" b="1" dirty="0"/>
              <a:t> </a:t>
            </a:r>
            <a:r>
              <a:rPr lang="tr-TR" b="1" dirty="0" err="1"/>
              <a:t>Regularization</a:t>
            </a:r>
            <a:endParaRPr lang="tr-TR" b="1" dirty="0"/>
          </a:p>
          <a:p>
            <a:r>
              <a:rPr lang="tr-TR" dirty="0" err="1"/>
              <a:t>Ridge</a:t>
            </a:r>
            <a:r>
              <a:rPr lang="tr-TR" dirty="0"/>
              <a:t> ve </a:t>
            </a:r>
            <a:r>
              <a:rPr lang="tr-TR" dirty="0" err="1"/>
              <a:t>Lasso</a:t>
            </a:r>
            <a:r>
              <a:rPr lang="tr-TR" dirty="0"/>
              <a:t> </a:t>
            </a:r>
            <a:r>
              <a:rPr lang="tr-TR" dirty="0" err="1"/>
              <a:t>regularization’un</a:t>
            </a:r>
            <a:r>
              <a:rPr lang="tr-TR" dirty="0"/>
              <a:t> karışımı gibidir. Her ikisinin de kuvvetli yönlerine sahiptir. </a:t>
            </a:r>
          </a:p>
          <a:p>
            <a:r>
              <a:rPr lang="tr-TR" dirty="0"/>
              <a:t>Ortalama kare hata payı 0.017 olarak bulundu.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D05D0E6-6783-FBF5-846F-A55B8B54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603500"/>
            <a:ext cx="6219825" cy="309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9447F5D-A659-F6C0-6A97-D1491780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67" y="5884332"/>
            <a:ext cx="41529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5A46D-5A2E-7B4D-F3A6-03A4D6BF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0AC76-9793-085F-71F4-C246C6EE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64" y="2584824"/>
            <a:ext cx="3336364" cy="3416300"/>
          </a:xfrm>
        </p:spPr>
        <p:txBody>
          <a:bodyPr/>
          <a:lstStyle/>
          <a:p>
            <a:r>
              <a:rPr lang="tr-TR" dirty="0"/>
              <a:t>Büyük ve karmaşık veri setleri için tasarlanmış bir algoritmadır. Bu algoritmanın en önemli özelliği hızlı çalışması ve yüksek tahmin gücü elde edebiliyor olmasıdır.</a:t>
            </a:r>
          </a:p>
          <a:p>
            <a:endParaRPr lang="tr-TR" dirty="0"/>
          </a:p>
          <a:p>
            <a:r>
              <a:rPr lang="tr-TR" dirty="0"/>
              <a:t>Ortalama kare hata payı 0.017 olarak bulundu. 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19F5125-F6D8-C588-2B98-7B355B99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47" y="2442136"/>
            <a:ext cx="6518089" cy="29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CF1505E-5EC9-DB1B-C232-3FF2FF4B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45" y="5644777"/>
            <a:ext cx="422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6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89DAD-EC8E-CA9B-4C0D-D13D394B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Modellerin Hata Payları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EEA446-FEA2-434D-0687-36E1D855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Doğrusal regresyon 							0.020 </a:t>
            </a:r>
          </a:p>
          <a:p>
            <a:r>
              <a:rPr lang="tr-TR" dirty="0" err="1"/>
              <a:t>Ridge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							0.018</a:t>
            </a:r>
          </a:p>
          <a:p>
            <a:r>
              <a:rPr lang="tr-TR" dirty="0" err="1"/>
              <a:t>Lasso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							0.016</a:t>
            </a:r>
          </a:p>
          <a:p>
            <a:r>
              <a:rPr lang="tr-TR" dirty="0" err="1"/>
              <a:t>ElasticNet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							0.017</a:t>
            </a:r>
          </a:p>
          <a:p>
            <a:r>
              <a:rPr lang="tr-TR" dirty="0" err="1"/>
              <a:t>XGBoost</a:t>
            </a:r>
            <a:r>
              <a:rPr lang="tr-TR" dirty="0"/>
              <a:t> 							0.017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C21C43F1-6410-F90C-45B0-8B0D12D8F171}"/>
              </a:ext>
            </a:extLst>
          </p:cNvPr>
          <p:cNvCxnSpPr/>
          <p:nvPr/>
        </p:nvCxnSpPr>
        <p:spPr>
          <a:xfrm>
            <a:off x="3966882" y="2796988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FA41962-0ED7-4061-9DAE-8AA8FE0A35EF}"/>
              </a:ext>
            </a:extLst>
          </p:cNvPr>
          <p:cNvCxnSpPr/>
          <p:nvPr/>
        </p:nvCxnSpPr>
        <p:spPr>
          <a:xfrm>
            <a:off x="3966882" y="3258670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0DE74764-4D06-4C39-9369-BA949D988D7D}"/>
              </a:ext>
            </a:extLst>
          </p:cNvPr>
          <p:cNvCxnSpPr/>
          <p:nvPr/>
        </p:nvCxnSpPr>
        <p:spPr>
          <a:xfrm>
            <a:off x="3966882" y="3662082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A5C3977-E597-13B7-0A7C-18AC185F02AE}"/>
              </a:ext>
            </a:extLst>
          </p:cNvPr>
          <p:cNvCxnSpPr/>
          <p:nvPr/>
        </p:nvCxnSpPr>
        <p:spPr>
          <a:xfrm>
            <a:off x="4455458" y="4038600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00001AE5-F78A-FA77-C2E1-06F5CA8CBD7F}"/>
              </a:ext>
            </a:extLst>
          </p:cNvPr>
          <p:cNvCxnSpPr/>
          <p:nvPr/>
        </p:nvCxnSpPr>
        <p:spPr>
          <a:xfrm>
            <a:off x="2729752" y="4388223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33CCE-1F2A-3FD4-E53D-254866AF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947BD8-E51F-47E9-3818-3E689D28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projede, yapay zeka ve veri analizi yöntemleri kullanılarak araçların ne kadar yakıt tükettiklerinin tahminini yaptık.</a:t>
            </a:r>
          </a:p>
        </p:txBody>
      </p:sp>
    </p:spTree>
    <p:extLst>
      <p:ext uri="{BB962C8B-B14F-4D97-AF65-F5344CB8AC3E}">
        <p14:creationId xmlns:p14="http://schemas.microsoft.com/office/powerpoint/2010/main" val="234922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341FDB-2AB5-61B6-7C4C-E28B05A0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Modellerin Ortalaması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1DECC8-F676-F769-206F-3193341E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90" y="2280771"/>
            <a:ext cx="8825659" cy="3416300"/>
          </a:xfrm>
        </p:spPr>
        <p:txBody>
          <a:bodyPr/>
          <a:lstStyle/>
          <a:p>
            <a:r>
              <a:rPr lang="tr-TR" dirty="0"/>
              <a:t>En iyi sonucu veren iki algoritmanın ortalaması alınarak bulunur.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C88CDBB-9DC2-05EE-00DB-F4057405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04" y="2756974"/>
            <a:ext cx="4216472" cy="255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8296A007-E02E-6D12-B66C-145903DD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477996"/>
            <a:ext cx="47720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34EE981-A81A-0779-1E9E-37911E893DE4}"/>
              </a:ext>
            </a:extLst>
          </p:cNvPr>
          <p:cNvSpPr txBox="1"/>
          <p:nvPr/>
        </p:nvSpPr>
        <p:spPr>
          <a:xfrm>
            <a:off x="6801222" y="4013989"/>
            <a:ext cx="36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Ortalama kare hata payı 0.015 olarak bulundu.</a:t>
            </a:r>
          </a:p>
        </p:txBody>
      </p:sp>
    </p:spTree>
    <p:extLst>
      <p:ext uri="{BB962C8B-B14F-4D97-AF65-F5344CB8AC3E}">
        <p14:creationId xmlns:p14="http://schemas.microsoft.com/office/powerpoint/2010/main" val="415345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87F1F3-57B1-4739-F937-5CC5985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95A9CC-B5B8-5E7B-CF15-B1F19D0B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Kullanılmış olan modellerin regresyon skoru bulunmuş ve en iyi sonucu veren modellerin ortalaması alınarak test skoru ortaya çıkarılmıştır.</a:t>
            </a:r>
          </a:p>
          <a:p>
            <a:r>
              <a:rPr lang="tr-TR" dirty="0"/>
              <a:t>Yapılan bu araştırmalarda yapay zeka, veri analizi, makine öğrenimi modelleri ve Python programlama dilleriyle ilgili bilgiler edinilmiştir.</a:t>
            </a:r>
          </a:p>
        </p:txBody>
      </p:sp>
    </p:spTree>
    <p:extLst>
      <p:ext uri="{BB962C8B-B14F-4D97-AF65-F5344CB8AC3E}">
        <p14:creationId xmlns:p14="http://schemas.microsoft.com/office/powerpoint/2010/main" val="252529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2C544-CC77-A964-E326-AD72C2DD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1698D-C1F7-2DD7-7118-460BAF34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96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3B852A-B0E7-65AA-604C-2C822C07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DACD02-3BBD-EA5D-DBB9-8D895CF2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1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A7C99-A3DC-923F-B568-CAFD1523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 SETİ TANITIMI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C0C8B-8BB6-1344-B19E-C4A8218A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7982"/>
          </a:xfrm>
        </p:spPr>
        <p:txBody>
          <a:bodyPr>
            <a:normAutofit fontScale="92500" lnSpcReduction="20000"/>
          </a:bodyPr>
          <a:lstStyle/>
          <a:p>
            <a:r>
              <a:rPr lang="tr-TR" sz="2100" dirty="0"/>
              <a:t>Auto MPG veri kümesi, </a:t>
            </a:r>
            <a:r>
              <a:rPr lang="tr-TR" sz="2100" dirty="0" err="1"/>
              <a:t>StatLib</a:t>
            </a:r>
            <a:r>
              <a:rPr lang="tr-TR" sz="2100" dirty="0"/>
              <a:t> kitaplığında sağlanan veri kümesinin biraz değiştirilmiş bir versiyonudur. Veri seti toplam 398 örnekten ve 9 sınıf özellik bilgilerinden oluşmaktadır. </a:t>
            </a:r>
          </a:p>
          <a:p>
            <a:r>
              <a:rPr lang="tr-TR" sz="2100" dirty="0"/>
              <a:t>Veri setinin özellik bilgileri:</a:t>
            </a:r>
          </a:p>
          <a:p>
            <a:r>
              <a:rPr lang="tr-TR" sz="1700" dirty="0" err="1"/>
              <a:t>Mpg</a:t>
            </a:r>
            <a:r>
              <a:rPr lang="tr-TR" sz="1700" dirty="0"/>
              <a:t>: </a:t>
            </a:r>
            <a:r>
              <a:rPr lang="tr-TR" sz="1700" dirty="0" err="1"/>
              <a:t>continious</a:t>
            </a:r>
            <a:r>
              <a:rPr lang="tr-TR" sz="1700" dirty="0"/>
              <a:t> – 1 galon benzin veya mazotla kaç mil gittiğini gösterir.</a:t>
            </a:r>
          </a:p>
          <a:p>
            <a:r>
              <a:rPr lang="tr-TR" sz="1700" dirty="0" err="1"/>
              <a:t>Cylinders</a:t>
            </a:r>
            <a:r>
              <a:rPr lang="tr-TR" sz="1700" dirty="0"/>
              <a:t>: </a:t>
            </a:r>
            <a:r>
              <a:rPr lang="tr-TR" sz="1700" dirty="0" err="1"/>
              <a:t>multi-valued</a:t>
            </a:r>
            <a:r>
              <a:rPr lang="tr-TR" sz="1700" dirty="0"/>
              <a:t> </a:t>
            </a:r>
            <a:r>
              <a:rPr lang="tr-TR" sz="1700" dirty="0" err="1"/>
              <a:t>discrete</a:t>
            </a:r>
            <a:r>
              <a:rPr lang="tr-TR" sz="1700" dirty="0"/>
              <a:t> – silindir sayısı</a:t>
            </a:r>
          </a:p>
          <a:p>
            <a:r>
              <a:rPr lang="tr-TR" sz="1700" dirty="0" err="1"/>
              <a:t>Displacement</a:t>
            </a:r>
            <a:r>
              <a:rPr lang="tr-TR" sz="1700" dirty="0"/>
              <a:t>: </a:t>
            </a:r>
            <a:r>
              <a:rPr lang="tr-TR" sz="1700" dirty="0" err="1"/>
              <a:t>continious</a:t>
            </a:r>
            <a:r>
              <a:rPr lang="tr-TR" sz="1700" dirty="0"/>
              <a:t> – motor hacmi</a:t>
            </a:r>
          </a:p>
          <a:p>
            <a:r>
              <a:rPr lang="tr-TR" sz="1700" dirty="0" err="1"/>
              <a:t>Horsepower</a:t>
            </a:r>
            <a:r>
              <a:rPr lang="tr-TR" sz="1700" dirty="0"/>
              <a:t>: </a:t>
            </a:r>
            <a:r>
              <a:rPr lang="tr-TR" sz="1700" dirty="0" err="1"/>
              <a:t>continious</a:t>
            </a:r>
            <a:r>
              <a:rPr lang="tr-TR" sz="1700" dirty="0"/>
              <a:t> – beygir gücü</a:t>
            </a:r>
          </a:p>
          <a:p>
            <a:r>
              <a:rPr lang="tr-TR" sz="1700" dirty="0" err="1"/>
              <a:t>Weight</a:t>
            </a:r>
            <a:r>
              <a:rPr lang="tr-TR" sz="1700" dirty="0"/>
              <a:t>: </a:t>
            </a:r>
            <a:r>
              <a:rPr lang="tr-TR" sz="1700" dirty="0" err="1"/>
              <a:t>continious</a:t>
            </a:r>
            <a:r>
              <a:rPr lang="tr-TR" sz="1700" dirty="0"/>
              <a:t> – ağırlığı</a:t>
            </a:r>
          </a:p>
          <a:p>
            <a:r>
              <a:rPr lang="tr-TR" sz="1700" dirty="0"/>
              <a:t>Acceleration: </a:t>
            </a:r>
            <a:r>
              <a:rPr lang="tr-TR" sz="1700" dirty="0" err="1"/>
              <a:t>continious</a:t>
            </a:r>
            <a:r>
              <a:rPr lang="tr-TR" sz="1700" dirty="0"/>
              <a:t> – hızlanma</a:t>
            </a:r>
          </a:p>
          <a:p>
            <a:r>
              <a:rPr lang="tr-TR" sz="1700" dirty="0"/>
              <a:t>Model </a:t>
            </a:r>
            <a:r>
              <a:rPr lang="tr-TR" sz="1700" dirty="0" err="1"/>
              <a:t>Year</a:t>
            </a:r>
            <a:r>
              <a:rPr lang="tr-TR" sz="1700" dirty="0"/>
              <a:t>: </a:t>
            </a:r>
            <a:r>
              <a:rPr lang="tr-TR" sz="1700" dirty="0" err="1"/>
              <a:t>multi-valued</a:t>
            </a:r>
            <a:r>
              <a:rPr lang="tr-TR" sz="1700" dirty="0"/>
              <a:t> </a:t>
            </a:r>
            <a:r>
              <a:rPr lang="tr-TR" sz="1700" dirty="0" err="1"/>
              <a:t>discrete</a:t>
            </a:r>
            <a:r>
              <a:rPr lang="tr-TR" sz="1700" dirty="0"/>
              <a:t> – model yılı</a:t>
            </a:r>
          </a:p>
          <a:p>
            <a:r>
              <a:rPr lang="tr-TR" sz="1700" dirty="0" err="1"/>
              <a:t>Origin</a:t>
            </a:r>
            <a:r>
              <a:rPr lang="tr-TR" sz="1700" dirty="0"/>
              <a:t>: </a:t>
            </a:r>
            <a:r>
              <a:rPr lang="tr-TR" sz="1700" dirty="0" err="1"/>
              <a:t>multi-valued</a:t>
            </a:r>
            <a:r>
              <a:rPr lang="tr-TR" sz="1700" dirty="0"/>
              <a:t> </a:t>
            </a:r>
            <a:r>
              <a:rPr lang="tr-TR" sz="1700" dirty="0" err="1"/>
              <a:t>discrete</a:t>
            </a:r>
            <a:r>
              <a:rPr lang="tr-TR" sz="1700" dirty="0"/>
              <a:t> – kökeni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193272-7880-CEF7-4562-98B3A9C3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77" y="4542491"/>
            <a:ext cx="5522259" cy="16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6116DC-0EB4-5B19-8D3D-AE3FDA7F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Setinin </a:t>
            </a:r>
            <a:r>
              <a:rPr lang="tr-TR" dirty="0" err="1"/>
              <a:t>Spyder</a:t>
            </a:r>
            <a:r>
              <a:rPr lang="tr-TR" dirty="0"/>
              <a:t> Yazılımına Aktarılması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4DAA11-031F-1A60-A08D-97453507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13759"/>
          </a:xfrm>
        </p:spPr>
        <p:txBody>
          <a:bodyPr/>
          <a:lstStyle/>
          <a:p>
            <a:r>
              <a:rPr lang="tr-TR" dirty="0"/>
              <a:t>Öncelikle aktarmak istediğimiz veri setinin ismini yazmamız gerekiyor (</a:t>
            </a:r>
            <a:r>
              <a:rPr lang="tr-TR" dirty="0" err="1"/>
              <a:t>auto-mpg.data</a:t>
            </a:r>
            <a:r>
              <a:rPr lang="tr-TR" dirty="0"/>
              <a:t>). Sonraki işlemler sırasıyla </a:t>
            </a:r>
            <a:r>
              <a:rPr lang="tr-TR" dirty="0" err="1"/>
              <a:t>names</a:t>
            </a:r>
            <a:r>
              <a:rPr lang="tr-TR" dirty="0"/>
              <a:t>, </a:t>
            </a:r>
            <a:r>
              <a:rPr lang="tr-TR" dirty="0" err="1"/>
              <a:t>no_values</a:t>
            </a:r>
            <a:r>
              <a:rPr lang="tr-TR" dirty="0"/>
              <a:t>, </a:t>
            </a:r>
            <a:r>
              <a:rPr lang="tr-TR" dirty="0" err="1"/>
              <a:t>command</a:t>
            </a:r>
            <a:r>
              <a:rPr lang="tr-TR" dirty="0"/>
              <a:t>, </a:t>
            </a:r>
            <a:r>
              <a:rPr lang="tr-TR" dirty="0" err="1"/>
              <a:t>sep</a:t>
            </a:r>
            <a:r>
              <a:rPr lang="tr-TR" dirty="0"/>
              <a:t> ve </a:t>
            </a:r>
            <a:r>
              <a:rPr lang="tr-TR" dirty="0" err="1"/>
              <a:t>skipinitialspace</a:t>
            </a:r>
            <a:r>
              <a:rPr lang="tr-TR" dirty="0"/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10A38E-A795-4B5F-3622-174876BB2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72" y="4170882"/>
            <a:ext cx="5044608" cy="247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797FACC-5155-8ABF-2122-4BCD2883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3617259"/>
            <a:ext cx="8525435" cy="36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806F7-6174-0D82-7D59-AE8A3E08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 ile İlgili Bilgiler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EEE421-8A55-237E-DC2B-43B96FBF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31" y="2249767"/>
            <a:ext cx="4129740" cy="2358465"/>
          </a:xfrm>
        </p:spPr>
        <p:txBody>
          <a:bodyPr>
            <a:normAutofit/>
          </a:bodyPr>
          <a:lstStyle/>
          <a:p>
            <a:r>
              <a:rPr lang="tr-TR" sz="1600" dirty="0"/>
              <a:t>Data </a:t>
            </a:r>
            <a:r>
              <a:rPr lang="tr-TR" sz="1600" dirty="0" err="1"/>
              <a:t>info</a:t>
            </a:r>
            <a:r>
              <a:rPr lang="tr-TR" sz="1600" dirty="0"/>
              <a:t>() komutu: Göründüğü gibi 398 adet girdi var ve bunlar 0’dan 397’ye kadar işaretlenmişler. 8 tane sütun mevcut ve sadece beygir gücünde 6 tane kayıp değer var. Veri seti ondalık ve tam sayılardan oluşmaktadır.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335C03-DD13-CAB8-2A46-6B3A3956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66" y="4095585"/>
            <a:ext cx="3317406" cy="25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CBC4978-2313-9C50-B275-03B02FC34850}"/>
              </a:ext>
            </a:extLst>
          </p:cNvPr>
          <p:cNvSpPr txBox="1"/>
          <p:nvPr/>
        </p:nvSpPr>
        <p:spPr>
          <a:xfrm>
            <a:off x="6199094" y="2407024"/>
            <a:ext cx="461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Describe</a:t>
            </a:r>
            <a:r>
              <a:rPr lang="tr-TR" sz="1600" dirty="0"/>
              <a:t> komutu: </a:t>
            </a:r>
            <a:r>
              <a:rPr lang="tr-TR" sz="1600" dirty="0" err="1"/>
              <a:t>Count</a:t>
            </a:r>
            <a:r>
              <a:rPr lang="tr-TR" sz="1600" dirty="0"/>
              <a:t>(sayı) – Girdi sayısını ifade eder. </a:t>
            </a:r>
            <a:r>
              <a:rPr lang="tr-TR" sz="1600" dirty="0" err="1"/>
              <a:t>Mean</a:t>
            </a:r>
            <a:r>
              <a:rPr lang="tr-TR" sz="1600" dirty="0"/>
              <a:t>(ortalama) – Veri setimizdeki tüm veri noktalarının toplamının toplam veri noktasına bölümü ile edilen bir ortalama sayısıdır. </a:t>
            </a:r>
            <a:r>
              <a:rPr lang="tr-TR" sz="1600" dirty="0" err="1"/>
              <a:t>Std</a:t>
            </a:r>
            <a:r>
              <a:rPr lang="tr-TR" sz="1600" dirty="0"/>
              <a:t>(standart sapma) – Varyansın karekökü olarak tanımlanır.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C6DBA2-A652-ACEE-8312-3CD52297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5999"/>
            <a:ext cx="4818528" cy="26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2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E4D67-A802-4490-A672-931290A8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Kayıp Değerlerin Bulunması ve Doldurulması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6B4BC1-85BE-BE32-1335-CB8A98E8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59" y="2321112"/>
            <a:ext cx="4264211" cy="1565088"/>
          </a:xfrm>
        </p:spPr>
        <p:txBody>
          <a:bodyPr>
            <a:normAutofit/>
          </a:bodyPr>
          <a:lstStyle/>
          <a:p>
            <a:r>
              <a:rPr lang="tr-TR" sz="1600" dirty="0"/>
              <a:t>Her sunudaki eksik değerleri bulmak için </a:t>
            </a:r>
            <a:r>
              <a:rPr lang="tr-TR" sz="1600" dirty="0" err="1"/>
              <a:t>data.isna</a:t>
            </a:r>
            <a:r>
              <a:rPr lang="tr-TR" sz="1600" dirty="0"/>
              <a:t>().</a:t>
            </a:r>
            <a:r>
              <a:rPr lang="tr-TR" sz="1600" dirty="0" err="1"/>
              <a:t>sum</a:t>
            </a:r>
            <a:r>
              <a:rPr lang="tr-TR" sz="1600" dirty="0"/>
              <a:t>() komutunu kullanmak gerekiyor.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7D77F8-0334-B535-C416-9C52D5E5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8" y="3644153"/>
            <a:ext cx="1869329" cy="19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8BB679E-2AA2-505C-6539-B8E9445F860E}"/>
              </a:ext>
            </a:extLst>
          </p:cNvPr>
          <p:cNvSpPr txBox="1"/>
          <p:nvPr/>
        </p:nvSpPr>
        <p:spPr>
          <a:xfrm>
            <a:off x="899459" y="5467724"/>
            <a:ext cx="4264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Göründüğü gibi </a:t>
            </a:r>
            <a:r>
              <a:rPr lang="tr-TR" sz="1600" dirty="0" err="1"/>
              <a:t>horsepower</a:t>
            </a:r>
            <a:r>
              <a:rPr lang="tr-TR" sz="1600" dirty="0"/>
              <a:t> sütununda 6 tane kayıp değer bulunmaktadır. Diğer sütunlarda kayıp değer bulunmamaktadır.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FE9DF7F-E3A3-8B57-B3B9-C3B2E41B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1" y="3339713"/>
            <a:ext cx="20859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F56C8BF-78F7-52A3-6CE0-3140122ACD08}"/>
              </a:ext>
            </a:extLst>
          </p:cNvPr>
          <p:cNvSpPr txBox="1"/>
          <p:nvPr/>
        </p:nvSpPr>
        <p:spPr>
          <a:xfrm>
            <a:off x="7046259" y="2420471"/>
            <a:ext cx="4264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Bu veri seti için en sağlıklı yöntem istatiksel verilere göre kayıp verilerin doldurulmasıdır. Burada </a:t>
            </a:r>
            <a:r>
              <a:rPr lang="tr-TR" sz="1600" dirty="0" err="1"/>
              <a:t>fillna</a:t>
            </a:r>
            <a:r>
              <a:rPr lang="tr-TR" sz="1600" dirty="0"/>
              <a:t> komutunu kullanıp kayıp değerleri doldurduk.</a:t>
            </a:r>
          </a:p>
        </p:txBody>
      </p:sp>
    </p:spTree>
    <p:extLst>
      <p:ext uri="{BB962C8B-B14F-4D97-AF65-F5344CB8AC3E}">
        <p14:creationId xmlns:p14="http://schemas.microsoft.com/office/powerpoint/2010/main" val="34693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FC5498-8E55-D044-6854-973A9FCE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Veri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8AF63E-5DA3-7726-21B8-F23FE3D7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36" y="2468032"/>
            <a:ext cx="5774764" cy="3416300"/>
          </a:xfrm>
        </p:spPr>
        <p:txBody>
          <a:bodyPr>
            <a:normAutofit lnSpcReduction="10000"/>
          </a:bodyPr>
          <a:lstStyle/>
          <a:p>
            <a:r>
              <a:rPr lang="tr-TR" sz="1600" dirty="0"/>
              <a:t>Korelasyon, olasılık kuramı ve istatistikte iki </a:t>
            </a:r>
            <a:r>
              <a:rPr lang="tr-TR" sz="1600" dirty="0" err="1"/>
              <a:t>rastsal</a:t>
            </a:r>
            <a:r>
              <a:rPr lang="tr-TR" sz="1600" dirty="0"/>
              <a:t> değişken arasındaki doğrusal ilişkinin yönünü ve gücünü belirtir.</a:t>
            </a:r>
          </a:p>
          <a:p>
            <a:r>
              <a:rPr lang="tr-TR" sz="1600" dirty="0"/>
              <a:t>Acceleration ile </a:t>
            </a:r>
            <a:r>
              <a:rPr lang="tr-TR" sz="1600" dirty="0" err="1"/>
              <a:t>weight</a:t>
            </a:r>
            <a:r>
              <a:rPr lang="tr-TR" sz="1600" dirty="0"/>
              <a:t> arasındaki ilişkiye baktığımız zaman negatif korelasyon gözükmektedir yani aracın ağırlığı ne kadar az ize o kadar hızlıdır sonucunu çıkarabiliriz. </a:t>
            </a:r>
          </a:p>
          <a:p>
            <a:r>
              <a:rPr lang="tr-TR" sz="1600" dirty="0" err="1"/>
              <a:t>Target</a:t>
            </a:r>
            <a:r>
              <a:rPr lang="tr-TR" sz="1600" dirty="0"/>
              <a:t> ile </a:t>
            </a:r>
            <a:r>
              <a:rPr lang="tr-TR" sz="1600" dirty="0" err="1"/>
              <a:t>horsepower</a:t>
            </a:r>
            <a:r>
              <a:rPr lang="tr-TR" sz="1600" dirty="0"/>
              <a:t>, </a:t>
            </a:r>
            <a:r>
              <a:rPr lang="tr-TR" sz="1600" dirty="0" err="1"/>
              <a:t>weight</a:t>
            </a:r>
            <a:r>
              <a:rPr lang="tr-TR" sz="1600" dirty="0"/>
              <a:t>, </a:t>
            </a:r>
            <a:r>
              <a:rPr lang="tr-TR" sz="1600" dirty="0" err="1"/>
              <a:t>cylinders</a:t>
            </a:r>
            <a:r>
              <a:rPr lang="tr-TR" sz="1600" dirty="0"/>
              <a:t> ve </a:t>
            </a:r>
            <a:r>
              <a:rPr lang="tr-TR" sz="1600" dirty="0" err="1"/>
              <a:t>displacement</a:t>
            </a:r>
            <a:r>
              <a:rPr lang="tr-TR" sz="1600" dirty="0"/>
              <a:t> arasındaki ilişkiye baktığımız zaman yine negatif bir korelasyon gözükmektedir. </a:t>
            </a:r>
            <a:r>
              <a:rPr lang="tr-TR" sz="1600" dirty="0" err="1"/>
              <a:t>Target</a:t>
            </a:r>
            <a:r>
              <a:rPr lang="tr-TR" sz="1600" dirty="0"/>
              <a:t> ile diğer sütunlar arasındaki ilişkiyi araştırdığımız için burada </a:t>
            </a:r>
            <a:r>
              <a:rPr lang="tr-TR" sz="1600" dirty="0" err="1"/>
              <a:t>target</a:t>
            </a:r>
            <a:r>
              <a:rPr lang="tr-TR" sz="1600" dirty="0"/>
              <a:t> bağımlı değişken, diğer sütunlar ise bağımsız değişkenlerdir.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474224-AACA-EC09-1B19-3612CEC5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44" y="3194572"/>
            <a:ext cx="4153649" cy="344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43E0D40-0FA8-DF81-CFE9-69E9C6E7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87" y="2209348"/>
            <a:ext cx="5774764" cy="8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56749-A4F1-8A76-CCA5-16DE820B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Keşifsel Veri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45E06-6D1E-A2A9-ABF2-D1B6F603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25" y="2603499"/>
            <a:ext cx="4304552" cy="3416300"/>
          </a:xfrm>
        </p:spPr>
        <p:txBody>
          <a:bodyPr/>
          <a:lstStyle/>
          <a:p>
            <a:r>
              <a:rPr lang="tr-TR" dirty="0"/>
              <a:t>Bir korelasyon matrisinde birleri ile yüksek korelasyona sahip özellikler varsa buna çoklu doğrusal bağlantı denir. </a:t>
            </a:r>
          </a:p>
          <a:p>
            <a:r>
              <a:rPr lang="tr-TR" dirty="0"/>
              <a:t>Korelasyon matrisini küçültmek ve daha iyi analiz yapmak için 0,75 aralığındaki korelasyonlara bakıldı ve özellikler arasında yüksek korelasyon bulundu. Sonuç olarak özellikler arasında çoklu doğrusal bağlantı vardır.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D3CF68-FA78-7F90-BA1D-C1C31289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2066705"/>
            <a:ext cx="5832941" cy="10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C73335-61D2-495E-C794-A1B0DB8F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36" y="3140294"/>
            <a:ext cx="4764739" cy="37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1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DED025-9CB7-CE79-6EB4-4EBC10F3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Keşifsel Veri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51A50B-97BF-308F-4D77-36669863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78" y="2468032"/>
            <a:ext cx="3914587" cy="3416300"/>
          </a:xfrm>
        </p:spPr>
        <p:txBody>
          <a:bodyPr/>
          <a:lstStyle/>
          <a:p>
            <a:r>
              <a:rPr lang="tr-TR" dirty="0"/>
              <a:t>Genel grafiğe bakıldığı zaman </a:t>
            </a:r>
            <a:r>
              <a:rPr lang="tr-TR" dirty="0" err="1"/>
              <a:t>target</a:t>
            </a:r>
            <a:r>
              <a:rPr lang="tr-TR" dirty="0"/>
              <a:t> ile </a:t>
            </a:r>
            <a:r>
              <a:rPr lang="tr-TR" dirty="0" err="1"/>
              <a:t>target</a:t>
            </a:r>
            <a:r>
              <a:rPr lang="tr-TR" dirty="0"/>
              <a:t> arasında histogram ortaya çıkmıştır. </a:t>
            </a:r>
            <a:r>
              <a:rPr lang="tr-TR" dirty="0" err="1"/>
              <a:t>Target</a:t>
            </a:r>
            <a:r>
              <a:rPr lang="tr-TR" dirty="0"/>
              <a:t> ile </a:t>
            </a:r>
            <a:r>
              <a:rPr lang="tr-TR" dirty="0" err="1"/>
              <a:t>cylinders</a:t>
            </a:r>
            <a:r>
              <a:rPr lang="tr-TR" dirty="0"/>
              <a:t> ve </a:t>
            </a:r>
            <a:r>
              <a:rPr lang="tr-TR" dirty="0" err="1"/>
              <a:t>origin</a:t>
            </a:r>
            <a:r>
              <a:rPr lang="tr-TR" dirty="0"/>
              <a:t> arasında kategorik bir ilişki mevcuttur. </a:t>
            </a:r>
            <a:r>
              <a:rPr lang="tr-TR" dirty="0" err="1"/>
              <a:t>Target</a:t>
            </a:r>
            <a:r>
              <a:rPr lang="tr-TR" dirty="0"/>
              <a:t> ile </a:t>
            </a:r>
            <a:r>
              <a:rPr lang="tr-TR" dirty="0" err="1"/>
              <a:t>displacement</a:t>
            </a:r>
            <a:r>
              <a:rPr lang="tr-TR" dirty="0"/>
              <a:t>, </a:t>
            </a:r>
            <a:r>
              <a:rPr lang="tr-TR" dirty="0" err="1"/>
              <a:t>horsepower</a:t>
            </a:r>
            <a:r>
              <a:rPr lang="tr-TR" dirty="0"/>
              <a:t> ve </a:t>
            </a:r>
            <a:r>
              <a:rPr lang="tr-TR" dirty="0" err="1"/>
              <a:t>weight</a:t>
            </a:r>
            <a:r>
              <a:rPr lang="tr-TR" dirty="0"/>
              <a:t> arasında ters orantı vardır. </a:t>
            </a:r>
            <a:r>
              <a:rPr lang="tr-TR" dirty="0" err="1"/>
              <a:t>Target</a:t>
            </a:r>
            <a:r>
              <a:rPr lang="tr-TR" dirty="0"/>
              <a:t> ile </a:t>
            </a:r>
            <a:r>
              <a:rPr lang="tr-TR" dirty="0" err="1"/>
              <a:t>acceleration</a:t>
            </a:r>
            <a:r>
              <a:rPr lang="tr-TR" dirty="0"/>
              <a:t> ve model </a:t>
            </a:r>
            <a:r>
              <a:rPr lang="tr-TR" dirty="0" err="1"/>
              <a:t>year</a:t>
            </a:r>
            <a:r>
              <a:rPr lang="tr-TR" dirty="0"/>
              <a:t> arasında herhangi bir korelasyon gözükmemektedir.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C2159B-FD61-5F60-2AE1-86BCFC6C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47" y="2370350"/>
            <a:ext cx="6678831" cy="5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431D700-27CF-F5F2-9E6A-29FD56D9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3534"/>
            <a:ext cx="5072279" cy="37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9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231</TotalTime>
  <Words>887</Words>
  <Application>Microsoft Office PowerPoint</Application>
  <PresentationFormat>Geniş ekran</PresentationFormat>
  <Paragraphs>78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İyon Toplantı Odası</vt:lpstr>
      <vt:lpstr>YAPAY ZEKA İLE ARAÇLARIN YAKIT TÜKETİMİ TAHMİNİ</vt:lpstr>
      <vt:lpstr>ÖZET</vt:lpstr>
      <vt:lpstr>VERİ SETİ TANITIMI</vt:lpstr>
      <vt:lpstr>Veri Setinin Spyder Yazılımına Aktarılması</vt:lpstr>
      <vt:lpstr>Veri Seti ile İlgili Bilgiler</vt:lpstr>
      <vt:lpstr>Kayıp Değerlerin Bulunması ve Doldurulması</vt:lpstr>
      <vt:lpstr>Kişisel Veri Analizi</vt:lpstr>
      <vt:lpstr>Keşifsel Veri Analizi</vt:lpstr>
      <vt:lpstr>Keşifsel Veri Analizi</vt:lpstr>
      <vt:lpstr>Aykırı Değer</vt:lpstr>
      <vt:lpstr>Aykırı Değer</vt:lpstr>
      <vt:lpstr>Öz Nitelik Mühendisliği</vt:lpstr>
      <vt:lpstr>Ön İşleme</vt:lpstr>
      <vt:lpstr>Doğrusal Regresyon</vt:lpstr>
      <vt:lpstr>Düzenlileştirme</vt:lpstr>
      <vt:lpstr>Düzenlileştirme</vt:lpstr>
      <vt:lpstr>Düzenlileştirme</vt:lpstr>
      <vt:lpstr>XGBoost</vt:lpstr>
      <vt:lpstr>Modellerin Hata Payları</vt:lpstr>
      <vt:lpstr>Modellerin Ortalaması</vt:lpstr>
      <vt:lpstr>Sonuç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İLE ARAÇLARIN YAKIT TÜKETİMİ TAHMİNİ</dc:title>
  <dc:creator>gizyildiz77@gmail.com</dc:creator>
  <cp:lastModifiedBy>gizyildiz77@gmail.com</cp:lastModifiedBy>
  <cp:revision>2</cp:revision>
  <dcterms:created xsi:type="dcterms:W3CDTF">2024-01-02T23:45:24Z</dcterms:created>
  <dcterms:modified xsi:type="dcterms:W3CDTF">2024-01-03T12:57:59Z</dcterms:modified>
</cp:coreProperties>
</file>