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306" r:id="rId4"/>
    <p:sldId id="274" r:id="rId5"/>
    <p:sldId id="301" r:id="rId6"/>
    <p:sldId id="302" r:id="rId7"/>
    <p:sldId id="293" r:id="rId8"/>
    <p:sldId id="294" r:id="rId9"/>
    <p:sldId id="303" r:id="rId10"/>
    <p:sldId id="296" r:id="rId11"/>
    <p:sldId id="297" r:id="rId12"/>
    <p:sldId id="298" r:id="rId13"/>
    <p:sldId id="299" r:id="rId14"/>
    <p:sldId id="307" r:id="rId15"/>
    <p:sldId id="308" r:id="rId16"/>
    <p:sldId id="305" r:id="rId17"/>
    <p:sldId id="310" r:id="rId18"/>
    <p:sldId id="309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8B4"/>
    <a:srgbClr val="207CB1"/>
    <a:srgbClr val="FF7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1pPr>
            <a:lvl2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2pPr>
            <a:lvl3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3pPr>
            <a:lvl4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4pPr>
            <a:lvl5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eamfont-2.0 Regular" panose="020B0500000000000000" charset="-120"/>
                <a:ea typeface="creamfont-2.0 Regular" panose="020B0500000000000000" charset="-120"/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eamfont-2.0 Regular" panose="020B0500000000000000" charset="-120"/>
                <a:ea typeface="creamfont-2.0 Regular" panose="020B0500000000000000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eamfont-2.0 Regular" panose="020B0500000000000000" charset="-120"/>
                <a:ea typeface="creamfont-2.0 Regular" panose="020B0500000000000000" charset="-12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reamfont-2.0 Regular" panose="020B0500000000000000" charset="-120"/>
          <a:ea typeface="creamfont-2.0 Regular" panose="020B0500000000000000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reamfont-2.0 Regular" panose="020B0500000000000000" charset="-120"/>
          <a:ea typeface="creamfont-2.0 Regular" panose="020B0500000000000000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reamfont-2.0 Regular" panose="020B0500000000000000" charset="-120"/>
          <a:ea typeface="creamfont-2.0 Regular" panose="020B0500000000000000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reamfont-2.0 Regular" panose="020B0500000000000000" charset="-120"/>
          <a:ea typeface="creamfont-2.0 Regular" panose="020B0500000000000000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reamfont-2.0 Regular" panose="020B0500000000000000" charset="-120"/>
          <a:ea typeface="creamfont-2.0 Regular" panose="020B0500000000000000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reamfont-2.0 Regular" panose="020B0500000000000000" charset="-120"/>
          <a:ea typeface="creamfont-2.0 Regular" panose="020B0500000000000000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/>
              <a:t>航班準時率分析程</a:t>
            </a:r>
            <a:r>
              <a:rPr lang="zh-TW" altLang="en-US" sz="4800" dirty="0"/>
              <a:t>序使用說明</a:t>
            </a:r>
            <a:endParaRPr lang="zh-TW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/>
              <a:t>Updated on Jan 17, 2024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276225" y="755015"/>
            <a:ext cx="1850390" cy="13754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556385" y="2143760"/>
            <a:ext cx="6985" cy="1123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76225" y="3267710"/>
            <a:ext cx="1850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剛剛輸出的資料在這邊，有圖跟表，雙點擊可打開來看</a:t>
            </a:r>
            <a:r>
              <a:rPr lang="zh-TW" altLang="en-US">
                <a:solidFill>
                  <a:srgbClr val="FF0000"/>
                </a:solidFill>
              </a:rPr>
              <a:t>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351780" y="4085590"/>
            <a:ext cx="1021715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2955" y="4268470"/>
            <a:ext cx="3175" cy="6927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351780" y="4961255"/>
            <a:ext cx="287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可以調整每一頁顯示筆數</a:t>
            </a:r>
            <a:r>
              <a:rPr lang="zh-TW" altLang="en-US">
                <a:solidFill>
                  <a:srgbClr val="FF0000"/>
                </a:solidFill>
              </a:rPr>
              <a:t>。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955800" y="1166495"/>
            <a:ext cx="255905" cy="255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99945" y="1426210"/>
            <a:ext cx="7620" cy="13544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67030" y="2780665"/>
            <a:ext cx="287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按這邊有下載選項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8320405" y="2781935"/>
            <a:ext cx="7620" cy="9544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7294880" y="3736340"/>
            <a:ext cx="295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滑鼠點一下</a:t>
            </a:r>
            <a:r>
              <a:rPr lang="zh-TW" altLang="en-US">
                <a:solidFill>
                  <a:srgbClr val="FF0000"/>
                </a:solidFill>
              </a:rPr>
              <a:t>圖可放大</a:t>
            </a:r>
            <a:r>
              <a:rPr lang="zh-TW" altLang="en-US">
                <a:solidFill>
                  <a:srgbClr val="FF0000"/>
                </a:solidFill>
              </a:rPr>
              <a:t>。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955800" y="1315085"/>
            <a:ext cx="255905" cy="255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099945" y="1574800"/>
            <a:ext cx="7620" cy="13544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67030" y="2929255"/>
            <a:ext cx="287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按這邊有下載選項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48535"/>
            <a:ext cx="10515600" cy="3505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時分析</a:t>
            </a:r>
            <a:r>
              <a:rPr lang="zh-TW" altLang="en-US"/>
              <a:t>直方圖</a:t>
            </a:r>
            <a:endParaRPr lang="zh-TW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958330" y="2821940"/>
            <a:ext cx="4062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1F78B4"/>
                </a:solidFill>
              </a:rPr>
              <a:t>直方圖高度代表航班架次（見縱軸），</a:t>
            </a:r>
            <a:endParaRPr lang="zh-TW" altLang="en-US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百分比改為可控架次準點率。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48535"/>
            <a:ext cx="10515600" cy="3505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日分析</a:t>
            </a:r>
            <a:r>
              <a:rPr lang="zh-TW" altLang="en-US"/>
              <a:t>直方圖</a:t>
            </a:r>
            <a:endParaRPr lang="zh-TW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7125335" y="4654550"/>
            <a:ext cx="406209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1F78B4"/>
                </a:solidFill>
              </a:rPr>
              <a:t>直方圖高度代表航班架次（見縱軸），</a:t>
            </a:r>
            <a:endParaRPr lang="zh-TW" altLang="en-US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百分比改為可控架次準點率。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週分析折線圖</a:t>
            </a:r>
            <a:endParaRPr lang="zh-TW" altLang="en-US"/>
          </a:p>
        </p:txBody>
      </p:sp>
      <p:pic>
        <p:nvPicPr>
          <p:cNvPr id="4" name="Content Placeholder 3" descr="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48535"/>
            <a:ext cx="10515600" cy="350520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8729980" y="2082165"/>
            <a:ext cx="295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7C04"/>
                </a:solidFill>
              </a:rPr>
              <a:t>增加可控架次準點率。</a:t>
            </a:r>
            <a:endParaRPr lang="zh-TW" altLang="en-US">
              <a:solidFill>
                <a:srgbClr val="FF7C04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466455" y="3580765"/>
            <a:ext cx="295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207CB1"/>
                </a:solidFill>
              </a:rPr>
              <a:t>原本有所有架次準點率。</a:t>
            </a:r>
            <a:endParaRPr lang="zh-TW" altLang="en-US">
              <a:solidFill>
                <a:srgbClr val="207CB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569085" y="5074920"/>
            <a:ext cx="9441815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69085" y="4706620"/>
            <a:ext cx="295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航班總數移到下面。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統計表欄位</a:t>
            </a:r>
            <a:r>
              <a:rPr lang="zh-TW" altLang="en-US"/>
              <a:t>說明（</a:t>
            </a:r>
            <a:r>
              <a:rPr lang="zh-TW" altLang="en-US"/>
              <a:t>以時分析為例）</a:t>
            </a:r>
            <a:endParaRPr lang="zh-TW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26005"/>
            <a:ext cx="10515600" cy="335026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1315085" y="2326640"/>
            <a:ext cx="3495675" cy="3349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5215890" y="2326005"/>
            <a:ext cx="6137275" cy="334962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215890" y="5675630"/>
            <a:ext cx="6136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1F78B4"/>
                </a:solidFill>
              </a:rPr>
              <a:t>延誤代碼統計資訊，僅列出區間內出現</a:t>
            </a:r>
            <a:r>
              <a:rPr lang="zh-TW" altLang="en-US">
                <a:solidFill>
                  <a:srgbClr val="1F78B4"/>
                </a:solidFill>
              </a:rPr>
              <a:t>過的項目。</a:t>
            </a:r>
            <a:endParaRPr lang="zh-TW" altLang="en-US">
              <a:solidFill>
                <a:srgbClr val="1F78B4"/>
              </a:solidFill>
            </a:endParaRPr>
          </a:p>
          <a:p>
            <a:r>
              <a:rPr lang="zh-TW" altLang="en-US">
                <a:solidFill>
                  <a:srgbClr val="1F78B4"/>
                </a:solidFill>
              </a:rPr>
              <a:t>目前並未依照大類別排序，後續版本應修正。</a:t>
            </a:r>
            <a:endParaRPr lang="zh-TW" altLang="en-US">
              <a:solidFill>
                <a:srgbClr val="1F78B4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15085" y="5676265"/>
            <a:ext cx="3495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航班與準時率</a:t>
            </a:r>
            <a:r>
              <a:rPr lang="zh-TW" altLang="en-US">
                <a:solidFill>
                  <a:srgbClr val="FF0000"/>
                </a:solidFill>
              </a:rPr>
              <a:t>統計資訊。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en-US" altLang="zh-TW">
                <a:solidFill>
                  <a:srgbClr val="FF0000"/>
                </a:solidFill>
              </a:rPr>
              <a:t>OTP </a:t>
            </a:r>
            <a:r>
              <a:rPr lang="zh-TW" altLang="en-US">
                <a:solidFill>
                  <a:srgbClr val="FF0000"/>
                </a:solidFill>
              </a:rPr>
              <a:t>數字為百分比。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資料</a:t>
            </a:r>
            <a:r>
              <a:rPr lang="zh-TW" altLang="en-US"/>
              <a:t>一致性問題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94783" y="181935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dirty="0"/>
              <a:t>這是十月的 </a:t>
            </a:r>
            <a:r>
              <a:rPr lang="en-US" altLang="zh-TW" dirty="0" err="1"/>
              <a:t>xls</a:t>
            </a:r>
            <a:r>
              <a:rPr lang="en-US" altLang="zh-TW" dirty="0"/>
              <a:t> </a:t>
            </a:r>
            <a:r>
              <a:rPr lang="zh-TW" altLang="en-US" dirty="0"/>
              <a:t>表單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94783" y="3583147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dirty="0"/>
              <a:t>這是十一月的 </a:t>
            </a:r>
            <a:r>
              <a:rPr lang="en-US" altLang="zh-TW" dirty="0" err="1"/>
              <a:t>xls</a:t>
            </a:r>
            <a:r>
              <a:rPr lang="en-US" altLang="zh-TW" dirty="0"/>
              <a:t> </a:t>
            </a:r>
            <a:r>
              <a:rPr lang="zh-TW" altLang="en-US" dirty="0"/>
              <a:t>表單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72260" y="497082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dirty="0">
                <a:solidFill>
                  <a:srgbClr val="FF0000"/>
                </a:solidFill>
              </a:rPr>
              <a:t>相同航班，相同欄位卻有不同數值？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783" y="2189682"/>
            <a:ext cx="9202434" cy="105742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18" y="3952479"/>
            <a:ext cx="9202444" cy="10183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72260" y="2187694"/>
            <a:ext cx="1550505" cy="2790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9835763" y="2187694"/>
            <a:ext cx="821701" cy="2790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454785" y="5844540"/>
            <a:ext cx="7296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為了避免資料不一致，建議未來分析時使用同一時期下載的資料。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後續</a:t>
            </a:r>
            <a:r>
              <a:rPr lang="zh-TW" altLang="en-US"/>
              <a:t>開發方向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目前定義延誤代碼</a:t>
            </a:r>
            <a:r>
              <a:rPr lang="en-US" altLang="zh-TW"/>
              <a:t> </a:t>
            </a:r>
            <a:r>
              <a:rPr lang="zh-TW" altLang="en-US">
                <a:sym typeface="+mn-ea"/>
              </a:rPr>
              <a:t>P、C、G</a:t>
            </a:r>
            <a:r>
              <a:rPr lang="en-US" altLang="zh-TW">
                <a:sym typeface="+mn-ea"/>
              </a:rPr>
              <a:t> </a:t>
            </a:r>
            <a:r>
              <a:rPr lang="zh-TW" altLang="en-US">
                <a:sym typeface="+mn-ea"/>
              </a:rPr>
              <a:t>類為</a:t>
            </a:r>
            <a:r>
              <a:rPr lang="zh-TW" altLang="en-US"/>
              <a:t>可控因素，未來可能改為另有一欄位（由製表人</a:t>
            </a:r>
            <a:r>
              <a:rPr lang="zh-TW" altLang="en-US"/>
              <a:t>手動新增）註記</a:t>
            </a:r>
            <a:r>
              <a:rPr lang="zh-TW" altLang="en-US"/>
              <a:t>可控與否。</a:t>
            </a:r>
            <a:endParaRPr lang="zh-TW" altLang="en-US"/>
          </a:p>
          <a:p>
            <a:r>
              <a:rPr lang="zh-TW" altLang="en-US"/>
              <a:t>針對延誤代碼進行交互分析，規則</a:t>
            </a:r>
            <a:r>
              <a:rPr lang="zh-TW" altLang="en-US"/>
              <a:t>與呈現方式待議。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版本更新註記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更新重複航班之判別規則</a:t>
            </a:r>
            <a:r>
              <a:rPr lang="zh-TW" altLang="en-US"/>
              <a:t>。</a:t>
            </a:r>
            <a:endParaRPr lang="zh-TW" altLang="en-US"/>
          </a:p>
          <a:p>
            <a:r>
              <a:rPr lang="zh-TW" altLang="en-US"/>
              <a:t>顯示滑回航班（RTR）、訓練航班（K）、客運包機（C）、空機飛渡（P）架次</a:t>
            </a:r>
            <a:r>
              <a:rPr lang="zh-TW" altLang="en-US"/>
              <a:t>。</a:t>
            </a:r>
            <a:endParaRPr lang="zh-TW" altLang="en-US"/>
          </a:p>
          <a:p>
            <a:r>
              <a:rPr lang="zh-TW" altLang="en-US"/>
              <a:t>計算可控延誤（P、C、G）之航班訊息，包括延誤架次、受影響旅客人次、準時率</a:t>
            </a:r>
            <a:r>
              <a:rPr lang="zh-TW" altLang="en-US"/>
              <a:t>。</a:t>
            </a:r>
            <a:endParaRPr lang="zh-TW" altLang="en-US"/>
          </a:p>
          <a:p>
            <a:r>
              <a:rPr lang="zh-TW" altLang="en-US"/>
              <a:t>更改表格顯示欄位為：時間區間、可控準時率、總架次、可控延誤架次、可控延誤乘客人次</a:t>
            </a:r>
            <a:r>
              <a:rPr lang="zh-TW" altLang="en-US"/>
              <a:t>。</a:t>
            </a:r>
            <a:endParaRPr lang="zh-TW" altLang="en-US"/>
          </a:p>
          <a:p>
            <a:r>
              <a:rPr lang="zh-TW" altLang="en-US"/>
              <a:t>時分析與日分析之直方圖中的準時率改為可控準時率</a:t>
            </a:r>
            <a:r>
              <a:rPr lang="zh-TW" altLang="en-US"/>
              <a:t>。</a:t>
            </a:r>
            <a:endParaRPr lang="zh-TW" altLang="en-US"/>
          </a:p>
          <a:p>
            <a:r>
              <a:rPr lang="zh-TW" altLang="en-US"/>
              <a:t>週分析與月分析之折線圖新增可控準時率折線。</a:t>
            </a:r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388620" y="922020"/>
            <a:ext cx="255905" cy="255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685800" y="829310"/>
            <a:ext cx="1166495" cy="71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852295" y="6451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Step 1: </a:t>
            </a:r>
            <a:r>
              <a:rPr lang="zh-TW" altLang="en-US">
                <a:solidFill>
                  <a:srgbClr val="FF0000"/>
                </a:solidFill>
              </a:rPr>
              <a:t>點這邊執行</a:t>
            </a:r>
            <a:r>
              <a:rPr lang="zh-TW" altLang="en-US">
                <a:solidFill>
                  <a:srgbClr val="FF0000"/>
                </a:solidFill>
              </a:rPr>
              <a:t>程式碼，下同。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607695" y="1520825"/>
            <a:ext cx="521335" cy="255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129030" y="1776730"/>
            <a:ext cx="1300480" cy="1187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2429510" y="1710055"/>
            <a:ext cx="562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Step 2: </a:t>
            </a:r>
            <a:r>
              <a:rPr lang="zh-TW" altLang="en-US">
                <a:solidFill>
                  <a:srgbClr val="FF0000"/>
                </a:solidFill>
              </a:rPr>
              <a:t>點這裡上傳</a:t>
            </a:r>
            <a:r>
              <a:rPr lang="en-US" altLang="zh-TW">
                <a:solidFill>
                  <a:srgbClr val="FF0000"/>
                </a:solidFill>
              </a:rPr>
              <a:t> xls </a:t>
            </a:r>
            <a:r>
              <a:rPr lang="zh-TW" altLang="en-US">
                <a:solidFill>
                  <a:srgbClr val="FF0000"/>
                </a:solidFill>
              </a:rPr>
              <a:t>或</a:t>
            </a:r>
            <a:r>
              <a:rPr lang="en-US" altLang="zh-TW">
                <a:solidFill>
                  <a:srgbClr val="FF0000"/>
                </a:solidFill>
              </a:rPr>
              <a:t> csv</a:t>
            </a:r>
            <a:r>
              <a:rPr lang="zh-TW" altLang="en-US">
                <a:solidFill>
                  <a:srgbClr val="FF0000"/>
                </a:solidFill>
              </a:rPr>
              <a:t>，可一次性</a:t>
            </a:r>
            <a:r>
              <a:rPr lang="zh-TW" altLang="en-US">
                <a:solidFill>
                  <a:srgbClr val="FF0000"/>
                </a:solidFill>
              </a:rPr>
              <a:t>上傳多個檔案。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644525" y="2993390"/>
            <a:ext cx="2224405" cy="255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1"/>
            <a:endCxn id="8" idx="3"/>
          </p:cNvCxnSpPr>
          <p:nvPr/>
        </p:nvCxnSpPr>
        <p:spPr>
          <a:xfrm flipH="1">
            <a:off x="2868930" y="3121660"/>
            <a:ext cx="13754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4244340" y="2799080"/>
            <a:ext cx="5019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Step 3: </a:t>
            </a:r>
            <a:r>
              <a:rPr lang="zh-TW" altLang="en-US">
                <a:solidFill>
                  <a:srgbClr val="FF0000"/>
                </a:solidFill>
              </a:rPr>
              <a:t>在這裡輸入欲分析日期區間（</a:t>
            </a:r>
            <a:r>
              <a:rPr lang="en-US" altLang="zh-TW">
                <a:solidFill>
                  <a:srgbClr val="FF0000"/>
                </a:solidFill>
              </a:rPr>
              <a:t>UTC+8</a:t>
            </a:r>
            <a:r>
              <a:rPr lang="zh-TW" altLang="en-US">
                <a:solidFill>
                  <a:srgbClr val="FF0000"/>
                </a:solidFill>
              </a:rPr>
              <a:t>），若</a:t>
            </a:r>
            <a:r>
              <a:rPr lang="zh-TW" altLang="en-US">
                <a:solidFill>
                  <a:srgbClr val="FF0000"/>
                </a:solidFill>
              </a:rPr>
              <a:t>設定區間大於資料區間則只會分析資料區間。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2429510" y="1749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Step 4: </a:t>
            </a:r>
            <a:r>
              <a:rPr lang="zh-TW" altLang="en-US">
                <a:solidFill>
                  <a:srgbClr val="FF0000"/>
                </a:solidFill>
              </a:rPr>
              <a:t>依序執行這兩段</a:t>
            </a:r>
            <a:r>
              <a:rPr lang="zh-TW" altLang="en-US">
                <a:solidFill>
                  <a:srgbClr val="FF0000"/>
                </a:solidFill>
              </a:rPr>
              <a:t>程序。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0" idx="1"/>
            <a:endCxn id="23" idx="3"/>
          </p:cNvCxnSpPr>
          <p:nvPr/>
        </p:nvCxnSpPr>
        <p:spPr>
          <a:xfrm flipH="1" flipV="1">
            <a:off x="644525" y="1531620"/>
            <a:ext cx="1784985" cy="4019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388620" y="1403350"/>
            <a:ext cx="255905" cy="255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388620" y="2206625"/>
            <a:ext cx="255905" cy="255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1"/>
            <a:endCxn id="24" idx="3"/>
          </p:cNvCxnSpPr>
          <p:nvPr/>
        </p:nvCxnSpPr>
        <p:spPr>
          <a:xfrm flipH="1">
            <a:off x="644525" y="1933575"/>
            <a:ext cx="1784985" cy="401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644525" y="2609215"/>
            <a:ext cx="1784985" cy="17360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429510" y="3293110"/>
            <a:ext cx="455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執行完之後會顯示時段內的航班</a:t>
            </a:r>
            <a:r>
              <a:rPr lang="zh-TW" altLang="en-US">
                <a:solidFill>
                  <a:srgbClr val="FF0000"/>
                </a:solidFill>
              </a:rPr>
              <a:t>統計資訊。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6" name="Rectangles 25"/>
          <p:cNvSpPr/>
          <p:nvPr/>
        </p:nvSpPr>
        <p:spPr>
          <a:xfrm>
            <a:off x="388620" y="3062605"/>
            <a:ext cx="255905" cy="21120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2118360" y="2693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Step 5: </a:t>
            </a:r>
            <a:r>
              <a:rPr lang="zh-TW" altLang="en-US">
                <a:solidFill>
                  <a:srgbClr val="FF0000"/>
                </a:solidFill>
              </a:rPr>
              <a:t>執行有興趣的功能</a:t>
            </a:r>
            <a:r>
              <a:rPr lang="zh-TW" altLang="en-US">
                <a:solidFill>
                  <a:srgbClr val="FF0000"/>
                </a:solidFill>
              </a:rPr>
              <a:t>進行分析。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644525" y="2877820"/>
            <a:ext cx="147383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644525" y="755650"/>
            <a:ext cx="1784985" cy="15284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429510" y="1335405"/>
            <a:ext cx="455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全時段會顯示</a:t>
            </a:r>
            <a:r>
              <a:rPr lang="zh-TW" altLang="en-US">
                <a:solidFill>
                  <a:srgbClr val="FF0000"/>
                </a:solidFill>
              </a:rPr>
              <a:t>簡單的統計資訊</a:t>
            </a:r>
            <a:r>
              <a:rPr lang="zh-TW" altLang="en-US">
                <a:solidFill>
                  <a:srgbClr val="FF0000"/>
                </a:solidFill>
              </a:rPr>
              <a:t>。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644525" y="2487295"/>
            <a:ext cx="2881630" cy="3403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44525" y="3536950"/>
            <a:ext cx="2881630" cy="27927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238750" y="3049270"/>
            <a:ext cx="541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會依時段顯示總航班數與可控延誤的統計表</a:t>
            </a:r>
            <a:r>
              <a:rPr lang="zh-TW" altLang="en-US">
                <a:solidFill>
                  <a:srgbClr val="FF0000"/>
                </a:solidFill>
              </a:rPr>
              <a:t>，下同。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9" idx="1"/>
          </p:cNvCxnSpPr>
          <p:nvPr/>
        </p:nvCxnSpPr>
        <p:spPr>
          <a:xfrm flipH="1" flipV="1">
            <a:off x="3526155" y="2827655"/>
            <a:ext cx="1712595" cy="405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</p:cNvCxnSpPr>
          <p:nvPr/>
        </p:nvCxnSpPr>
        <p:spPr>
          <a:xfrm flipH="1">
            <a:off x="3526155" y="3233420"/>
            <a:ext cx="1712595" cy="303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20320" y="1171575"/>
            <a:ext cx="255905" cy="255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6225" y="1419225"/>
            <a:ext cx="3400425" cy="82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3676650" y="1239520"/>
            <a:ext cx="554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Step 6: </a:t>
            </a:r>
            <a:r>
              <a:rPr lang="zh-TW" altLang="en-US">
                <a:solidFill>
                  <a:srgbClr val="FF0000"/>
                </a:solidFill>
              </a:rPr>
              <a:t>點這邊可以看輸出的資料，包含圖與表單</a:t>
            </a:r>
            <a:r>
              <a:rPr lang="zh-TW" altLang="en-US">
                <a:solidFill>
                  <a:srgbClr val="FF0000"/>
                </a:solidFill>
              </a:rPr>
              <a:t>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WPS Presentation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creamfont-2.0 Regular</vt:lpstr>
      <vt:lpstr>Microsoft YaHei</vt:lpstr>
      <vt:lpstr>Arial Unicode MS</vt:lpstr>
      <vt:lpstr>Calibri</vt:lpstr>
      <vt:lpstr>PMingLiU</vt:lpstr>
      <vt:lpstr>Office Theme</vt:lpstr>
      <vt:lpstr>航班準時率分析程序使用說明</vt:lpstr>
      <vt:lpstr>版本更新註記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週分析折線圖</vt:lpstr>
      <vt:lpstr>時分析折線圖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Lucky Chang</cp:lastModifiedBy>
  <cp:revision>21</cp:revision>
  <dcterms:created xsi:type="dcterms:W3CDTF">2023-07-24T01:48:00Z</dcterms:created>
  <dcterms:modified xsi:type="dcterms:W3CDTF">2024-01-17T10:13:28Z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8BD6D60EB5FF4046A007073031A96D22</vt:lpwstr>
  </property>
  <property fmtid="{D5CDD505-2E9C-101B-9397-08002B2CF9AE}" pid="3" name="KSOProductBuildVer">
    <vt:lpwstr>1033-12.2.0.13412</vt:lpwstr>
  </property>
</Properties>
</file>