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72" r:id="rId2"/>
    <p:sldMasterId id="2147483666" r:id="rId3"/>
    <p:sldMasterId id="2147483658" r:id="rId4"/>
    <p:sldMasterId id="2147483899" r:id="rId5"/>
  </p:sldMasterIdLst>
  <p:notesMasterIdLst>
    <p:notesMasterId r:id="rId41"/>
  </p:notesMasterIdLst>
  <p:handoutMasterIdLst>
    <p:handoutMasterId r:id="rId42"/>
  </p:handoutMasterIdLst>
  <p:sldIdLst>
    <p:sldId id="534" r:id="rId6"/>
    <p:sldId id="482" r:id="rId7"/>
    <p:sldId id="509" r:id="rId8"/>
    <p:sldId id="483" r:id="rId9"/>
    <p:sldId id="484" r:id="rId10"/>
    <p:sldId id="485" r:id="rId11"/>
    <p:sldId id="486" r:id="rId12"/>
    <p:sldId id="480" r:id="rId13"/>
    <p:sldId id="522" r:id="rId14"/>
    <p:sldId id="520" r:id="rId15"/>
    <p:sldId id="481" r:id="rId16"/>
    <p:sldId id="490" r:id="rId17"/>
    <p:sldId id="528" r:id="rId18"/>
    <p:sldId id="489" r:id="rId19"/>
    <p:sldId id="529" r:id="rId20"/>
    <p:sldId id="521" r:id="rId21"/>
    <p:sldId id="497" r:id="rId22"/>
    <p:sldId id="498" r:id="rId23"/>
    <p:sldId id="510" r:id="rId24"/>
    <p:sldId id="511" r:id="rId25"/>
    <p:sldId id="512" r:id="rId26"/>
    <p:sldId id="527" r:id="rId27"/>
    <p:sldId id="513" r:id="rId28"/>
    <p:sldId id="514" r:id="rId29"/>
    <p:sldId id="496" r:id="rId30"/>
    <p:sldId id="492" r:id="rId31"/>
    <p:sldId id="495" r:id="rId32"/>
    <p:sldId id="499" r:id="rId33"/>
    <p:sldId id="500" r:id="rId34"/>
    <p:sldId id="504" r:id="rId35"/>
    <p:sldId id="502" r:id="rId36"/>
    <p:sldId id="517" r:id="rId37"/>
    <p:sldId id="518" r:id="rId38"/>
    <p:sldId id="526" r:id="rId39"/>
    <p:sldId id="535" r:id="rId4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ge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FDFDF"/>
    <a:srgbClr val="C0C0C0"/>
    <a:srgbClr val="A2A2A2"/>
    <a:srgbClr val="858585"/>
    <a:srgbClr val="6C6C6C"/>
    <a:srgbClr val="535353"/>
    <a:srgbClr val="A3A2A2"/>
    <a:srgbClr val="C46E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5" autoAdjust="0"/>
    <p:restoredTop sz="90379" autoAdjust="0"/>
  </p:normalViewPr>
  <p:slideViewPr>
    <p:cSldViewPr snapToGrid="0" snapToObjects="1">
      <p:cViewPr>
        <p:scale>
          <a:sx n="99" d="100"/>
          <a:sy n="99" d="100"/>
        </p:scale>
        <p:origin x="-534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3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63A4C4D-59EE-2246-8A8A-BC382FE15806}" type="datetimeFigureOut">
              <a:rPr lang="en-US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81DC619-7CF8-B348-B28C-4EC8E9685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4809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4EB4956-4F27-264E-B23A-67A995E5F37F}" type="datetimeFigureOut">
              <a:rPr lang="en-US"/>
              <a:pPr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BB0C9B5-07CC-6149-8DA6-C739CED665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8946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MongoDB provides horizontal scale-out for databases using a technique called </a:t>
            </a:r>
            <a:r>
              <a:rPr lang="en-US" dirty="0" err="1" smtClean="0"/>
              <a:t>sharding</a:t>
            </a:r>
            <a:r>
              <a:rPr lang="en-US" dirty="0" smtClean="0"/>
              <a:t>, which is trans- parent to applications. </a:t>
            </a:r>
            <a:r>
              <a:rPr lang="en-US" dirty="0" err="1" smtClean="0"/>
              <a:t>Sharding</a:t>
            </a:r>
            <a:r>
              <a:rPr lang="en-US" dirty="0" smtClean="0"/>
              <a:t> distributes data across multiple physical partitions called shards. </a:t>
            </a:r>
            <a:r>
              <a:rPr lang="en-US" dirty="0" err="1" smtClean="0"/>
              <a:t>Sharding</a:t>
            </a:r>
            <a:r>
              <a:rPr lang="en-US" dirty="0" smtClean="0"/>
              <a:t> allows MongoDB deployments to address the hardware limitations of a single server, such as bottlenecks in RAM or disk I/O, without adding complexity to the application.</a:t>
            </a:r>
          </a:p>
          <a:p>
            <a:r>
              <a:rPr lang="en-US" dirty="0" smtClean="0"/>
              <a:t>MongoDB supports three types of </a:t>
            </a:r>
            <a:r>
              <a:rPr lang="en-US" dirty="0" err="1" smtClean="0"/>
              <a:t>sharding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• Range-based </a:t>
            </a:r>
            <a:r>
              <a:rPr lang="en-US" dirty="0" err="1" smtClean="0"/>
              <a:t>Sharding</a:t>
            </a:r>
            <a:r>
              <a:rPr lang="en-US" dirty="0" smtClean="0"/>
              <a:t>. Documents are partitioned across shards according to the shard key value. Documents with shard key values “close” to one another are likely to be co-located on the same shard. This approach is well suited for applications that need to optimize range- based queries.</a:t>
            </a:r>
          </a:p>
          <a:p>
            <a:r>
              <a:rPr lang="en-US" dirty="0" smtClean="0"/>
              <a:t>• Hash-based </a:t>
            </a:r>
            <a:r>
              <a:rPr lang="en-US" dirty="0" err="1" smtClean="0"/>
              <a:t>Sharding</a:t>
            </a:r>
            <a:r>
              <a:rPr lang="en-US" dirty="0" smtClean="0"/>
              <a:t>. Documents are uniformly distributed according to an MD5 hash of the shard key value. Documents with shard key values “close” to one another are unlikely to be co-located on the same shard. This approach guarantees a uniform distribution of writes across shards, but is less optimal for range-based queries.</a:t>
            </a:r>
          </a:p>
          <a:p>
            <a:r>
              <a:rPr lang="en-US" dirty="0" smtClean="0"/>
              <a:t>• Tag-aware </a:t>
            </a:r>
            <a:r>
              <a:rPr lang="en-US" dirty="0" err="1" smtClean="0"/>
              <a:t>Sharding</a:t>
            </a:r>
            <a:r>
              <a:rPr lang="en-US" dirty="0" smtClean="0"/>
              <a:t>. Documents are partitioned according to a user-specified configuration that associates shard key ranges with shards. Users can optimize the physical location of documents for application requirements such as locating data in specific data centers.</a:t>
            </a:r>
          </a:p>
          <a:p>
            <a:r>
              <a:rPr lang="en-US" dirty="0" smtClean="0"/>
              <a:t>MongoDB automatically balances the data in the cluster as the data grows or the size of the cluster increases or decreases.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665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21C78-F661-4DA4-98E3-B9065051BF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623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21C78-F661-4DA4-98E3-B9065051BF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068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21C78-F661-4DA4-98E3-B9065051BF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029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21C78-F661-4DA4-98E3-B9065051BFB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0299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</a:t>
            </a:r>
            <a:r>
              <a:rPr lang="en-US" baseline="0" dirty="0" smtClean="0"/>
              <a:t> consider hashing _id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BD989-EB36-C14F-BA7F-4739F7F2590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7977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0C9B5-07CC-6149-8DA6-C739CED6656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858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481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3290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895600" cy="271463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2" name="Picture 1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03083" y="6313464"/>
            <a:ext cx="1283717" cy="3683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745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289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54727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prstGeom prst="rect">
            <a:avLst/>
          </a:prstGeo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984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46307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1101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db_world_logo_new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1855" y="6231040"/>
            <a:ext cx="974514" cy="5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2952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5A158-D843-4E06-8479-DA2B68786AEF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405768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9F343-A9B1-44F0-B2C7-8222E0DF49E4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1777491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83E9A-8A93-4C97-9320-47A399D6D0A7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214009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6295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A0022-AFBF-49E5-91A5-3898CA9E2ADB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2379528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E26FC-85BB-44D6-8598-E396A5CD799E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13822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4BF03-DB3E-4A2D-8F27-8CBB6692F2F2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1167574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465FE-A5C7-4F0D-98FA-7D8F6B5D00F8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2934307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780CE-AE76-445B-862B-C4F43AC2ED65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2440437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 smtClean="0"/>
              <a:t>Kép beszúrásához kattintson az ikonra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47450-7CAB-451A-95E5-982DD63508C9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4417038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E60C3-CE72-4F73-B66F-0A553CD7C1E1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3387397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EEDC6-A17B-4DB8-B77F-7829F2395717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248043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768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818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448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357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327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792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8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1525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412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96939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Title Placeholder 17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8545" y="5680364"/>
            <a:ext cx="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endParaRPr lang="en-US" sz="2000" dirty="0" smtClean="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57200" y="6386513"/>
            <a:ext cx="214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fld id="{A89390FE-58A4-F246-AC5A-027357C66DC3}" type="slidenum">
              <a:rPr lang="en-US" sz="110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100">
              <a:solidFill>
                <a:srgbClr val="7F7F7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2643" y="6314120"/>
            <a:ext cx="1274157" cy="3676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71" r:id="rId3"/>
    <p:sldLayoutId id="2147483885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i="0" kern="1200" cap="none" spc="30">
          <a:ln>
            <a:noFill/>
          </a:ln>
          <a:solidFill>
            <a:schemeClr val="bg1"/>
          </a:solidFill>
          <a:effectLst/>
          <a:latin typeface="Arial"/>
          <a:ea typeface="MS PGothic" pitchFamily="34" charset="-128"/>
          <a:cs typeface="Segoe Semi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Arial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Arial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1525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412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96939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Title Placeholder 17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8545" y="5680364"/>
            <a:ext cx="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endParaRPr lang="en-US" sz="2000" dirty="0" smtClean="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57200" y="6386513"/>
            <a:ext cx="214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fld id="{A89390FE-58A4-F246-AC5A-027357C66DC3}" type="slidenum">
              <a:rPr lang="en-US" sz="110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100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12643" y="6314120"/>
            <a:ext cx="1274157" cy="3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865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i="0" kern="1200" cap="none" spc="30">
          <a:ln>
            <a:noFill/>
          </a:ln>
          <a:solidFill>
            <a:schemeClr val="bg1"/>
          </a:solidFill>
          <a:effectLst/>
          <a:latin typeface="Arial"/>
          <a:ea typeface="MS PGothic" pitchFamily="34" charset="-128"/>
          <a:cs typeface="Segoe Semi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Arial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Arial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47663"/>
            <a:ext cx="82296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3C281E"/>
            </a:gs>
            <a:gs pos="100000">
              <a:schemeClr val="bg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5" r:id="rId2"/>
    <p:sldLayoutId id="2147483866" r:id="rId3"/>
    <p:sldLayoutId id="2147483870" r:id="rId4"/>
    <p:sldLayoutId id="2147483881" r:id="rId5"/>
    <p:sldLayoutId id="2147483884" r:id="rId6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en-US" smtClean="0"/>
              <a:t>Mintaszöveg szerkesztése</a:t>
            </a:r>
          </a:p>
          <a:p>
            <a:pPr lvl="1"/>
            <a:r>
              <a:rPr lang="hu-HU" altLang="en-US" smtClean="0"/>
              <a:t>Második szint</a:t>
            </a:r>
          </a:p>
          <a:p>
            <a:pPr lvl="2"/>
            <a:r>
              <a:rPr lang="hu-HU" altLang="en-US" smtClean="0"/>
              <a:t>Harmadik szint</a:t>
            </a:r>
          </a:p>
          <a:p>
            <a:pPr lvl="3"/>
            <a:r>
              <a:rPr lang="hu-HU" altLang="en-US" smtClean="0"/>
              <a:t>Negyedik szint</a:t>
            </a:r>
          </a:p>
          <a:p>
            <a:pPr lvl="4"/>
            <a:r>
              <a:rPr lang="hu-HU" altLang="en-US" smtClean="0"/>
              <a:t>Ötödik szint</a:t>
            </a:r>
            <a:endParaRPr lang="en-US" alt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FFFFFF"/>
                </a:solidFill>
                <a:latin typeface="Arial" charset="0"/>
              </a:defRPr>
            </a:lvl1pPr>
          </a:lstStyle>
          <a:p>
            <a:pPr defTabSz="914400">
              <a:defRPr/>
            </a:pPr>
            <a:fld id="{A2183CD5-8E57-4C0E-9C37-3C2852ABBE0A}" type="slidenum">
              <a:rPr lang="hu-HU" altLang="en-US" sz="1800">
                <a:ea typeface="+mn-ea"/>
                <a:cs typeface="+mn-cs"/>
              </a:rPr>
              <a:pPr defTabSz="914400">
                <a:defRPr/>
              </a:pPr>
              <a:t>‹#›</a:t>
            </a:fld>
            <a:endParaRPr lang="hu-HU" altLang="en-US" sz="180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defTabSz="914400">
              <a:defRPr/>
            </a:pPr>
            <a:endParaRPr lang="hu-HU">
              <a:solidFill>
                <a:srgbClr val="DFDCB7"/>
              </a:solidFill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defTabSz="914400">
              <a:defRPr/>
            </a:pPr>
            <a:r>
              <a:rPr lang="hu-HU">
                <a:solidFill>
                  <a:srgbClr val="DFDCB7"/>
                </a:solidFill>
                <a:ea typeface="+mn-ea"/>
                <a:cs typeface="+mn-cs"/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xmlns="" val="39793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com/webinar/scale-sept-2014" TargetMode="External"/><Relationship Id="rId2" Type="http://schemas.openxmlformats.org/officeDocument/2006/relationships/hyperlink" Target="http://docs.mongodb.org/manual/sharding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88" y="5842000"/>
            <a:ext cx="279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/>
              <a:t>How to identify which user is running which query?</a:t>
            </a:r>
          </a:p>
          <a:p>
            <a:pPr>
              <a:defRPr/>
            </a:pPr>
            <a:r>
              <a:rPr lang="en-US" altLang="en-US" sz="2800" dirty="0"/>
              <a:t>How to delete the profiler collection ?</a:t>
            </a:r>
          </a:p>
          <a:p>
            <a:pPr marL="114300" indent="0">
              <a:buNone/>
              <a:defRPr/>
            </a:pPr>
            <a:endParaRPr lang="en-US" altLang="en-US" sz="2800" dirty="0"/>
          </a:p>
        </p:txBody>
      </p:sp>
      <p:pic>
        <p:nvPicPr>
          <p:cNvPr id="205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0988" y="323850"/>
            <a:ext cx="2830512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114800"/>
            <a:ext cx="2000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148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399"/>
            <a:ext cx="5611003" cy="5273651"/>
          </a:xfrm>
        </p:spPr>
        <p:txBody>
          <a:bodyPr/>
          <a:lstStyle/>
          <a:p>
            <a:r>
              <a:rPr lang="en-US" dirty="0" smtClean="0"/>
              <a:t>Have enough disk space to store all my data?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Handle my query throughput (operations per second)?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Respond to queries fast enough (latency)?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one server/replica set…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7291" y="1268511"/>
            <a:ext cx="1897696" cy="55399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u="sng" dirty="0" smtClean="0"/>
              <a:t>Server Specs</a:t>
            </a:r>
            <a:endParaRPr lang="en-US" u="sng" dirty="0"/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FF"/>
                </a:solidFill>
              </a:rPr>
              <a:t>Disk Capacity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FF"/>
                </a:solidFill>
              </a:rPr>
              <a:t>Disk IOPS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FF"/>
                </a:solidFill>
              </a:rPr>
              <a:t>RAM</a:t>
            </a:r>
          </a:p>
          <a:p>
            <a:pPr marL="0" indent="0">
              <a:buFont typeface="Arial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Network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FF"/>
                </a:solidFill>
              </a:rPr>
              <a:t>Disk IOPS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FF"/>
                </a:solidFill>
              </a:rPr>
              <a:t>RAM</a:t>
            </a:r>
          </a:p>
          <a:p>
            <a:pPr marL="0" indent="0">
              <a:buFont typeface="Arial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xmlns="" val="28296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shards do I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98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of disk space across shards &gt; greater than required storage size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Space: How Many Shards Do I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86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of disk space across shards &gt; greater than required storage size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Space: How Many Shards Do I Need?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9236" y="3603753"/>
            <a:ext cx="3951388" cy="25237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spcCol="27432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/>
              <a:t>Example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Storage size = 3 TB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Server disk capacity = 2 TB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2 Shards Required</a:t>
            </a:r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1243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set should fit in RAM</a:t>
            </a:r>
          </a:p>
          <a:p>
            <a:pPr lvl="1"/>
            <a:r>
              <a:rPr lang="en-US" dirty="0" smtClean="0"/>
              <a:t>Sum of RAM across shards &gt; Working Set</a:t>
            </a:r>
          </a:p>
          <a:p>
            <a:endParaRPr lang="en-US" dirty="0"/>
          </a:p>
          <a:p>
            <a:r>
              <a:rPr lang="en-US" dirty="0" err="1" smtClean="0"/>
              <a:t>WorkSet</a:t>
            </a:r>
            <a:r>
              <a:rPr lang="en-US" dirty="0" smtClean="0"/>
              <a:t> = Indexes </a:t>
            </a:r>
            <a:r>
              <a:rPr lang="en-US" b="1" i="1" dirty="0" smtClean="0"/>
              <a:t>plus</a:t>
            </a:r>
            <a:r>
              <a:rPr lang="en-US" dirty="0" smtClean="0"/>
              <a:t> the set of documents accessed frequently</a:t>
            </a:r>
          </a:p>
          <a:p>
            <a:endParaRPr lang="en-US" dirty="0" smtClean="0"/>
          </a:p>
          <a:p>
            <a:r>
              <a:rPr lang="en-US" dirty="0" err="1" smtClean="0"/>
              <a:t>WorkSet</a:t>
            </a:r>
            <a:r>
              <a:rPr lang="en-US" dirty="0" smtClean="0"/>
              <a:t> in RAM </a:t>
            </a:r>
            <a:r>
              <a:rPr lang="en-US" dirty="0" smtClean="0">
                <a:sym typeface="Wingdings"/>
              </a:rPr>
              <a:t></a:t>
            </a:r>
            <a:endParaRPr lang="en-US" dirty="0"/>
          </a:p>
          <a:p>
            <a:pPr lvl="1"/>
            <a:r>
              <a:rPr lang="en-US" dirty="0" smtClean="0"/>
              <a:t>Shorter latency</a:t>
            </a:r>
          </a:p>
          <a:p>
            <a:pPr lvl="1"/>
            <a:r>
              <a:rPr lang="en-US" dirty="0" smtClean="0"/>
              <a:t>Higher Throughput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RAM: How Many Shards Do I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39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Index Size and Working Set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db.stats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– index size of each collection</a:t>
            </a:r>
          </a:p>
          <a:p>
            <a:pPr marL="400050" lvl="1" indent="0">
              <a:buNone/>
            </a:pPr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b.serverStatus</a:t>
            </a:r>
            <a:r>
              <a:rPr lang="en-US" dirty="0" smtClean="0">
                <a:latin typeface="Courier"/>
                <a:cs typeface="Courier"/>
              </a:rPr>
              <a:t>({ </a:t>
            </a:r>
            <a:r>
              <a:rPr lang="en-US" dirty="0" err="1">
                <a:latin typeface="Courier"/>
                <a:cs typeface="Courier"/>
              </a:rPr>
              <a:t>workingSet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1}) </a:t>
            </a:r>
            <a:r>
              <a:rPr lang="en-US" dirty="0" smtClean="0"/>
              <a:t>– working set size estimate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RAM: How Many Shards Do I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27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Index Size and Working Set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db.stats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– index size of each collection</a:t>
            </a:r>
          </a:p>
          <a:p>
            <a:pPr marL="400050" lvl="1" indent="0">
              <a:buNone/>
            </a:pPr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b.serverStatus</a:t>
            </a:r>
            <a:r>
              <a:rPr lang="en-US" dirty="0" smtClean="0">
                <a:latin typeface="Courier"/>
                <a:cs typeface="Courier"/>
              </a:rPr>
              <a:t>({ </a:t>
            </a:r>
            <a:r>
              <a:rPr lang="en-US" dirty="0" err="1">
                <a:latin typeface="Courier"/>
                <a:cs typeface="Courier"/>
              </a:rPr>
              <a:t>workingSet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1}) </a:t>
            </a:r>
            <a:r>
              <a:rPr lang="en-US" dirty="0" smtClean="0"/>
              <a:t>– working set size estimate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RAM: How Many Shards Do I Need?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9236" y="3603753"/>
            <a:ext cx="3951388" cy="31393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spcCol="27432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/>
              <a:t>Example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Working Set = 428 GB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Server RAM = 128 GB 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 smtClean="0"/>
              <a:t>428/128 = 3.34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4 Shards Required</a:t>
            </a:r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2068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Sharding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15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</a:p>
          <a:p>
            <a:r>
              <a:rPr lang="en-US" dirty="0" smtClean="0"/>
              <a:t>Tag-Aware</a:t>
            </a:r>
          </a:p>
          <a:p>
            <a:r>
              <a:rPr lang="en-US" dirty="0" smtClean="0"/>
              <a:t>Hashed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r>
              <a:rPr lang="en-US" dirty="0" smtClean="0"/>
              <a:t> Types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33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1038" y="6270625"/>
            <a:ext cx="26971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7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Range </a:t>
            </a:r>
            <a:r>
              <a:rPr lang="en-US" sz="3600" dirty="0" err="1" smtClean="0"/>
              <a:t>Sharding</a:t>
            </a:r>
            <a:endParaRPr lang="en-US" sz="3600" dirty="0" smtClean="0"/>
          </a:p>
        </p:txBody>
      </p:sp>
      <p:grpSp>
        <p:nvGrpSpPr>
          <p:cNvPr id="97283" name="Group 19"/>
          <p:cNvGrpSpPr>
            <a:grpSpLocks/>
          </p:cNvGrpSpPr>
          <p:nvPr/>
        </p:nvGrpSpPr>
        <p:grpSpPr bwMode="auto">
          <a:xfrm>
            <a:off x="1311275" y="3505200"/>
            <a:ext cx="1285875" cy="1366838"/>
            <a:chOff x="0" y="0"/>
            <a:chExt cx="809" cy="418"/>
          </a:xfrm>
        </p:grpSpPr>
        <p:sp>
          <p:nvSpPr>
            <p:cNvPr id="97314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5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6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7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8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97284" name="Group 36"/>
          <p:cNvGrpSpPr>
            <a:grpSpLocks/>
          </p:cNvGrpSpPr>
          <p:nvPr/>
        </p:nvGrpSpPr>
        <p:grpSpPr bwMode="auto">
          <a:xfrm>
            <a:off x="3186113" y="3505200"/>
            <a:ext cx="1285875" cy="1366838"/>
            <a:chOff x="0" y="0"/>
            <a:chExt cx="809" cy="418"/>
          </a:xfrm>
        </p:grpSpPr>
        <p:sp>
          <p:nvSpPr>
            <p:cNvPr id="97309" name="AutoShape 3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0" name="AutoShape 32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1" name="AutoShape 33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2" name="AutoShape 3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3" name="Rectangle 35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30731" name="Group 53"/>
          <p:cNvGrpSpPr>
            <a:grpSpLocks/>
          </p:cNvGrpSpPr>
          <p:nvPr/>
        </p:nvGrpSpPr>
        <p:grpSpPr bwMode="auto">
          <a:xfrm>
            <a:off x="4981619" y="3505200"/>
            <a:ext cx="1285875" cy="1366838"/>
            <a:chOff x="0" y="0"/>
            <a:chExt cx="809" cy="418"/>
          </a:xfrm>
        </p:grpSpPr>
        <p:sp>
          <p:nvSpPr>
            <p:cNvPr id="97304" name="AutoShape 4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5" name="AutoShape 49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6" name="AutoShape 50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7" name="AutoShape 5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8" name="Rectangle 52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30734" name="Group 70"/>
          <p:cNvGrpSpPr>
            <a:grpSpLocks/>
          </p:cNvGrpSpPr>
          <p:nvPr/>
        </p:nvGrpSpPr>
        <p:grpSpPr bwMode="auto">
          <a:xfrm>
            <a:off x="6856457" y="3505200"/>
            <a:ext cx="1284287" cy="1366838"/>
            <a:chOff x="0" y="0"/>
            <a:chExt cx="809" cy="418"/>
          </a:xfrm>
        </p:grpSpPr>
        <p:sp>
          <p:nvSpPr>
            <p:cNvPr id="97299" name="AutoShape 65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0" name="AutoShape 66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1" name="AutoShape 67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2" name="AutoShape 6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3" name="Rectangle 69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sp>
        <p:nvSpPr>
          <p:cNvPr id="97287" name="Rectangle 77"/>
          <p:cNvSpPr>
            <a:spLocks/>
          </p:cNvSpPr>
          <p:nvPr/>
        </p:nvSpPr>
        <p:spPr bwMode="auto">
          <a:xfrm>
            <a:off x="1433513" y="1857375"/>
            <a:ext cx="1129948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0.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</a:t>
            </a:r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25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30738" name="Rectangle 78"/>
          <p:cNvSpPr>
            <a:spLocks/>
          </p:cNvSpPr>
          <p:nvPr/>
        </p:nvSpPr>
        <p:spPr bwMode="auto">
          <a:xfrm>
            <a:off x="3287713" y="1857375"/>
            <a:ext cx="1129948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26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..50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30739" name="Rectangle 79"/>
          <p:cNvSpPr>
            <a:spLocks/>
          </p:cNvSpPr>
          <p:nvPr/>
        </p:nvSpPr>
        <p:spPr bwMode="auto">
          <a:xfrm>
            <a:off x="5016848" y="1857375"/>
            <a:ext cx="1129948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51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..</a:t>
            </a:r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75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30740" name="Rectangle 80"/>
          <p:cNvSpPr>
            <a:spLocks/>
          </p:cNvSpPr>
          <p:nvPr/>
        </p:nvSpPr>
        <p:spPr bwMode="auto">
          <a:xfrm>
            <a:off x="6856457" y="1911599"/>
            <a:ext cx="1129948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76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</a:t>
            </a:r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 100</a:t>
            </a:r>
          </a:p>
        </p:txBody>
      </p:sp>
      <p:sp>
        <p:nvSpPr>
          <p:cNvPr id="97291" name="AutoShape 81"/>
          <p:cNvSpPr>
            <a:spLocks/>
          </p:cNvSpPr>
          <p:nvPr/>
        </p:nvSpPr>
        <p:spPr bwMode="auto">
          <a:xfrm>
            <a:off x="4805407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7292" name="AutoShape 82"/>
          <p:cNvSpPr>
            <a:spLocks/>
          </p:cNvSpPr>
          <p:nvPr/>
        </p:nvSpPr>
        <p:spPr bwMode="auto">
          <a:xfrm>
            <a:off x="3035300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3" name="AutoShape 83"/>
          <p:cNvSpPr>
            <a:spLocks/>
          </p:cNvSpPr>
          <p:nvPr/>
        </p:nvSpPr>
        <p:spPr bwMode="auto">
          <a:xfrm>
            <a:off x="1185863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4" name="AutoShape 84"/>
          <p:cNvSpPr>
            <a:spLocks/>
          </p:cNvSpPr>
          <p:nvPr/>
        </p:nvSpPr>
        <p:spPr bwMode="auto">
          <a:xfrm>
            <a:off x="6704057" y="3048000"/>
            <a:ext cx="1589087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97295" name="Group 76"/>
          <p:cNvGrpSpPr>
            <a:grpSpLocks/>
          </p:cNvGrpSpPr>
          <p:nvPr/>
        </p:nvGrpSpPr>
        <p:grpSpPr bwMode="auto">
          <a:xfrm>
            <a:off x="1060450" y="5113338"/>
            <a:ext cx="6635750" cy="760412"/>
            <a:chOff x="0" y="0"/>
            <a:chExt cx="1987" cy="479"/>
          </a:xfrm>
        </p:grpSpPr>
        <p:sp>
          <p:nvSpPr>
            <p:cNvPr id="97297" name="AutoShape 74"/>
            <p:cNvSpPr>
              <a:spLocks/>
            </p:cNvSpPr>
            <p:nvPr/>
          </p:nvSpPr>
          <p:spPr bwMode="auto">
            <a:xfrm>
              <a:off x="0" y="0"/>
              <a:ext cx="1987" cy="479"/>
            </a:xfrm>
            <a:prstGeom prst="rightArrow">
              <a:avLst>
                <a:gd name="adj1" fmla="val 50000"/>
                <a:gd name="adj2" fmla="val 5006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298" name="Rectangle 75"/>
            <p:cNvSpPr>
              <a:spLocks/>
            </p:cNvSpPr>
            <p:nvPr/>
          </p:nvSpPr>
          <p:spPr bwMode="auto">
            <a:xfrm>
              <a:off x="1" y="119"/>
              <a:ext cx="186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2200" dirty="0" smtClean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Read/Write </a:t>
              </a:r>
              <a:r>
                <a:rPr lang="en-US" sz="2200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Scalability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22343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Sharding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20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Tag-Aware </a:t>
            </a:r>
            <a:r>
              <a:rPr lang="en-US" dirty="0" err="1" smtClean="0"/>
              <a:t>Sharding</a:t>
            </a:r>
            <a:endParaRPr lang="en-US" dirty="0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463675" y="4466690"/>
            <a:ext cx="1285875" cy="1366838"/>
            <a:chOff x="0" y="0"/>
            <a:chExt cx="809" cy="418"/>
          </a:xfrm>
        </p:grpSpPr>
        <p:sp>
          <p:nvSpPr>
            <p:cNvPr id="4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3338513" y="4466690"/>
            <a:ext cx="1285875" cy="1366838"/>
            <a:chOff x="0" y="0"/>
            <a:chExt cx="809" cy="418"/>
          </a:xfrm>
        </p:grpSpPr>
        <p:sp>
          <p:nvSpPr>
            <p:cNvPr id="10" name="AutoShape 3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AutoShape 32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AutoShape 33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AutoShape 3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Rectangle 35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5134019" y="4466690"/>
            <a:ext cx="1285875" cy="1366838"/>
            <a:chOff x="0" y="0"/>
            <a:chExt cx="809" cy="418"/>
          </a:xfrm>
        </p:grpSpPr>
        <p:sp>
          <p:nvSpPr>
            <p:cNvPr id="16" name="AutoShape 4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49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50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5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52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21" name="Group 70"/>
          <p:cNvGrpSpPr>
            <a:grpSpLocks/>
          </p:cNvGrpSpPr>
          <p:nvPr/>
        </p:nvGrpSpPr>
        <p:grpSpPr bwMode="auto">
          <a:xfrm>
            <a:off x="7008857" y="4466690"/>
            <a:ext cx="1284287" cy="1366838"/>
            <a:chOff x="0" y="0"/>
            <a:chExt cx="809" cy="418"/>
          </a:xfrm>
        </p:grpSpPr>
        <p:sp>
          <p:nvSpPr>
            <p:cNvPr id="22" name="AutoShape 65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66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67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6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Rectangle 69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sp>
        <p:nvSpPr>
          <p:cNvPr id="31" name="AutoShape 81"/>
          <p:cNvSpPr>
            <a:spLocks/>
          </p:cNvSpPr>
          <p:nvPr/>
        </p:nvSpPr>
        <p:spPr bwMode="auto">
          <a:xfrm>
            <a:off x="4957807" y="400949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AutoShape 82"/>
          <p:cNvSpPr>
            <a:spLocks/>
          </p:cNvSpPr>
          <p:nvPr/>
        </p:nvSpPr>
        <p:spPr bwMode="auto">
          <a:xfrm>
            <a:off x="3187700" y="400949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AutoShape 83"/>
          <p:cNvSpPr>
            <a:spLocks/>
          </p:cNvSpPr>
          <p:nvPr/>
        </p:nvSpPr>
        <p:spPr bwMode="auto">
          <a:xfrm>
            <a:off x="1338263" y="400949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AutoShape 84"/>
          <p:cNvSpPr>
            <a:spLocks/>
          </p:cNvSpPr>
          <p:nvPr/>
        </p:nvSpPr>
        <p:spPr bwMode="auto">
          <a:xfrm>
            <a:off x="6856457" y="4009490"/>
            <a:ext cx="1589087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70878" y="3399379"/>
            <a:ext cx="1292797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/>
              <a:t>Shard Tags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8109365"/>
              </p:ext>
            </p:extLst>
          </p:nvPr>
        </p:nvGraphicFramePr>
        <p:xfrm>
          <a:off x="1909807" y="1404253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Shard 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Winter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aseline="0" dirty="0" smtClean="0"/>
                        <a:t> 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Mar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Spring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Jun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Summer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Jun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Sep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Fall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 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Dec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5466" y="1404253"/>
            <a:ext cx="1368814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/>
              <a:t>Tag Ranges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463675" y="3707156"/>
            <a:ext cx="965919" cy="641384"/>
            <a:chOff x="1463675" y="3707156"/>
            <a:chExt cx="965919" cy="641384"/>
          </a:xfrm>
        </p:grpSpPr>
        <p:sp>
          <p:nvSpPr>
            <p:cNvPr id="40" name="TextBox 39"/>
            <p:cNvSpPr txBox="1"/>
            <p:nvPr/>
          </p:nvSpPr>
          <p:spPr>
            <a:xfrm>
              <a:off x="1685801" y="4040763"/>
              <a:ext cx="743793" cy="30777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marL="0" indent="0">
                <a:buFont typeface="Arial"/>
                <a:buNone/>
              </a:pPr>
              <a:r>
                <a:rPr lang="en-US" sz="2000" dirty="0" smtClean="0">
                  <a:solidFill>
                    <a:srgbClr val="0000FF"/>
                  </a:solidFill>
                </a:rPr>
                <a:t>Winter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463675" y="3707156"/>
              <a:ext cx="222126" cy="34643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463675" y="3707156"/>
            <a:ext cx="2832749" cy="654212"/>
            <a:chOff x="1463675" y="3707156"/>
            <a:chExt cx="2832749" cy="654212"/>
          </a:xfrm>
        </p:grpSpPr>
        <p:sp>
          <p:nvSpPr>
            <p:cNvPr id="43" name="TextBox 42"/>
            <p:cNvSpPr txBox="1"/>
            <p:nvPr/>
          </p:nvSpPr>
          <p:spPr>
            <a:xfrm>
              <a:off x="3555035" y="4053591"/>
              <a:ext cx="741389" cy="30777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marL="0" indent="0">
                <a:buFont typeface="Arial"/>
                <a:buNone/>
              </a:pPr>
              <a:r>
                <a:rPr lang="en-US" sz="2000" dirty="0">
                  <a:solidFill>
                    <a:srgbClr val="0000FF"/>
                  </a:solidFill>
                </a:rPr>
                <a:t>S</a:t>
              </a:r>
              <a:r>
                <a:rPr lang="en-US" sz="2000" dirty="0" smtClean="0">
                  <a:solidFill>
                    <a:srgbClr val="0000FF"/>
                  </a:solidFill>
                </a:rPr>
                <a:t>pring</a:t>
              </a:r>
            </a:p>
          </p:txBody>
        </p:sp>
        <p:cxnSp>
          <p:nvCxnSpPr>
            <p:cNvPr id="50" name="Straight Arrow Connector 49"/>
            <p:cNvCxnSpPr>
              <a:endCxn id="43" idx="1"/>
            </p:cNvCxnSpPr>
            <p:nvPr/>
          </p:nvCxnSpPr>
          <p:spPr>
            <a:xfrm>
              <a:off x="1463675" y="3707156"/>
              <a:ext cx="2091360" cy="50032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463675" y="3707156"/>
            <a:ext cx="4778143" cy="625621"/>
            <a:chOff x="1463675" y="3707156"/>
            <a:chExt cx="4778143" cy="625621"/>
          </a:xfrm>
        </p:grpSpPr>
        <p:sp>
          <p:nvSpPr>
            <p:cNvPr id="42" name="TextBox 41"/>
            <p:cNvSpPr txBox="1"/>
            <p:nvPr/>
          </p:nvSpPr>
          <p:spPr>
            <a:xfrm>
              <a:off x="5267192" y="4025000"/>
              <a:ext cx="974626" cy="30777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marL="0" indent="0">
                <a:buFont typeface="Arial"/>
                <a:buNone/>
              </a:pPr>
              <a:r>
                <a:rPr lang="en-US" sz="2000" dirty="0" smtClean="0">
                  <a:solidFill>
                    <a:srgbClr val="0000FF"/>
                  </a:solidFill>
                </a:rPr>
                <a:t>Summer</a:t>
              </a:r>
            </a:p>
          </p:txBody>
        </p:sp>
        <p:cxnSp>
          <p:nvCxnSpPr>
            <p:cNvPr id="52" name="Straight Arrow Connector 51"/>
            <p:cNvCxnSpPr>
              <a:endCxn id="42" idx="1"/>
            </p:cNvCxnSpPr>
            <p:nvPr/>
          </p:nvCxnSpPr>
          <p:spPr>
            <a:xfrm>
              <a:off x="1463675" y="3707156"/>
              <a:ext cx="3803517" cy="47173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463675" y="3707156"/>
            <a:ext cx="6409331" cy="636959"/>
            <a:chOff x="1463675" y="3707156"/>
            <a:chExt cx="6409331" cy="636959"/>
          </a:xfrm>
        </p:grpSpPr>
        <p:sp>
          <p:nvSpPr>
            <p:cNvPr id="44" name="TextBox 43"/>
            <p:cNvSpPr txBox="1"/>
            <p:nvPr/>
          </p:nvSpPr>
          <p:spPr>
            <a:xfrm>
              <a:off x="7459732" y="4036338"/>
              <a:ext cx="413274" cy="30777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marL="0" indent="0">
                <a:buFont typeface="Arial"/>
                <a:buNone/>
              </a:pPr>
              <a:r>
                <a:rPr lang="en-US" sz="2000" dirty="0" smtClean="0">
                  <a:solidFill>
                    <a:srgbClr val="0000FF"/>
                  </a:solidFill>
                </a:rPr>
                <a:t>Fall</a:t>
              </a:r>
            </a:p>
          </p:txBody>
        </p:sp>
        <p:cxnSp>
          <p:nvCxnSpPr>
            <p:cNvPr id="54" name="Straight Arrow Connector 53"/>
            <p:cNvCxnSpPr>
              <a:endCxn id="44" idx="1"/>
            </p:cNvCxnSpPr>
            <p:nvPr/>
          </p:nvCxnSpPr>
          <p:spPr>
            <a:xfrm>
              <a:off x="1463675" y="3707156"/>
              <a:ext cx="5996057" cy="48307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01785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Hash-</a:t>
            </a:r>
            <a:r>
              <a:rPr lang="en-US" dirty="0" err="1" smtClean="0"/>
              <a:t>Sharding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311275" y="3505200"/>
            <a:ext cx="1285875" cy="1366838"/>
            <a:chOff x="0" y="0"/>
            <a:chExt cx="809" cy="418"/>
          </a:xfrm>
        </p:grpSpPr>
        <p:sp>
          <p:nvSpPr>
            <p:cNvPr id="4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3186113" y="3505200"/>
            <a:ext cx="1285875" cy="1366838"/>
            <a:chOff x="0" y="0"/>
            <a:chExt cx="809" cy="418"/>
          </a:xfrm>
        </p:grpSpPr>
        <p:sp>
          <p:nvSpPr>
            <p:cNvPr id="10" name="AutoShape 3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AutoShape 32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AutoShape 33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AutoShape 3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Rectangle 35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4981619" y="3505200"/>
            <a:ext cx="1285875" cy="1366838"/>
            <a:chOff x="0" y="0"/>
            <a:chExt cx="809" cy="418"/>
          </a:xfrm>
        </p:grpSpPr>
        <p:sp>
          <p:nvSpPr>
            <p:cNvPr id="16" name="AutoShape 4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49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50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5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52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21" name="Group 70"/>
          <p:cNvGrpSpPr>
            <a:grpSpLocks/>
          </p:cNvGrpSpPr>
          <p:nvPr/>
        </p:nvGrpSpPr>
        <p:grpSpPr bwMode="auto">
          <a:xfrm>
            <a:off x="6856457" y="3505200"/>
            <a:ext cx="1284287" cy="1366838"/>
            <a:chOff x="0" y="0"/>
            <a:chExt cx="809" cy="418"/>
          </a:xfrm>
        </p:grpSpPr>
        <p:sp>
          <p:nvSpPr>
            <p:cNvPr id="22" name="AutoShape 65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66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67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6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Rectangle 69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sp>
        <p:nvSpPr>
          <p:cNvPr id="27" name="Rectangle 77"/>
          <p:cNvSpPr>
            <a:spLocks/>
          </p:cNvSpPr>
          <p:nvPr/>
        </p:nvSpPr>
        <p:spPr bwMode="auto">
          <a:xfrm>
            <a:off x="1433513" y="1857375"/>
            <a:ext cx="1263223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 smtClean="0">
                <a:latin typeface="Arial" charset="0"/>
                <a:cs typeface="ＭＳ Ｐゴシック" charset="0"/>
                <a:sym typeface="Arial" charset="0"/>
              </a:rPr>
              <a:t>Hash 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0000..</a:t>
            </a:r>
            <a:r>
              <a:rPr lang="en-US" sz="1700" dirty="0" smtClean="0">
                <a:latin typeface="Arial" charset="0"/>
                <a:cs typeface="ＭＳ Ｐゴシック" charset="0"/>
                <a:sym typeface="Arial" charset="0"/>
              </a:rPr>
              <a:t>4444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28" name="Rectangle 78"/>
          <p:cNvSpPr>
            <a:spLocks/>
          </p:cNvSpPr>
          <p:nvPr/>
        </p:nvSpPr>
        <p:spPr bwMode="auto">
          <a:xfrm>
            <a:off x="3287713" y="1857375"/>
            <a:ext cx="1263223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Hash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latin typeface="Arial" charset="0"/>
                <a:cs typeface="ＭＳ Ｐゴシック" charset="0"/>
                <a:sym typeface="Arial" charset="0"/>
              </a:rPr>
              <a:t>4445</a:t>
            </a:r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..8000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29" name="Rectangle 79"/>
          <p:cNvSpPr>
            <a:spLocks/>
          </p:cNvSpPr>
          <p:nvPr/>
        </p:nvSpPr>
        <p:spPr bwMode="auto">
          <a:xfrm>
            <a:off x="5016848" y="1857375"/>
            <a:ext cx="1263223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Hash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i8001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..</a:t>
            </a:r>
            <a:r>
              <a:rPr lang="en-US" sz="1700" dirty="0" smtClean="0">
                <a:latin typeface="Arial" charset="0"/>
                <a:cs typeface="ＭＳ Ｐゴシック" charset="0"/>
                <a:sym typeface="Arial" charset="0"/>
              </a:rPr>
              <a:t>aaaa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30" name="Rectangle 80"/>
          <p:cNvSpPr>
            <a:spLocks/>
          </p:cNvSpPr>
          <p:nvPr/>
        </p:nvSpPr>
        <p:spPr bwMode="auto">
          <a:xfrm>
            <a:off x="6856457" y="1911599"/>
            <a:ext cx="1263223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Hash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err="1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aaab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..</a:t>
            </a:r>
            <a:r>
              <a:rPr lang="en-US" sz="17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ffff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31" name="AutoShape 81"/>
          <p:cNvSpPr>
            <a:spLocks/>
          </p:cNvSpPr>
          <p:nvPr/>
        </p:nvSpPr>
        <p:spPr bwMode="auto">
          <a:xfrm>
            <a:off x="4805407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AutoShape 82"/>
          <p:cNvSpPr>
            <a:spLocks/>
          </p:cNvSpPr>
          <p:nvPr/>
        </p:nvSpPr>
        <p:spPr bwMode="auto">
          <a:xfrm>
            <a:off x="3035300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AutoShape 83"/>
          <p:cNvSpPr>
            <a:spLocks/>
          </p:cNvSpPr>
          <p:nvPr/>
        </p:nvSpPr>
        <p:spPr bwMode="auto">
          <a:xfrm>
            <a:off x="1185863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AutoShape 84"/>
          <p:cNvSpPr>
            <a:spLocks/>
          </p:cNvSpPr>
          <p:nvPr/>
        </p:nvSpPr>
        <p:spPr bwMode="auto">
          <a:xfrm>
            <a:off x="6704057" y="3048000"/>
            <a:ext cx="1589087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42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Hashed shard 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244600" y="1143000"/>
            <a:ext cx="7899400" cy="4371975"/>
          </a:xfrm>
        </p:spPr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Evenly distributed writes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Random data (and index) updates can be IO intensive</a:t>
            </a:r>
          </a:p>
          <a:p>
            <a:pPr lvl="1"/>
            <a:r>
              <a:rPr lang="en-US" dirty="0" smtClean="0"/>
              <a:t>Range-based queries turn into scatter gather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22880" y="3873164"/>
            <a:ext cx="7518105" cy="2648501"/>
            <a:chOff x="722880" y="3323096"/>
            <a:chExt cx="7518105" cy="2648501"/>
          </a:xfrm>
        </p:grpSpPr>
        <p:sp>
          <p:nvSpPr>
            <p:cNvPr id="4" name="Rounded Rectangle 3"/>
            <p:cNvSpPr/>
            <p:nvPr/>
          </p:nvSpPr>
          <p:spPr>
            <a:xfrm>
              <a:off x="722880" y="5059284"/>
              <a:ext cx="1422077" cy="912313"/>
            </a:xfrm>
            <a:prstGeom prst="roundRect">
              <a:avLst>
                <a:gd name="adj" fmla="val 6724"/>
              </a:avLst>
            </a:prstGeom>
            <a:solidFill>
              <a:srgbClr val="568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Shard 1</a:t>
              </a:r>
              <a:endParaRPr lang="en-US" sz="2400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31404" y="3323096"/>
              <a:ext cx="2042695" cy="636710"/>
            </a:xfrm>
            <a:prstGeom prst="roundRect">
              <a:avLst>
                <a:gd name="adj" fmla="val 6724"/>
              </a:avLst>
            </a:prstGeom>
            <a:solidFill>
              <a:srgbClr val="568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mongos</a:t>
              </a:r>
              <a:endParaRPr lang="en-US" sz="2400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65884" y="5059284"/>
              <a:ext cx="1422077" cy="912313"/>
            </a:xfrm>
            <a:prstGeom prst="roundRect">
              <a:avLst>
                <a:gd name="adj" fmla="val 6724"/>
              </a:avLst>
            </a:prstGeom>
            <a:solidFill>
              <a:srgbClr val="568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Shard 2</a:t>
              </a:r>
              <a:endParaRPr lang="en-US" sz="2400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767738" y="5059284"/>
              <a:ext cx="1422077" cy="912313"/>
            </a:xfrm>
            <a:prstGeom prst="roundRect">
              <a:avLst>
                <a:gd name="adj" fmla="val 6724"/>
              </a:avLst>
            </a:prstGeom>
            <a:solidFill>
              <a:srgbClr val="568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Shard 3</a:t>
              </a:r>
              <a:endParaRPr lang="en-US" sz="2400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18908" y="5059284"/>
              <a:ext cx="1422077" cy="912313"/>
            </a:xfrm>
            <a:prstGeom prst="roundRect">
              <a:avLst>
                <a:gd name="adj" fmla="val 6724"/>
              </a:avLst>
            </a:prstGeom>
            <a:solidFill>
              <a:srgbClr val="568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Shard N</a:t>
              </a:r>
              <a:endParaRPr lang="en-US" sz="2400" b="1" dirty="0"/>
            </a:p>
          </p:txBody>
        </p:sp>
        <p:sp>
          <p:nvSpPr>
            <p:cNvPr id="9" name="Right Arrow 8"/>
            <p:cNvSpPr/>
            <p:nvPr/>
          </p:nvSpPr>
          <p:spPr>
            <a:xfrm rot="7391942">
              <a:off x="3198200" y="4410543"/>
              <a:ext cx="1212110" cy="24927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8866133">
              <a:off x="1599536" y="4362057"/>
              <a:ext cx="1852609" cy="22015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1916499">
              <a:off x="5392082" y="4358387"/>
              <a:ext cx="1852609" cy="22015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3303853">
              <a:off x="4538743" y="4410544"/>
              <a:ext cx="1212110" cy="24927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831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5"/>
            <a:ext cx="8484740" cy="1143000"/>
          </a:xfrm>
        </p:spPr>
        <p:txBody>
          <a:bodyPr/>
          <a:lstStyle/>
          <a:p>
            <a:r>
              <a:rPr lang="en-US" dirty="0" smtClean="0"/>
              <a:t>Range </a:t>
            </a:r>
            <a:r>
              <a:rPr lang="en-US" dirty="0" err="1" smtClean="0"/>
              <a:t>sharding</a:t>
            </a:r>
            <a:r>
              <a:rPr lang="en-US" dirty="0" smtClean="0"/>
              <a:t> document distribution</a:t>
            </a:r>
            <a:endParaRPr lang="en-US" dirty="0"/>
          </a:p>
        </p:txBody>
      </p:sp>
      <p:pic>
        <p:nvPicPr>
          <p:cNvPr id="4" name="Picture 3" descr="Screen Shot 2014-09-10 at 2.3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729956"/>
            <a:ext cx="8077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04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Hashed </a:t>
            </a:r>
            <a:r>
              <a:rPr lang="en-US" dirty="0" err="1" smtClean="0"/>
              <a:t>sharding</a:t>
            </a:r>
            <a:r>
              <a:rPr lang="en-US" dirty="0" smtClean="0"/>
              <a:t> document distribution</a:t>
            </a:r>
            <a:endParaRPr lang="en-US" dirty="0"/>
          </a:p>
        </p:txBody>
      </p:sp>
      <p:pic>
        <p:nvPicPr>
          <p:cNvPr id="3" name="Picture 2" descr="Screen Shot 2014-09-10 at 2.4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900" y="2686084"/>
            <a:ext cx="82169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044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Pick A Shard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62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Shard Key characteristics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244600" y="1503363"/>
            <a:ext cx="7899400" cy="4371975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good shard key has:</a:t>
            </a:r>
          </a:p>
          <a:p>
            <a:pPr lvl="1"/>
            <a:r>
              <a:rPr lang="en-US" dirty="0" smtClean="0"/>
              <a:t>sufficient cardinality</a:t>
            </a:r>
          </a:p>
          <a:p>
            <a:pPr lvl="1"/>
            <a:r>
              <a:rPr lang="en-US" dirty="0" smtClean="0"/>
              <a:t>distributed writes</a:t>
            </a:r>
          </a:p>
          <a:p>
            <a:pPr lvl="1"/>
            <a:r>
              <a:rPr lang="en-US" dirty="0" smtClean="0"/>
              <a:t>targeted reads ("query isolation")</a:t>
            </a:r>
          </a:p>
          <a:p>
            <a:r>
              <a:rPr lang="en-US" dirty="0"/>
              <a:t>Shard key should be in every query if possible</a:t>
            </a:r>
          </a:p>
          <a:p>
            <a:pPr lvl="1"/>
            <a:r>
              <a:rPr lang="en-US" dirty="0"/>
              <a:t>scatter gather </a:t>
            </a:r>
            <a:r>
              <a:rPr lang="en-US" dirty="0" smtClean="0"/>
              <a:t>otherwise</a:t>
            </a:r>
          </a:p>
          <a:p>
            <a:r>
              <a:rPr lang="en-US" dirty="0" smtClean="0"/>
              <a:t>Choosing a good shard key is important!</a:t>
            </a:r>
          </a:p>
          <a:p>
            <a:pPr lvl="1"/>
            <a:r>
              <a:rPr lang="en-US" dirty="0" smtClean="0"/>
              <a:t>affects performance and scalability</a:t>
            </a:r>
          </a:p>
          <a:p>
            <a:pPr lvl="1"/>
            <a:r>
              <a:rPr lang="en-US" dirty="0" smtClean="0"/>
              <a:t>changing it later is expensive</a:t>
            </a:r>
            <a:endParaRPr lang="en-US" dirty="0"/>
          </a:p>
        </p:txBody>
      </p:sp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0213" y="1451840"/>
            <a:ext cx="3597487" cy="126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34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Ascending shard key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244600" y="1503363"/>
            <a:ext cx="7899400" cy="4371975"/>
          </a:xfrm>
        </p:spPr>
        <p:txBody>
          <a:bodyPr/>
          <a:lstStyle/>
          <a:p>
            <a:r>
              <a:rPr lang="en-US" dirty="0" smtClean="0"/>
              <a:t>Monotonically increasing shard key values cause "hot spots" on inserts</a:t>
            </a:r>
          </a:p>
          <a:p>
            <a:r>
              <a:rPr lang="en-US" dirty="0" smtClean="0"/>
              <a:t>Examples: timestamps, _id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22880" y="5059284"/>
            <a:ext cx="1422077" cy="912313"/>
          </a:xfrm>
          <a:prstGeom prst="roundRect">
            <a:avLst>
              <a:gd name="adj" fmla="val 6724"/>
            </a:avLst>
          </a:prstGeom>
          <a:solidFill>
            <a:srgbClr val="568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Shard 1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431404" y="3323096"/>
            <a:ext cx="2042695" cy="636710"/>
          </a:xfrm>
          <a:prstGeom prst="roundRect">
            <a:avLst>
              <a:gd name="adj" fmla="val 6724"/>
            </a:avLst>
          </a:prstGeom>
          <a:solidFill>
            <a:srgbClr val="568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mongos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765884" y="5059284"/>
            <a:ext cx="1422077" cy="912313"/>
          </a:xfrm>
          <a:prstGeom prst="roundRect">
            <a:avLst>
              <a:gd name="adj" fmla="val 6724"/>
            </a:avLst>
          </a:prstGeom>
          <a:solidFill>
            <a:srgbClr val="568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Shard 2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67738" y="5059284"/>
            <a:ext cx="1422077" cy="912313"/>
          </a:xfrm>
          <a:prstGeom prst="roundRect">
            <a:avLst>
              <a:gd name="adj" fmla="val 6724"/>
            </a:avLst>
          </a:prstGeom>
          <a:solidFill>
            <a:srgbClr val="568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Shard 3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818908" y="5059284"/>
            <a:ext cx="1422077" cy="912313"/>
          </a:xfrm>
          <a:prstGeom prst="roundRect">
            <a:avLst>
              <a:gd name="adj" fmla="val 6724"/>
            </a:avLst>
          </a:prstGeom>
          <a:solidFill>
            <a:srgbClr val="568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Shard N</a:t>
            </a:r>
            <a:endParaRPr lang="en-US" sz="2400" b="1" dirty="0"/>
          </a:p>
        </p:txBody>
      </p:sp>
      <p:sp>
        <p:nvSpPr>
          <p:cNvPr id="14" name="Right Arrow 13"/>
          <p:cNvSpPr/>
          <p:nvPr/>
        </p:nvSpPr>
        <p:spPr>
          <a:xfrm rot="7391942">
            <a:off x="3198200" y="4410543"/>
            <a:ext cx="1212110" cy="24927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8866133">
            <a:off x="1599536" y="4362057"/>
            <a:ext cx="1852609" cy="22015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916499">
            <a:off x="5392082" y="4358387"/>
            <a:ext cx="1852609" cy="220158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3303853">
            <a:off x="4538743" y="4410544"/>
            <a:ext cx="1212110" cy="24927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62417" y="4105729"/>
            <a:ext cx="260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</a:t>
            </a:r>
            <a:r>
              <a:rPr lang="en-US" b="1" dirty="0" err="1" smtClean="0"/>
              <a:t>ISODate</a:t>
            </a:r>
            <a:r>
              <a:rPr lang="en-US" b="1" dirty="0" smtClean="0"/>
              <a:t>(…), $</a:t>
            </a:r>
            <a:r>
              <a:rPr lang="en-US" b="1" dirty="0" err="1" smtClean="0"/>
              <a:t>maxKey</a:t>
            </a:r>
            <a:r>
              <a:rPr lang="en-US" b="1" dirty="0" smtClean="0"/>
              <a:t> 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1141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Shard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53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Scale</a:t>
            </a:r>
          </a:p>
          <a:p>
            <a:pPr lvl="1"/>
            <a:r>
              <a:rPr lang="en-US" b="1" i="1" dirty="0" smtClean="0"/>
              <a:t>Data volume</a:t>
            </a:r>
          </a:p>
          <a:p>
            <a:pPr lvl="1"/>
            <a:r>
              <a:rPr lang="en-US" b="1" i="1" dirty="0" smtClean="0"/>
              <a:t>Query volume</a:t>
            </a:r>
          </a:p>
          <a:p>
            <a:endParaRPr lang="en-US" sz="2000" dirty="0"/>
          </a:p>
          <a:p>
            <a:r>
              <a:rPr lang="en-US" dirty="0" smtClean="0"/>
              <a:t>Global deployment with local writes</a:t>
            </a:r>
          </a:p>
          <a:p>
            <a:pPr lvl="1"/>
            <a:r>
              <a:rPr lang="en-US" dirty="0" smtClean="0"/>
              <a:t>Geography aware </a:t>
            </a:r>
            <a:r>
              <a:rPr lang="en-US" dirty="0" err="1" smtClean="0"/>
              <a:t>sharding</a:t>
            </a:r>
            <a:endParaRPr lang="en-US" dirty="0" smtClean="0"/>
          </a:p>
          <a:p>
            <a:endParaRPr lang="en-US" sz="2000" dirty="0"/>
          </a:p>
          <a:p>
            <a:r>
              <a:rPr lang="en-US" dirty="0" smtClean="0"/>
              <a:t>Tiered Storage</a:t>
            </a:r>
          </a:p>
          <a:p>
            <a:endParaRPr lang="en-US" sz="2000" dirty="0"/>
          </a:p>
          <a:p>
            <a:r>
              <a:rPr lang="en-US" dirty="0" smtClean="0"/>
              <a:t>Fast backup restore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Reasons to shard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91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r>
              <a:rPr lang="en-US" dirty="0" smtClean="0"/>
              <a:t> Overview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38468" y="1297541"/>
            <a:ext cx="7582241" cy="5028079"/>
            <a:chOff x="738468" y="1028160"/>
            <a:chExt cx="7582241" cy="5028079"/>
          </a:xfrm>
        </p:grpSpPr>
        <p:sp>
          <p:nvSpPr>
            <p:cNvPr id="61" name="Rounded Rectangle 60"/>
            <p:cNvSpPr/>
            <p:nvPr/>
          </p:nvSpPr>
          <p:spPr>
            <a:xfrm>
              <a:off x="3544666" y="1028160"/>
              <a:ext cx="2114314" cy="17020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38468" y="4223212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Primary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38468" y="4854696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Secondary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38468" y="5492683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Secondary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77683" y="3926514"/>
              <a:ext cx="99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Shard 1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541043" y="4223212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Primary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541043" y="4854696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Secondary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41043" y="5492683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Secondary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2978" y="3926514"/>
              <a:ext cx="99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Shard 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338092" y="4223212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Primary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338092" y="4854696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Secondary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338092" y="5492683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Secondary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51387" y="3926514"/>
              <a:ext cx="99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Shard 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78137" y="4223212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Primary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878137" y="4854696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Secondary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878137" y="5492683"/>
              <a:ext cx="1442572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Secondary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56872" y="3926514"/>
              <a:ext cx="1031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Shard N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25897" y="46684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solidFill>
                    <a:srgbClr val="A3A3A3"/>
                  </a:solidFill>
                  <a:latin typeface="+mn-lt"/>
                </a:rPr>
                <a:t>…</a:t>
              </a:r>
              <a:endParaRPr lang="en-US" sz="1800" b="1" dirty="0">
                <a:solidFill>
                  <a:srgbClr val="A3A3A3"/>
                </a:solidFill>
                <a:latin typeface="+mn-lt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612153" y="3010492"/>
              <a:ext cx="1558601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Query Router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811612" y="3010492"/>
              <a:ext cx="1558601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Query Router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025897" y="3010492"/>
              <a:ext cx="1558601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Query Router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cxnSp>
          <p:nvCxnSpPr>
            <p:cNvPr id="27" name="Elbow Connector 26"/>
            <p:cNvCxnSpPr>
              <a:stCxn id="23" idx="2"/>
              <a:endCxn id="8" idx="0"/>
            </p:cNvCxnSpPr>
            <p:nvPr/>
          </p:nvCxnSpPr>
          <p:spPr>
            <a:xfrm rot="5400000">
              <a:off x="1806622" y="3341682"/>
              <a:ext cx="352466" cy="817199"/>
            </a:xfrm>
            <a:prstGeom prst="bentConnector3">
              <a:avLst/>
            </a:prstGeom>
            <a:ln w="31750">
              <a:solidFill>
                <a:schemeClr val="tx2"/>
              </a:solidFill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3" idx="2"/>
              <a:endCxn id="13" idx="0"/>
            </p:cNvCxnSpPr>
            <p:nvPr/>
          </p:nvCxnSpPr>
          <p:spPr>
            <a:xfrm rot="16200000" flipH="1">
              <a:off x="2699269" y="3266233"/>
              <a:ext cx="352466" cy="968096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2"/>
              </a:solidFill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5" idx="2"/>
              <a:endCxn id="13" idx="0"/>
            </p:cNvCxnSpPr>
            <p:nvPr/>
          </p:nvCxnSpPr>
          <p:spPr>
            <a:xfrm rot="5400000">
              <a:off x="3798999" y="3134600"/>
              <a:ext cx="352466" cy="1231363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2"/>
              </a:solidFill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25" idx="2"/>
              <a:endCxn id="21" idx="0"/>
            </p:cNvCxnSpPr>
            <p:nvPr/>
          </p:nvCxnSpPr>
          <p:spPr>
            <a:xfrm rot="16200000" flipH="1">
              <a:off x="5955526" y="2209435"/>
              <a:ext cx="352466" cy="3081692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2"/>
              </a:solidFill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26" idx="2"/>
              <a:endCxn id="21" idx="0"/>
            </p:cNvCxnSpPr>
            <p:nvPr/>
          </p:nvCxnSpPr>
          <p:spPr>
            <a:xfrm rot="16200000" flipH="1">
              <a:off x="7062668" y="3316577"/>
              <a:ext cx="352466" cy="867407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2"/>
              </a:solidFill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26" idx="2"/>
              <a:endCxn id="17" idx="0"/>
            </p:cNvCxnSpPr>
            <p:nvPr/>
          </p:nvCxnSpPr>
          <p:spPr>
            <a:xfrm rot="5400000">
              <a:off x="5800346" y="2921662"/>
              <a:ext cx="352466" cy="165723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2"/>
              </a:solidFill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404773" y="28227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solidFill>
                    <a:srgbClr val="A3A3A3"/>
                  </a:solidFill>
                  <a:latin typeface="+mn-lt"/>
                </a:rPr>
                <a:t>…</a:t>
              </a:r>
              <a:endParaRPr lang="en-US" sz="1800" b="1" dirty="0">
                <a:solidFill>
                  <a:srgbClr val="A3A3A3"/>
                </a:solidFill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05111" y="281539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solidFill>
                    <a:srgbClr val="A3A3A3"/>
                  </a:solidFill>
                  <a:latin typeface="+mn-lt"/>
                </a:rPr>
                <a:t>…</a:t>
              </a:r>
              <a:endParaRPr lang="en-US" sz="1800" b="1" dirty="0">
                <a:solidFill>
                  <a:srgbClr val="A3A3A3"/>
                </a:solidFill>
                <a:latin typeface="+mn-lt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811612" y="2044480"/>
              <a:ext cx="1558601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Driver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794130" y="1158412"/>
              <a:ext cx="1558601" cy="56355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bg2"/>
                  </a:solidFill>
                </a:rPr>
                <a:t>Application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3101639" y="2710472"/>
              <a:ext cx="399826" cy="235768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triangle"/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590907" y="2738880"/>
              <a:ext cx="0" cy="262972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triangle"/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702176" y="2684552"/>
              <a:ext cx="323721" cy="235768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triangle"/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590913" y="1756528"/>
              <a:ext cx="0" cy="262972"/>
            </a:xfrm>
            <a:prstGeom prst="straightConnector1">
              <a:avLst/>
            </a:prstGeom>
            <a:ln w="31750">
              <a:solidFill>
                <a:schemeClr val="tx2">
                  <a:lumMod val="75000"/>
                </a:schemeClr>
              </a:solidFill>
              <a:headEnd type="triangle"/>
              <a:tailEnd type="triangle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9641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74629"/>
            <a:ext cx="8271317" cy="416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Global Deployment/Local Writes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98675" y="2655888"/>
            <a:ext cx="1290638" cy="39211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 err="1">
                <a:solidFill>
                  <a:srgbClr val="FFFFFF"/>
                </a:solidFill>
              </a:rPr>
              <a:t>Primary:NYC</a:t>
            </a:r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86275" y="2097088"/>
            <a:ext cx="1290638" cy="39052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 err="1">
                <a:solidFill>
                  <a:srgbClr val="FFFFFF"/>
                </a:solidFill>
              </a:rPr>
              <a:t>Secondary:NYC</a:t>
            </a:r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86275" y="1635125"/>
            <a:ext cx="1290638" cy="390525"/>
          </a:xfrm>
          <a:prstGeom prst="roundRect">
            <a:avLst/>
          </a:prstGeom>
          <a:solidFill>
            <a:srgbClr val="635049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 err="1">
                <a:solidFill>
                  <a:srgbClr val="FFFFFF"/>
                </a:solidFill>
              </a:rPr>
              <a:t>Primary:LON</a:t>
            </a:r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40650" y="4222750"/>
            <a:ext cx="1290638" cy="390525"/>
          </a:xfrm>
          <a:prstGeom prst="roundRect">
            <a:avLst/>
          </a:prstGeom>
          <a:solidFill>
            <a:srgbClr val="A2A2A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 err="1">
                <a:solidFill>
                  <a:srgbClr val="FFFFFF"/>
                </a:solidFill>
              </a:rPr>
              <a:t>Primary:SYD</a:t>
            </a:r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40650" y="4673600"/>
            <a:ext cx="1290638" cy="392113"/>
          </a:xfrm>
          <a:prstGeom prst="roundRect">
            <a:avLst/>
          </a:prstGeom>
          <a:solidFill>
            <a:srgbClr val="635049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 err="1">
                <a:solidFill>
                  <a:srgbClr val="FFFFFF"/>
                </a:solidFill>
              </a:rPr>
              <a:t>Secondary:LON</a:t>
            </a:r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40650" y="5132388"/>
            <a:ext cx="1290638" cy="39052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 err="1">
                <a:solidFill>
                  <a:srgbClr val="FFFFFF"/>
                </a:solidFill>
              </a:rPr>
              <a:t>Secondary:NYC</a:t>
            </a:r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86275" y="2547938"/>
            <a:ext cx="1290638" cy="392112"/>
          </a:xfrm>
          <a:prstGeom prst="roundRect">
            <a:avLst/>
          </a:prstGeom>
          <a:solidFill>
            <a:srgbClr val="A2A2A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 err="1">
                <a:solidFill>
                  <a:srgbClr val="FFFFFF"/>
                </a:solidFill>
              </a:rPr>
              <a:t>Secondary:SYD</a:t>
            </a:r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98675" y="3101975"/>
            <a:ext cx="1290638" cy="392113"/>
          </a:xfrm>
          <a:prstGeom prst="roundRect">
            <a:avLst/>
          </a:prstGeom>
          <a:solidFill>
            <a:srgbClr val="635049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 err="1">
                <a:solidFill>
                  <a:schemeClr val="bg1"/>
                </a:solidFill>
              </a:rPr>
              <a:t>Secondary:LON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98675" y="3543300"/>
            <a:ext cx="1290638" cy="390525"/>
          </a:xfrm>
          <a:prstGeom prst="roundRect">
            <a:avLst/>
          </a:prstGeom>
          <a:solidFill>
            <a:srgbClr val="A2A2A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 err="1">
                <a:solidFill>
                  <a:srgbClr val="FFFFFF"/>
                </a:solidFill>
              </a:rPr>
              <a:t>Secondary:SYD</a:t>
            </a:r>
            <a:endParaRPr lang="en-US" sz="1050" b="1" dirty="0">
              <a:solidFill>
                <a:srgbClr val="FFFFFF"/>
              </a:solidFill>
            </a:endParaRPr>
          </a:p>
        </p:txBody>
      </p:sp>
      <p:cxnSp>
        <p:nvCxnSpPr>
          <p:cNvPr id="13" name="Curved Connector 12"/>
          <p:cNvCxnSpPr>
            <a:stCxn id="6" idx="3"/>
            <a:endCxn id="8" idx="1"/>
          </p:cNvCxnSpPr>
          <p:nvPr/>
        </p:nvCxnSpPr>
        <p:spPr bwMode="auto">
          <a:xfrm>
            <a:off x="5776913" y="1830388"/>
            <a:ext cx="1963737" cy="3038475"/>
          </a:xfrm>
          <a:prstGeom prst="curvedConnector3">
            <a:avLst>
              <a:gd name="adj1" fmla="val 50000"/>
            </a:avLst>
          </a:prstGeom>
          <a:ln>
            <a:solidFill>
              <a:srgbClr val="635049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4" idx="3"/>
            <a:endCxn id="9" idx="1"/>
          </p:cNvCxnSpPr>
          <p:nvPr/>
        </p:nvCxnSpPr>
        <p:spPr bwMode="auto">
          <a:xfrm>
            <a:off x="3389313" y="2851150"/>
            <a:ext cx="4351337" cy="2476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1"/>
            <a:endCxn id="11" idx="3"/>
          </p:cNvCxnSpPr>
          <p:nvPr/>
        </p:nvCxnSpPr>
        <p:spPr bwMode="auto">
          <a:xfrm rot="10800000" flipV="1">
            <a:off x="3389313" y="1830388"/>
            <a:ext cx="1096962" cy="1466850"/>
          </a:xfrm>
          <a:prstGeom prst="curvedConnector3">
            <a:avLst>
              <a:gd name="adj1" fmla="val 50000"/>
            </a:avLst>
          </a:prstGeom>
          <a:ln>
            <a:solidFill>
              <a:srgbClr val="635049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5" idx="1"/>
          </p:cNvCxnSpPr>
          <p:nvPr/>
        </p:nvCxnSpPr>
        <p:spPr bwMode="auto">
          <a:xfrm flipV="1">
            <a:off x="3389313" y="2292350"/>
            <a:ext cx="1096962" cy="558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10" idx="3"/>
          </p:cNvCxnSpPr>
          <p:nvPr/>
        </p:nvCxnSpPr>
        <p:spPr bwMode="auto">
          <a:xfrm rot="10800000">
            <a:off x="5776913" y="2744788"/>
            <a:ext cx="1963737" cy="167322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1"/>
            <a:endCxn id="12" idx="3"/>
          </p:cNvCxnSpPr>
          <p:nvPr/>
        </p:nvCxnSpPr>
        <p:spPr bwMode="auto">
          <a:xfrm rot="10800000">
            <a:off x="3389313" y="3738563"/>
            <a:ext cx="4351337" cy="67945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01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143" y="1281296"/>
            <a:ext cx="8229600" cy="4630738"/>
          </a:xfrm>
        </p:spPr>
        <p:txBody>
          <a:bodyPr/>
          <a:lstStyle/>
          <a:p>
            <a:r>
              <a:rPr lang="en-US" dirty="0" smtClean="0"/>
              <a:t>Save hardware costs</a:t>
            </a:r>
          </a:p>
          <a:p>
            <a:r>
              <a:rPr lang="en-US" dirty="0" smtClean="0"/>
              <a:t>Put frequently accessed documents on fast servers</a:t>
            </a:r>
          </a:p>
          <a:p>
            <a:pPr lvl="1"/>
            <a:r>
              <a:rPr lang="en-US" dirty="0" smtClean="0"/>
              <a:t>Infrequently accessed documents on less capable servers</a:t>
            </a:r>
          </a:p>
          <a:p>
            <a:r>
              <a:rPr lang="en-US" dirty="0" smtClean="0"/>
              <a:t>Use Tag aware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Tiered Storage</a:t>
            </a:r>
            <a:endParaRPr 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254418" y="5120902"/>
            <a:ext cx="1285875" cy="1366838"/>
            <a:chOff x="0" y="0"/>
            <a:chExt cx="809" cy="418"/>
          </a:xfrm>
        </p:grpSpPr>
        <p:sp>
          <p:nvSpPr>
            <p:cNvPr id="5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6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3129256" y="5120902"/>
            <a:ext cx="1285875" cy="1366838"/>
            <a:chOff x="0" y="0"/>
            <a:chExt cx="809" cy="418"/>
          </a:xfrm>
        </p:grpSpPr>
        <p:sp>
          <p:nvSpPr>
            <p:cNvPr id="11" name="AutoShape 3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AutoShape 32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AutoShape 33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AutoShape 3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35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4924762" y="5120902"/>
            <a:ext cx="1285875" cy="1366838"/>
            <a:chOff x="0" y="0"/>
            <a:chExt cx="809" cy="418"/>
          </a:xfrm>
        </p:grpSpPr>
        <p:sp>
          <p:nvSpPr>
            <p:cNvPr id="17" name="AutoShape 4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49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50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5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52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22" name="Group 70"/>
          <p:cNvGrpSpPr>
            <a:grpSpLocks/>
          </p:cNvGrpSpPr>
          <p:nvPr/>
        </p:nvGrpSpPr>
        <p:grpSpPr bwMode="auto">
          <a:xfrm>
            <a:off x="6799600" y="5120902"/>
            <a:ext cx="1284287" cy="1366838"/>
            <a:chOff x="0" y="0"/>
            <a:chExt cx="809" cy="418"/>
          </a:xfrm>
        </p:grpSpPr>
        <p:sp>
          <p:nvSpPr>
            <p:cNvPr id="23" name="AutoShape 65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66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67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6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Rectangle 69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sp>
        <p:nvSpPr>
          <p:cNvPr id="28" name="AutoShape 81"/>
          <p:cNvSpPr>
            <a:spLocks/>
          </p:cNvSpPr>
          <p:nvPr/>
        </p:nvSpPr>
        <p:spPr bwMode="auto">
          <a:xfrm>
            <a:off x="4748550" y="4663702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AutoShape 82"/>
          <p:cNvSpPr>
            <a:spLocks/>
          </p:cNvSpPr>
          <p:nvPr/>
        </p:nvSpPr>
        <p:spPr bwMode="auto">
          <a:xfrm>
            <a:off x="2978443" y="4663702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AutoShape 83"/>
          <p:cNvSpPr>
            <a:spLocks/>
          </p:cNvSpPr>
          <p:nvPr/>
        </p:nvSpPr>
        <p:spPr bwMode="auto">
          <a:xfrm>
            <a:off x="1129006" y="4663702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AutoShape 84"/>
          <p:cNvSpPr>
            <a:spLocks/>
          </p:cNvSpPr>
          <p:nvPr/>
        </p:nvSpPr>
        <p:spPr bwMode="auto">
          <a:xfrm>
            <a:off x="6647200" y="4663702"/>
            <a:ext cx="1589087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76544" y="4676232"/>
            <a:ext cx="855227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Current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45778" y="4676232"/>
            <a:ext cx="855227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Current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57935" y="4676232"/>
            <a:ext cx="868051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Archive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10662" y="4676232"/>
            <a:ext cx="868051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Archive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03141" y="6178602"/>
            <a:ext cx="628630" cy="2565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SSD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572375" y="6178602"/>
            <a:ext cx="628630" cy="2565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SSD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316047" y="6178602"/>
            <a:ext cx="628630" cy="2565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HDD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213215" y="6178602"/>
            <a:ext cx="628630" cy="2565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HDD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01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4630738"/>
          </a:xfrm>
        </p:spPr>
        <p:txBody>
          <a:bodyPr/>
          <a:lstStyle/>
          <a:p>
            <a:r>
              <a:rPr lang="en-US" dirty="0" smtClean="0"/>
              <a:t>40 TB Database</a:t>
            </a:r>
          </a:p>
          <a:p>
            <a:r>
              <a:rPr lang="en-US" dirty="0" smtClean="0"/>
              <a:t>2 shards of 20 TB each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Restore</a:t>
            </a:r>
            <a:endParaRPr 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156542" y="4798684"/>
            <a:ext cx="1285875" cy="1366838"/>
            <a:chOff x="0" y="0"/>
            <a:chExt cx="809" cy="418"/>
          </a:xfrm>
        </p:grpSpPr>
        <p:sp>
          <p:nvSpPr>
            <p:cNvPr id="5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3031380" y="4798684"/>
            <a:ext cx="1285875" cy="1366838"/>
            <a:chOff x="0" y="0"/>
            <a:chExt cx="809" cy="418"/>
          </a:xfrm>
        </p:grpSpPr>
        <p:sp>
          <p:nvSpPr>
            <p:cNvPr id="11" name="AutoShape 3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AutoShape 32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AutoShape 33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AutoShape 3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35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sp>
        <p:nvSpPr>
          <p:cNvPr id="16" name="AutoShape 81"/>
          <p:cNvSpPr>
            <a:spLocks/>
          </p:cNvSpPr>
          <p:nvPr/>
        </p:nvSpPr>
        <p:spPr bwMode="auto">
          <a:xfrm>
            <a:off x="1005730" y="4341484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AutoShape 82"/>
          <p:cNvSpPr>
            <a:spLocks/>
          </p:cNvSpPr>
          <p:nvPr/>
        </p:nvSpPr>
        <p:spPr bwMode="auto">
          <a:xfrm>
            <a:off x="2880567" y="4341484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36086" y="5766589"/>
            <a:ext cx="67964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/>
              <a:t>20 TB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69108" y="5765100"/>
            <a:ext cx="67964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 smtClean="0"/>
              <a:t>20 TB</a:t>
            </a:r>
          </a:p>
        </p:txBody>
      </p:sp>
    </p:spTree>
    <p:extLst>
      <p:ext uri="{BB962C8B-B14F-4D97-AF65-F5344CB8AC3E}">
        <p14:creationId xmlns:p14="http://schemas.microsoft.com/office/powerpoint/2010/main" xmlns="" val="6508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 TB Database</a:t>
            </a:r>
          </a:p>
          <a:p>
            <a:r>
              <a:rPr lang="en-US" dirty="0" smtClean="0"/>
              <a:t>4 shards of 10 TB each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Reduce the restore time by 50%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Restore</a:t>
            </a:r>
            <a:endParaRPr 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156542" y="4798684"/>
            <a:ext cx="1285875" cy="1366838"/>
            <a:chOff x="0" y="0"/>
            <a:chExt cx="809" cy="418"/>
          </a:xfrm>
        </p:grpSpPr>
        <p:sp>
          <p:nvSpPr>
            <p:cNvPr id="5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3031380" y="4798684"/>
            <a:ext cx="1285875" cy="1366838"/>
            <a:chOff x="0" y="0"/>
            <a:chExt cx="809" cy="418"/>
          </a:xfrm>
        </p:grpSpPr>
        <p:sp>
          <p:nvSpPr>
            <p:cNvPr id="11" name="AutoShape 3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AutoShape 32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AutoShape 33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AutoShape 3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35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sp>
        <p:nvSpPr>
          <p:cNvPr id="16" name="AutoShape 81"/>
          <p:cNvSpPr>
            <a:spLocks/>
          </p:cNvSpPr>
          <p:nvPr/>
        </p:nvSpPr>
        <p:spPr bwMode="auto">
          <a:xfrm>
            <a:off x="1005730" y="4341484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AutoShape 82"/>
          <p:cNvSpPr>
            <a:spLocks/>
          </p:cNvSpPr>
          <p:nvPr/>
        </p:nvSpPr>
        <p:spPr bwMode="auto">
          <a:xfrm>
            <a:off x="2880567" y="4341484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36086" y="5766589"/>
            <a:ext cx="67964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/>
              <a:t>1</a:t>
            </a:r>
            <a:r>
              <a:rPr lang="en-US" sz="2000" dirty="0" smtClean="0"/>
              <a:t>0 TB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69108" y="5765100"/>
            <a:ext cx="67964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/>
              <a:t>1</a:t>
            </a:r>
            <a:r>
              <a:rPr lang="en-US" sz="2000" dirty="0" smtClean="0"/>
              <a:t>0 TB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4805883" y="4798684"/>
            <a:ext cx="1285875" cy="1366838"/>
            <a:chOff x="0" y="0"/>
            <a:chExt cx="809" cy="418"/>
          </a:xfrm>
        </p:grpSpPr>
        <p:sp>
          <p:nvSpPr>
            <p:cNvPr id="21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6680721" y="4798684"/>
            <a:ext cx="1285875" cy="1366838"/>
            <a:chOff x="0" y="0"/>
            <a:chExt cx="809" cy="418"/>
          </a:xfrm>
        </p:grpSpPr>
        <p:sp>
          <p:nvSpPr>
            <p:cNvPr id="27" name="AutoShape 3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32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33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3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Rectangle 35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sp>
        <p:nvSpPr>
          <p:cNvPr id="32" name="AutoShape 81"/>
          <p:cNvSpPr>
            <a:spLocks/>
          </p:cNvSpPr>
          <p:nvPr/>
        </p:nvSpPr>
        <p:spPr bwMode="auto">
          <a:xfrm>
            <a:off x="4655071" y="4341484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AutoShape 82"/>
          <p:cNvSpPr>
            <a:spLocks/>
          </p:cNvSpPr>
          <p:nvPr/>
        </p:nvSpPr>
        <p:spPr bwMode="auto">
          <a:xfrm>
            <a:off x="6529908" y="4341484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85427" y="5766589"/>
            <a:ext cx="67964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/>
              <a:t>1</a:t>
            </a:r>
            <a:r>
              <a:rPr lang="en-US" sz="2000" dirty="0" smtClean="0"/>
              <a:t>0 TB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18449" y="5765100"/>
            <a:ext cx="679648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/>
              <a:t>1</a:t>
            </a:r>
            <a:r>
              <a:rPr lang="en-US" sz="2000" dirty="0" smtClean="0"/>
              <a:t>0 TB</a:t>
            </a:r>
          </a:p>
        </p:txBody>
      </p:sp>
    </p:spTree>
    <p:extLst>
      <p:ext uri="{BB962C8B-B14F-4D97-AF65-F5344CB8AC3E}">
        <p14:creationId xmlns:p14="http://schemas.microsoft.com/office/powerpoint/2010/main" xmlns="" val="12507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Manual: </a:t>
            </a:r>
            <a:r>
              <a:rPr lang="en-US" dirty="0">
                <a:hlinkClick r:id="rId2"/>
              </a:rPr>
              <a:t>http://docs.mongodb.org/manual/sharding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Webinars:</a:t>
            </a:r>
          </a:p>
          <a:p>
            <a:pPr lvl="1"/>
            <a:r>
              <a:rPr lang="en-US" dirty="0" smtClean="0">
                <a:hlinkClick r:id="rId3"/>
              </a:rPr>
              <a:t>How to Achieve Scale With MongoDB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White Papers</a:t>
            </a:r>
          </a:p>
          <a:p>
            <a:pPr lvl="1"/>
            <a:r>
              <a:rPr lang="en-US" dirty="0" smtClean="0"/>
              <a:t>MongoDB Performance Best Practices</a:t>
            </a:r>
          </a:p>
          <a:p>
            <a:pPr lvl="1"/>
            <a:r>
              <a:rPr lang="en-US" dirty="0" smtClean="0"/>
              <a:t>MongoDB Architecture Guide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r>
              <a:rPr lang="en-US" dirty="0" smtClean="0"/>
              <a:t>: Where to go from 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36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what is </a:t>
            </a:r>
            <a:r>
              <a:rPr lang="en-US" altLang="en-US" sz="2800" dirty="0" err="1" smtClean="0"/>
              <a:t>config</a:t>
            </a:r>
            <a:r>
              <a:rPr lang="en-US" altLang="en-US" sz="2800" dirty="0" smtClean="0"/>
              <a:t> server?</a:t>
            </a:r>
          </a:p>
          <a:p>
            <a:r>
              <a:rPr lang="en-US" altLang="en-US" sz="2800" dirty="0" smtClean="0"/>
              <a:t>What is mongos.exe? </a:t>
            </a:r>
          </a:p>
        </p:txBody>
      </p:sp>
      <p:pic>
        <p:nvPicPr>
          <p:cNvPr id="1638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88925"/>
            <a:ext cx="35337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473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Automatic Sharding</a:t>
            </a:r>
            <a:endParaRPr lang="en-US" dirty="0">
              <a:ea typeface="+mj-ea"/>
            </a:endParaRPr>
          </a:p>
        </p:txBody>
      </p:sp>
      <p:sp>
        <p:nvSpPr>
          <p:cNvPr id="36866" name="Content Placeholder 1"/>
          <p:cNvSpPr txBox="1">
            <a:spLocks/>
          </p:cNvSpPr>
          <p:nvPr/>
        </p:nvSpPr>
        <p:spPr bwMode="auto">
          <a:xfrm>
            <a:off x="457200" y="3825875"/>
            <a:ext cx="81534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275"/>
              </a:spcBef>
              <a:buFont typeface="Arial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/>
              </a:rPr>
              <a:t>Three types of </a:t>
            </a:r>
            <a:r>
              <a:rPr lang="en-US" dirty="0" err="1">
                <a:solidFill>
                  <a:srgbClr val="595959"/>
                </a:solidFill>
                <a:latin typeface="Arial"/>
              </a:rPr>
              <a:t>sharding</a:t>
            </a:r>
            <a:r>
              <a:rPr lang="en-US" dirty="0">
                <a:solidFill>
                  <a:srgbClr val="595959"/>
                </a:solidFill>
                <a:latin typeface="Arial"/>
              </a:rPr>
              <a:t>: hash-based, range-based, tag-aware</a:t>
            </a:r>
          </a:p>
          <a:p>
            <a:pPr eaLnBrk="1" hangingPunct="1">
              <a:lnSpc>
                <a:spcPct val="110000"/>
              </a:lnSpc>
              <a:spcBef>
                <a:spcPts val="1275"/>
              </a:spcBef>
              <a:buFont typeface="Arial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/>
              </a:rPr>
              <a:t>Increase or decrease capacity as you go</a:t>
            </a:r>
          </a:p>
          <a:p>
            <a:pPr eaLnBrk="1" hangingPunct="1">
              <a:lnSpc>
                <a:spcPct val="110000"/>
              </a:lnSpc>
              <a:spcBef>
                <a:spcPts val="1275"/>
              </a:spcBef>
              <a:buFont typeface="Arial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/>
              </a:rPr>
              <a:t>Automatic balancing</a:t>
            </a:r>
          </a:p>
        </p:txBody>
      </p:sp>
      <p:pic>
        <p:nvPicPr>
          <p:cNvPr id="6" name="Picture 2" descr="AutoShardin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419" r="13348"/>
          <a:stretch/>
        </p:blipFill>
        <p:spPr bwMode="auto">
          <a:xfrm>
            <a:off x="352778" y="1759239"/>
            <a:ext cx="833402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33038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1038" y="6270625"/>
            <a:ext cx="26971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Scaling: </a:t>
            </a:r>
            <a:r>
              <a:rPr lang="en-US" sz="4000" dirty="0" err="1" smtClean="0"/>
              <a:t>Sharding</a:t>
            </a:r>
            <a:endParaRPr lang="en-US" sz="4000" dirty="0" smtClean="0"/>
          </a:p>
        </p:txBody>
      </p:sp>
      <p:grpSp>
        <p:nvGrpSpPr>
          <p:cNvPr id="30725" name="Group 19"/>
          <p:cNvGrpSpPr>
            <a:grpSpLocks/>
          </p:cNvGrpSpPr>
          <p:nvPr/>
        </p:nvGrpSpPr>
        <p:grpSpPr bwMode="auto">
          <a:xfrm>
            <a:off x="1311275" y="3505200"/>
            <a:ext cx="2651125" cy="1366838"/>
            <a:chOff x="0" y="0"/>
            <a:chExt cx="809" cy="418"/>
          </a:xfrm>
        </p:grpSpPr>
        <p:sp>
          <p:nvSpPr>
            <p:cNvPr id="95257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58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59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60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61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30736" name="Group 76"/>
          <p:cNvGrpSpPr>
            <a:grpSpLocks/>
          </p:cNvGrpSpPr>
          <p:nvPr/>
        </p:nvGrpSpPr>
        <p:grpSpPr bwMode="auto">
          <a:xfrm>
            <a:off x="1060450" y="5113338"/>
            <a:ext cx="3154363" cy="760412"/>
            <a:chOff x="0" y="0"/>
            <a:chExt cx="1987" cy="479"/>
          </a:xfrm>
        </p:grpSpPr>
        <p:sp>
          <p:nvSpPr>
            <p:cNvPr id="95255" name="AutoShape 74"/>
            <p:cNvSpPr>
              <a:spLocks/>
            </p:cNvSpPr>
            <p:nvPr/>
          </p:nvSpPr>
          <p:spPr bwMode="auto">
            <a:xfrm>
              <a:off x="0" y="0"/>
              <a:ext cx="1987" cy="479"/>
            </a:xfrm>
            <a:prstGeom prst="rightArrow">
              <a:avLst>
                <a:gd name="adj1" fmla="val 50000"/>
                <a:gd name="adj2" fmla="val 5006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56" name="Rectangle 75"/>
            <p:cNvSpPr>
              <a:spLocks/>
            </p:cNvSpPr>
            <p:nvPr/>
          </p:nvSpPr>
          <p:spPr bwMode="auto">
            <a:xfrm>
              <a:off x="1" y="119"/>
              <a:ext cx="186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2200" dirty="0" smtClean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Read/Write </a:t>
              </a:r>
              <a:r>
                <a:rPr lang="en-US" sz="2200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Scalability</a:t>
              </a:r>
            </a:p>
          </p:txBody>
        </p:sp>
      </p:grpSp>
      <p:sp>
        <p:nvSpPr>
          <p:cNvPr id="30737" name="Rectangle 77"/>
          <p:cNvSpPr>
            <a:spLocks/>
          </p:cNvSpPr>
          <p:nvPr/>
        </p:nvSpPr>
        <p:spPr bwMode="auto">
          <a:xfrm>
            <a:off x="2146300" y="1857375"/>
            <a:ext cx="11303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0..100</a:t>
            </a:r>
          </a:p>
        </p:txBody>
      </p:sp>
      <p:sp>
        <p:nvSpPr>
          <p:cNvPr id="30741" name="AutoShape 81"/>
          <p:cNvSpPr>
            <a:spLocks/>
          </p:cNvSpPr>
          <p:nvPr/>
        </p:nvSpPr>
        <p:spPr bwMode="auto">
          <a:xfrm>
            <a:off x="1160463" y="3048000"/>
            <a:ext cx="3273425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4613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1038" y="6270625"/>
            <a:ext cx="26971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Scaling: </a:t>
            </a:r>
            <a:r>
              <a:rPr lang="en-US" sz="4000" dirty="0" err="1"/>
              <a:t>Sharding</a:t>
            </a:r>
            <a:endParaRPr lang="en-US" sz="4000" dirty="0" smtClean="0"/>
          </a:p>
        </p:txBody>
      </p:sp>
      <p:grpSp>
        <p:nvGrpSpPr>
          <p:cNvPr id="30736" name="Group 76"/>
          <p:cNvGrpSpPr>
            <a:grpSpLocks/>
          </p:cNvGrpSpPr>
          <p:nvPr/>
        </p:nvGrpSpPr>
        <p:grpSpPr bwMode="auto">
          <a:xfrm>
            <a:off x="1060450" y="5113338"/>
            <a:ext cx="3154363" cy="760412"/>
            <a:chOff x="0" y="0"/>
            <a:chExt cx="1987" cy="479"/>
          </a:xfrm>
        </p:grpSpPr>
        <p:sp>
          <p:nvSpPr>
            <p:cNvPr id="95255" name="AutoShape 74"/>
            <p:cNvSpPr>
              <a:spLocks/>
            </p:cNvSpPr>
            <p:nvPr/>
          </p:nvSpPr>
          <p:spPr bwMode="auto">
            <a:xfrm>
              <a:off x="0" y="0"/>
              <a:ext cx="1987" cy="479"/>
            </a:xfrm>
            <a:prstGeom prst="rightArrow">
              <a:avLst>
                <a:gd name="adj1" fmla="val 50000"/>
                <a:gd name="adj2" fmla="val 5006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56" name="Rectangle 75"/>
            <p:cNvSpPr>
              <a:spLocks/>
            </p:cNvSpPr>
            <p:nvPr/>
          </p:nvSpPr>
          <p:spPr bwMode="auto">
            <a:xfrm>
              <a:off x="1" y="119"/>
              <a:ext cx="186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2200" dirty="0" smtClean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Read/Write </a:t>
              </a:r>
              <a:r>
                <a:rPr lang="en-US" sz="2200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Scalability</a:t>
              </a:r>
            </a:p>
          </p:txBody>
        </p:sp>
      </p:grpSp>
      <p:grpSp>
        <p:nvGrpSpPr>
          <p:cNvPr id="39" name="Group 19"/>
          <p:cNvGrpSpPr>
            <a:grpSpLocks/>
          </p:cNvGrpSpPr>
          <p:nvPr/>
        </p:nvGrpSpPr>
        <p:grpSpPr bwMode="auto">
          <a:xfrm>
            <a:off x="1311275" y="3505200"/>
            <a:ext cx="1285875" cy="1366838"/>
            <a:chOff x="0" y="0"/>
            <a:chExt cx="809" cy="418"/>
          </a:xfrm>
        </p:grpSpPr>
        <p:sp>
          <p:nvSpPr>
            <p:cNvPr id="95250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51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52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53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54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45" name="Group 36"/>
          <p:cNvGrpSpPr>
            <a:grpSpLocks/>
          </p:cNvGrpSpPr>
          <p:nvPr/>
        </p:nvGrpSpPr>
        <p:grpSpPr bwMode="auto">
          <a:xfrm>
            <a:off x="3186113" y="3505200"/>
            <a:ext cx="1285875" cy="1366838"/>
            <a:chOff x="0" y="0"/>
            <a:chExt cx="809" cy="418"/>
          </a:xfrm>
        </p:grpSpPr>
        <p:sp>
          <p:nvSpPr>
            <p:cNvPr id="95245" name="AutoShape 3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46" name="AutoShape 32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47" name="AutoShape 33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48" name="AutoShape 3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249" name="Rectangle 35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sp>
        <p:nvSpPr>
          <p:cNvPr id="51" name="Rectangle 77"/>
          <p:cNvSpPr>
            <a:spLocks/>
          </p:cNvSpPr>
          <p:nvPr/>
        </p:nvSpPr>
        <p:spPr bwMode="auto">
          <a:xfrm>
            <a:off x="1433513" y="1892300"/>
            <a:ext cx="1129948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0.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.50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52" name="Rectangle 78"/>
          <p:cNvSpPr>
            <a:spLocks/>
          </p:cNvSpPr>
          <p:nvPr/>
        </p:nvSpPr>
        <p:spPr bwMode="auto">
          <a:xfrm>
            <a:off x="3308350" y="1857375"/>
            <a:ext cx="11303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5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1</a:t>
            </a:r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..100</a:t>
            </a:r>
          </a:p>
        </p:txBody>
      </p:sp>
      <p:sp>
        <p:nvSpPr>
          <p:cNvPr id="53" name="AutoShape 81"/>
          <p:cNvSpPr>
            <a:spLocks/>
          </p:cNvSpPr>
          <p:nvPr/>
        </p:nvSpPr>
        <p:spPr bwMode="auto">
          <a:xfrm>
            <a:off x="1160463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AutoShape 82"/>
          <p:cNvSpPr>
            <a:spLocks/>
          </p:cNvSpPr>
          <p:nvPr/>
        </p:nvSpPr>
        <p:spPr bwMode="auto">
          <a:xfrm>
            <a:off x="3035300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887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1038" y="6270625"/>
            <a:ext cx="26971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Scaling: </a:t>
            </a:r>
            <a:r>
              <a:rPr lang="en-US" sz="3600" dirty="0" err="1"/>
              <a:t>Sharding</a:t>
            </a:r>
            <a:endParaRPr lang="en-US" sz="3600" dirty="0" smtClean="0"/>
          </a:p>
        </p:txBody>
      </p:sp>
      <p:grpSp>
        <p:nvGrpSpPr>
          <p:cNvPr id="97283" name="Group 19"/>
          <p:cNvGrpSpPr>
            <a:grpSpLocks/>
          </p:cNvGrpSpPr>
          <p:nvPr/>
        </p:nvGrpSpPr>
        <p:grpSpPr bwMode="auto">
          <a:xfrm>
            <a:off x="1311275" y="3505200"/>
            <a:ext cx="1285875" cy="1366838"/>
            <a:chOff x="0" y="0"/>
            <a:chExt cx="809" cy="418"/>
          </a:xfrm>
        </p:grpSpPr>
        <p:sp>
          <p:nvSpPr>
            <p:cNvPr id="97314" name="AutoShape 1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5" name="AutoShape 15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6" name="AutoShape 16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7" name="AutoShape 17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8" name="Rectangle 18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97284" name="Group 36"/>
          <p:cNvGrpSpPr>
            <a:grpSpLocks/>
          </p:cNvGrpSpPr>
          <p:nvPr/>
        </p:nvGrpSpPr>
        <p:grpSpPr bwMode="auto">
          <a:xfrm>
            <a:off x="3186113" y="3505200"/>
            <a:ext cx="1285875" cy="1366838"/>
            <a:chOff x="0" y="0"/>
            <a:chExt cx="809" cy="418"/>
          </a:xfrm>
        </p:grpSpPr>
        <p:sp>
          <p:nvSpPr>
            <p:cNvPr id="97309" name="AutoShape 3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0" name="AutoShape 32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1" name="AutoShape 33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2" name="AutoShape 34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13" name="Rectangle 35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30731" name="Group 53"/>
          <p:cNvGrpSpPr>
            <a:grpSpLocks/>
          </p:cNvGrpSpPr>
          <p:nvPr/>
        </p:nvGrpSpPr>
        <p:grpSpPr bwMode="auto">
          <a:xfrm>
            <a:off x="4981619" y="3505200"/>
            <a:ext cx="1285875" cy="1366838"/>
            <a:chOff x="0" y="0"/>
            <a:chExt cx="809" cy="418"/>
          </a:xfrm>
        </p:grpSpPr>
        <p:sp>
          <p:nvSpPr>
            <p:cNvPr id="97304" name="AutoShape 4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5" name="AutoShape 49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6" name="AutoShape 50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7" name="AutoShape 51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8" name="Rectangle 52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grpSp>
        <p:nvGrpSpPr>
          <p:cNvPr id="30734" name="Group 70"/>
          <p:cNvGrpSpPr>
            <a:grpSpLocks/>
          </p:cNvGrpSpPr>
          <p:nvPr/>
        </p:nvGrpSpPr>
        <p:grpSpPr bwMode="auto">
          <a:xfrm>
            <a:off x="6856457" y="3505200"/>
            <a:ext cx="1284287" cy="1366838"/>
            <a:chOff x="0" y="0"/>
            <a:chExt cx="809" cy="418"/>
          </a:xfrm>
        </p:grpSpPr>
        <p:sp>
          <p:nvSpPr>
            <p:cNvPr id="97299" name="AutoShape 65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0" name="AutoShape 66"/>
            <p:cNvSpPr>
              <a:spLocks/>
            </p:cNvSpPr>
            <p:nvPr/>
          </p:nvSpPr>
          <p:spPr bwMode="auto">
            <a:xfrm>
              <a:off x="705" y="0"/>
              <a:ext cx="104" cy="418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6 h 21600"/>
                <a:gd name="T6" fmla="*/ 0 w 21600"/>
                <a:gd name="T7" fmla="*/ 8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1" name="AutoShape 67"/>
            <p:cNvSpPr>
              <a:spLocks/>
            </p:cNvSpPr>
            <p:nvPr/>
          </p:nvSpPr>
          <p:spPr bwMode="auto">
            <a:xfrm>
              <a:off x="0" y="0"/>
              <a:ext cx="809" cy="104"/>
            </a:xfrm>
            <a:custGeom>
              <a:avLst/>
              <a:gdLst>
                <a:gd name="T0" fmla="*/ 0 w 21600"/>
                <a:gd name="T1" fmla="*/ 1 h 21600"/>
                <a:gd name="T2" fmla="*/ 4 w 21600"/>
                <a:gd name="T3" fmla="*/ 0 h 21600"/>
                <a:gd name="T4" fmla="*/ 30 w 21600"/>
                <a:gd name="T5" fmla="*/ 0 h 21600"/>
                <a:gd name="T6" fmla="*/ 26 w 21600"/>
                <a:gd name="T7" fmla="*/ 1 h 21600"/>
                <a:gd name="T8" fmla="*/ 0 w 21600"/>
                <a:gd name="T9" fmla="*/ 1 h 21600"/>
                <a:gd name="T10" fmla="*/ 0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18810" y="2160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71884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2" name="AutoShape 68"/>
            <p:cNvSpPr>
              <a:spLocks/>
            </p:cNvSpPr>
            <p:nvPr/>
          </p:nvSpPr>
          <p:spPr bwMode="auto">
            <a:xfrm>
              <a:off x="0" y="0"/>
              <a:ext cx="809" cy="418"/>
            </a:xfrm>
            <a:custGeom>
              <a:avLst/>
              <a:gdLst>
                <a:gd name="T0" fmla="*/ 0 w 21600"/>
                <a:gd name="T1" fmla="*/ 2 h 21600"/>
                <a:gd name="T2" fmla="*/ 4 w 21600"/>
                <a:gd name="T3" fmla="*/ 0 h 21600"/>
                <a:gd name="T4" fmla="*/ 30 w 21600"/>
                <a:gd name="T5" fmla="*/ 0 h 21600"/>
                <a:gd name="T6" fmla="*/ 30 w 21600"/>
                <a:gd name="T7" fmla="*/ 6 h 21600"/>
                <a:gd name="T8" fmla="*/ 26 w 21600"/>
                <a:gd name="T9" fmla="*/ 8 h 21600"/>
                <a:gd name="T10" fmla="*/ 0 w 21600"/>
                <a:gd name="T11" fmla="*/ 8 h 21600"/>
                <a:gd name="T12" fmla="*/ 0 w 21600"/>
                <a:gd name="T13" fmla="*/ 2 h 21600"/>
                <a:gd name="T14" fmla="*/ 0 w 21600"/>
                <a:gd name="T15" fmla="*/ 2 h 21600"/>
                <a:gd name="T16" fmla="*/ 26 w 21600"/>
                <a:gd name="T17" fmla="*/ 2 h 21600"/>
                <a:gd name="T18" fmla="*/ 30 w 21600"/>
                <a:gd name="T19" fmla="*/ 0 h 21600"/>
                <a:gd name="T20" fmla="*/ 26 w 21600"/>
                <a:gd name="T21" fmla="*/ 2 h 21600"/>
                <a:gd name="T22" fmla="*/ 26 w 21600"/>
                <a:gd name="T23" fmla="*/ 8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0" y="5400"/>
                  </a:moveTo>
                  <a:lnTo>
                    <a:pt x="2790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81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0" y="5400"/>
                  </a:moveTo>
                  <a:lnTo>
                    <a:pt x="18810" y="5400"/>
                  </a:lnTo>
                  <a:lnTo>
                    <a:pt x="21600" y="0"/>
                  </a:lnTo>
                  <a:moveTo>
                    <a:pt x="18810" y="5400"/>
                  </a:moveTo>
                  <a:lnTo>
                    <a:pt x="18810" y="21600"/>
                  </a:lnTo>
                </a:path>
              </a:pathLst>
            </a:custGeom>
            <a:noFill/>
            <a:ln w="25400" cap="flat">
              <a:solidFill>
                <a:srgbClr val="71884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303" name="Rectangle 69"/>
            <p:cNvSpPr>
              <a:spLocks/>
            </p:cNvSpPr>
            <p:nvPr/>
          </p:nvSpPr>
          <p:spPr bwMode="auto">
            <a:xfrm>
              <a:off x="0" y="104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1700">
                  <a:solidFill>
                    <a:schemeClr val="tx1"/>
                  </a:solidFill>
                  <a:ea typeface="ＭＳ Ｐゴシック" charset="0"/>
                  <a:cs typeface="ＭＳ Ｐゴシック" charset="0"/>
                </a:rPr>
                <a:t>mongod</a:t>
              </a:r>
            </a:p>
          </p:txBody>
        </p:sp>
      </p:grpSp>
      <p:sp>
        <p:nvSpPr>
          <p:cNvPr id="97287" name="Rectangle 77"/>
          <p:cNvSpPr>
            <a:spLocks/>
          </p:cNvSpPr>
          <p:nvPr/>
        </p:nvSpPr>
        <p:spPr bwMode="auto">
          <a:xfrm>
            <a:off x="1433513" y="1857375"/>
            <a:ext cx="1129948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0.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</a:t>
            </a:r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25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30738" name="Rectangle 78"/>
          <p:cNvSpPr>
            <a:spLocks/>
          </p:cNvSpPr>
          <p:nvPr/>
        </p:nvSpPr>
        <p:spPr bwMode="auto">
          <a:xfrm>
            <a:off x="3287713" y="1857375"/>
            <a:ext cx="1129948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26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..50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30739" name="Rectangle 79"/>
          <p:cNvSpPr>
            <a:spLocks/>
          </p:cNvSpPr>
          <p:nvPr/>
        </p:nvSpPr>
        <p:spPr bwMode="auto">
          <a:xfrm>
            <a:off x="5016848" y="1857375"/>
            <a:ext cx="1129948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51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..</a:t>
            </a:r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75</a:t>
            </a:r>
            <a:endParaRPr lang="en-US" sz="1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30740" name="Rectangle 80"/>
          <p:cNvSpPr>
            <a:spLocks/>
          </p:cNvSpPr>
          <p:nvPr/>
        </p:nvSpPr>
        <p:spPr bwMode="auto">
          <a:xfrm>
            <a:off x="6856457" y="1911599"/>
            <a:ext cx="1129948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Key Range</a:t>
            </a:r>
            <a:endParaRPr lang="en-US" sz="1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algn="l"/>
            <a:r>
              <a:rPr lang="en-US" sz="17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76</a:t>
            </a:r>
            <a:r>
              <a:rPr lang="en-US" sz="1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</a:t>
            </a:r>
            <a:r>
              <a:rPr lang="en-US" sz="17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. 100</a:t>
            </a:r>
          </a:p>
        </p:txBody>
      </p:sp>
      <p:sp>
        <p:nvSpPr>
          <p:cNvPr id="97291" name="AutoShape 81"/>
          <p:cNvSpPr>
            <a:spLocks/>
          </p:cNvSpPr>
          <p:nvPr/>
        </p:nvSpPr>
        <p:spPr bwMode="auto">
          <a:xfrm>
            <a:off x="4805407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7292" name="AutoShape 82"/>
          <p:cNvSpPr>
            <a:spLocks/>
          </p:cNvSpPr>
          <p:nvPr/>
        </p:nvSpPr>
        <p:spPr bwMode="auto">
          <a:xfrm>
            <a:off x="3035300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3" name="AutoShape 83"/>
          <p:cNvSpPr>
            <a:spLocks/>
          </p:cNvSpPr>
          <p:nvPr/>
        </p:nvSpPr>
        <p:spPr bwMode="auto">
          <a:xfrm>
            <a:off x="1185863" y="3048000"/>
            <a:ext cx="1587500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4" name="AutoShape 84"/>
          <p:cNvSpPr>
            <a:spLocks/>
          </p:cNvSpPr>
          <p:nvPr/>
        </p:nvSpPr>
        <p:spPr bwMode="auto">
          <a:xfrm>
            <a:off x="6704057" y="3048000"/>
            <a:ext cx="1589087" cy="192881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97295" name="Group 76"/>
          <p:cNvGrpSpPr>
            <a:grpSpLocks/>
          </p:cNvGrpSpPr>
          <p:nvPr/>
        </p:nvGrpSpPr>
        <p:grpSpPr bwMode="auto">
          <a:xfrm>
            <a:off x="1060450" y="5113338"/>
            <a:ext cx="6635750" cy="760412"/>
            <a:chOff x="0" y="0"/>
            <a:chExt cx="1987" cy="479"/>
          </a:xfrm>
        </p:grpSpPr>
        <p:sp>
          <p:nvSpPr>
            <p:cNvPr id="97297" name="AutoShape 74"/>
            <p:cNvSpPr>
              <a:spLocks/>
            </p:cNvSpPr>
            <p:nvPr/>
          </p:nvSpPr>
          <p:spPr bwMode="auto">
            <a:xfrm>
              <a:off x="0" y="0"/>
              <a:ext cx="1987" cy="479"/>
            </a:xfrm>
            <a:prstGeom prst="rightArrow">
              <a:avLst>
                <a:gd name="adj1" fmla="val 50000"/>
                <a:gd name="adj2" fmla="val 5006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298" name="Rectangle 75"/>
            <p:cNvSpPr>
              <a:spLocks/>
            </p:cNvSpPr>
            <p:nvPr/>
          </p:nvSpPr>
          <p:spPr bwMode="auto">
            <a:xfrm>
              <a:off x="1" y="119"/>
              <a:ext cx="186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00" tIns="25400" rIns="25400" bIns="25400"/>
            <a:lstStyle/>
            <a:p>
              <a:r>
                <a:rPr lang="en-US" sz="2200" dirty="0" smtClean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Read/Write </a:t>
              </a:r>
              <a:r>
                <a:rPr lang="en-US" sz="2200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Scalability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992131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know I need to shard?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44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one server/replica…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61844" y="1422400"/>
            <a:ext cx="5610225" cy="5273675"/>
          </a:xfrm>
        </p:spPr>
        <p:txBody>
          <a:bodyPr/>
          <a:lstStyle/>
          <a:p>
            <a:r>
              <a:rPr lang="en-US" dirty="0" smtClean="0"/>
              <a:t>Have enough disk space to store all my data?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Handle my query throughput (operations per second)?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Respond to queries fast enough (latency)?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3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MongoDB_Template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/>
      <a:lstStyle>
        <a:defPPr marL="0" indent="0">
          <a:buFont typeface="Arial"/>
          <a:buNone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MongoDB_Template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/>
      <a:lstStyle>
        <a:defPPr marL="0" indent="0">
          <a:buFont typeface="Arial"/>
          <a:buNone/>
          <a:defRPr sz="20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>
        <a:noAutofit/>
      </a:bodyPr>
      <a:lstStyle>
        <a:defPPr algn="l"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Simuló">
  <a:themeElements>
    <a:clrScheme name="Simuló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muló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MongoDB_Template.potx</Template>
  <TotalTime>61144</TotalTime>
  <Words>1055</Words>
  <Application>Microsoft Office PowerPoint</Application>
  <PresentationFormat>On-screen Show (4:3)</PresentationFormat>
  <Paragraphs>305</Paragraphs>
  <Slides>35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MongoDB_Template</vt:lpstr>
      <vt:lpstr>1_MongoDB_Template</vt:lpstr>
      <vt:lpstr>1_Custom Design</vt:lpstr>
      <vt:lpstr>Custom Design</vt:lpstr>
      <vt:lpstr>Simuló</vt:lpstr>
      <vt:lpstr>Slide 1</vt:lpstr>
      <vt:lpstr>What is Sharding?</vt:lpstr>
      <vt:lpstr>Sharding Overview</vt:lpstr>
      <vt:lpstr>Automatic Sharding</vt:lpstr>
      <vt:lpstr>Scaling: Sharding</vt:lpstr>
      <vt:lpstr>Scaling: Sharding</vt:lpstr>
      <vt:lpstr>Scaling: Sharding</vt:lpstr>
      <vt:lpstr>How do I know I need to shard?</vt:lpstr>
      <vt:lpstr>Does one server/replica…</vt:lpstr>
      <vt:lpstr>Does one server/replica set…</vt:lpstr>
      <vt:lpstr>How many shards do I need?</vt:lpstr>
      <vt:lpstr>Disk Space: How Many Shards Do I Need?</vt:lpstr>
      <vt:lpstr>Disk Space: How Many Shards Do I Need?</vt:lpstr>
      <vt:lpstr>RAM: How Many Shards Do I Need?</vt:lpstr>
      <vt:lpstr>RAM: How Many Shards Do I Need?</vt:lpstr>
      <vt:lpstr>RAM: How Many Shards Do I Need?</vt:lpstr>
      <vt:lpstr>Types of Sharding</vt:lpstr>
      <vt:lpstr>Sharding Types </vt:lpstr>
      <vt:lpstr>Range Sharding</vt:lpstr>
      <vt:lpstr>Tag-Aware Sharding</vt:lpstr>
      <vt:lpstr>Hash-Sharding </vt:lpstr>
      <vt:lpstr>Hashed shard key</vt:lpstr>
      <vt:lpstr>Range sharding document distribution</vt:lpstr>
      <vt:lpstr>Hashed sharding document distribution</vt:lpstr>
      <vt:lpstr>How do I Pick A Shard Key</vt:lpstr>
      <vt:lpstr>Shard Key characteristics</vt:lpstr>
      <vt:lpstr>Ascending shard key</vt:lpstr>
      <vt:lpstr>Reasons to Shard</vt:lpstr>
      <vt:lpstr>Reasons to shard</vt:lpstr>
      <vt:lpstr>Global Deployment/Local Writes</vt:lpstr>
      <vt:lpstr>Tiered Storage</vt:lpstr>
      <vt:lpstr>Fast Restore</vt:lpstr>
      <vt:lpstr>Fast Restore</vt:lpstr>
      <vt:lpstr>Sharding: Where to go from here…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Graham Neray</dc:creator>
  <cp:lastModifiedBy>Jack</cp:lastModifiedBy>
  <cp:revision>383</cp:revision>
  <cp:lastPrinted>2013-08-06T18:39:34Z</cp:lastPrinted>
  <dcterms:created xsi:type="dcterms:W3CDTF">2013-06-10T16:46:13Z</dcterms:created>
  <dcterms:modified xsi:type="dcterms:W3CDTF">2018-12-02T14:58:09Z</dcterms:modified>
</cp:coreProperties>
</file>