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72" r:id="rId2"/>
    <p:sldMasterId id="2147483666" r:id="rId3"/>
    <p:sldMasterId id="2147483658" r:id="rId4"/>
    <p:sldMasterId id="2147483899" r:id="rId5"/>
  </p:sldMasterIdLst>
  <p:notesMasterIdLst>
    <p:notesMasterId r:id="rId24"/>
  </p:notesMasterIdLst>
  <p:handoutMasterIdLst>
    <p:handoutMasterId r:id="rId25"/>
  </p:handoutMasterIdLst>
  <p:sldIdLst>
    <p:sldId id="534" r:id="rId6"/>
    <p:sldId id="482" r:id="rId7"/>
    <p:sldId id="509" r:id="rId8"/>
    <p:sldId id="486" r:id="rId9"/>
    <p:sldId id="522" r:id="rId10"/>
    <p:sldId id="541" r:id="rId11"/>
    <p:sldId id="540" r:id="rId12"/>
    <p:sldId id="539" r:id="rId13"/>
    <p:sldId id="538" r:id="rId14"/>
    <p:sldId id="537" r:id="rId15"/>
    <p:sldId id="546" r:id="rId16"/>
    <p:sldId id="545" r:id="rId17"/>
    <p:sldId id="544" r:id="rId18"/>
    <p:sldId id="543" r:id="rId19"/>
    <p:sldId id="548" r:id="rId20"/>
    <p:sldId id="547" r:id="rId21"/>
    <p:sldId id="542" r:id="rId22"/>
    <p:sldId id="535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ge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FDFDF"/>
    <a:srgbClr val="C0C0C0"/>
    <a:srgbClr val="A2A2A2"/>
    <a:srgbClr val="858585"/>
    <a:srgbClr val="6C6C6C"/>
    <a:srgbClr val="535353"/>
    <a:srgbClr val="A3A2A2"/>
    <a:srgbClr val="C46E2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5" autoAdjust="0"/>
    <p:restoredTop sz="90379" autoAdjust="0"/>
  </p:normalViewPr>
  <p:slideViewPr>
    <p:cSldViewPr snapToGrid="0" snapToObjects="1"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3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63A4C4D-59EE-2246-8A8A-BC382FE15806}" type="datetimeFigureOut">
              <a:rPr lang="en-US"/>
              <a:pPr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81DC619-7CF8-B348-B28C-4EC8E96852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48099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4EB4956-4F27-264E-B23A-67A995E5F37F}" type="datetimeFigureOut">
              <a:rPr lang="en-US"/>
              <a:pPr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BB0C9B5-07CC-6149-8DA6-C739CED665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8946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575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029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481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3290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895600" cy="271463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2" name="Picture 1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03083" y="6313464"/>
            <a:ext cx="1283717" cy="36832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745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289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54727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prstGeom prst="rect">
            <a:avLst/>
          </a:prstGeo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984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46307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1101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0" name="Picture 9" descr="mdb_world_logo_new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1855" y="6231040"/>
            <a:ext cx="974514" cy="5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2952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5A158-D843-4E06-8479-DA2B68786AEF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405768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9F343-A9B1-44F0-B2C7-8222E0DF49E4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1777491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83E9A-8A93-4C97-9320-47A399D6D0A7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214009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6295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A0022-AFBF-49E5-91A5-3898CA9E2ADB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2379528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E26FC-85BB-44D6-8598-E396A5CD799E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138225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4BF03-DB3E-4A2D-8F27-8CBB6692F2F2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1167574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465FE-A5C7-4F0D-98FA-7D8F6B5D00F8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2934307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780CE-AE76-445B-862B-C4F43AC2ED65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2440437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 smtClean="0"/>
              <a:t>Kép beszúrásához kattintson az ikonra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47450-7CAB-451A-95E5-982DD63508C9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4417038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E60C3-CE72-4F73-B66F-0A553CD7C1E1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3387397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EEDC6-A17B-4DB8-B77F-7829F2395717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248043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768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818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448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357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>
              <a:defRPr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327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792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28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1525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412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96939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Title Placeholder 17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38545" y="5680364"/>
            <a:ext cx="0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endParaRPr lang="en-US" sz="2000" dirty="0" smtClean="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57200" y="6386513"/>
            <a:ext cx="214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fld id="{A89390FE-58A4-F246-AC5A-027357C66DC3}" type="slidenum">
              <a:rPr lang="en-US" sz="110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100">
              <a:solidFill>
                <a:srgbClr val="7F7F7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2643" y="6314120"/>
            <a:ext cx="1274157" cy="3676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71" r:id="rId3"/>
    <p:sldLayoutId id="2147483885" r:id="rId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i="0" kern="1200" cap="none" spc="30">
          <a:ln>
            <a:noFill/>
          </a:ln>
          <a:solidFill>
            <a:schemeClr val="bg1"/>
          </a:solidFill>
          <a:effectLst/>
          <a:latin typeface="Arial"/>
          <a:ea typeface="MS PGothic" pitchFamily="34" charset="-128"/>
          <a:cs typeface="Segoe Semi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Arial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Arial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1525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412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96939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Title Placeholder 17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38545" y="5680364"/>
            <a:ext cx="0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endParaRPr lang="en-US" sz="2000" dirty="0" smtClean="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57200" y="6386513"/>
            <a:ext cx="214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fld id="{A89390FE-58A4-F246-AC5A-027357C66DC3}" type="slidenum">
              <a:rPr lang="en-US" sz="110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100">
              <a:solidFill>
                <a:srgbClr val="7F7F7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12643" y="6314120"/>
            <a:ext cx="1274157" cy="3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865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i="0" kern="1200" cap="none" spc="30">
          <a:ln>
            <a:noFill/>
          </a:ln>
          <a:solidFill>
            <a:schemeClr val="bg1"/>
          </a:solidFill>
          <a:effectLst/>
          <a:latin typeface="Arial"/>
          <a:ea typeface="MS PGothic" pitchFamily="34" charset="-128"/>
          <a:cs typeface="Segoe Semi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Arial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Arial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347663"/>
            <a:ext cx="82296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3C281E"/>
            </a:gs>
            <a:gs pos="100000">
              <a:schemeClr val="bg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5" r:id="rId2"/>
    <p:sldLayoutId id="2147483866" r:id="rId3"/>
    <p:sldLayoutId id="2147483870" r:id="rId4"/>
    <p:sldLayoutId id="2147483881" r:id="rId5"/>
    <p:sldLayoutId id="2147483884" r:id="rId6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en-US" smtClean="0"/>
              <a:t>Mintaszöveg szerkesztése</a:t>
            </a:r>
          </a:p>
          <a:p>
            <a:pPr lvl="1"/>
            <a:r>
              <a:rPr lang="hu-HU" altLang="en-US" smtClean="0"/>
              <a:t>Második szint</a:t>
            </a:r>
          </a:p>
          <a:p>
            <a:pPr lvl="2"/>
            <a:r>
              <a:rPr lang="hu-HU" altLang="en-US" smtClean="0"/>
              <a:t>Harmadik szint</a:t>
            </a:r>
          </a:p>
          <a:p>
            <a:pPr lvl="3"/>
            <a:r>
              <a:rPr lang="hu-HU" altLang="en-US" smtClean="0"/>
              <a:t>Negyedik szint</a:t>
            </a:r>
          </a:p>
          <a:p>
            <a:pPr lvl="4"/>
            <a:r>
              <a:rPr lang="hu-HU" altLang="en-US" smtClean="0"/>
              <a:t>Ötödik szint</a:t>
            </a:r>
            <a:endParaRPr lang="en-US" alt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FFFFFF"/>
                </a:solidFill>
                <a:latin typeface="Arial" charset="0"/>
              </a:defRPr>
            </a:lvl1pPr>
          </a:lstStyle>
          <a:p>
            <a:pPr defTabSz="914400">
              <a:defRPr/>
            </a:pPr>
            <a:fld id="{A2183CD5-8E57-4C0E-9C37-3C2852ABBE0A}" type="slidenum">
              <a:rPr lang="hu-HU" altLang="en-US" sz="1800">
                <a:ea typeface="+mn-ea"/>
                <a:cs typeface="+mn-cs"/>
              </a:rPr>
              <a:pPr defTabSz="914400">
                <a:defRPr/>
              </a:pPr>
              <a:t>‹#›</a:t>
            </a:fld>
            <a:endParaRPr lang="hu-HU" altLang="en-US" sz="1800"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defTabSz="914400">
              <a:defRPr/>
            </a:pPr>
            <a:endParaRPr lang="hu-HU">
              <a:solidFill>
                <a:srgbClr val="DFDCB7"/>
              </a:solidFill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defTabSz="914400">
              <a:defRPr/>
            </a:pPr>
            <a:r>
              <a:rPr lang="hu-HU">
                <a:solidFill>
                  <a:srgbClr val="DFDCB7"/>
                </a:solidFill>
                <a:ea typeface="+mn-ea"/>
                <a:cs typeface="+mn-cs"/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39793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what is </a:t>
            </a:r>
            <a:r>
              <a:rPr lang="en-US" altLang="en-US" sz="2800" dirty="0" err="1"/>
              <a:t>config</a:t>
            </a:r>
            <a:r>
              <a:rPr lang="en-US" altLang="en-US" sz="2800" dirty="0"/>
              <a:t> server?</a:t>
            </a:r>
          </a:p>
          <a:p>
            <a:r>
              <a:rPr lang="en-US" altLang="en-US" sz="2800" dirty="0"/>
              <a:t>What is mongos.exe? </a:t>
            </a:r>
          </a:p>
        </p:txBody>
      </p:sp>
      <p:pic>
        <p:nvPicPr>
          <p:cNvPr id="205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0988" y="323850"/>
            <a:ext cx="2830512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114800"/>
            <a:ext cx="2000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148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183" y="1273393"/>
            <a:ext cx="69056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209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95513"/>
            <a:ext cx="64008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709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604963"/>
            <a:ext cx="69246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301752" y="6125325"/>
            <a:ext cx="60612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for (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1;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&lt; 10000;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++ ) {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db.grades.insert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({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student_id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type: "exam", score :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Math.random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 * 100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db.grades.insert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({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student_id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type: "quiz", score :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Math.random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 * 100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db.grades.insert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({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student_id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type: "homework", score :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Math.random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 * 100 }); }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96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3160" y="1145808"/>
            <a:ext cx="65436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202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696" y="1280160"/>
            <a:ext cx="4895850" cy="530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467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295400"/>
            <a:ext cx="49434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699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762125"/>
            <a:ext cx="47815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435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4525" y="1438275"/>
            <a:ext cx="53149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Configure the </a:t>
            </a:r>
            <a:r>
              <a:rPr lang="en-US" altLang="en-US" sz="2800" dirty="0"/>
              <a:t>S</a:t>
            </a:r>
            <a:r>
              <a:rPr lang="en-US" altLang="en-US" sz="2800" dirty="0" smtClean="0"/>
              <a:t>harding</a:t>
            </a:r>
          </a:p>
          <a:p>
            <a:r>
              <a:rPr lang="en-US" altLang="en-US" sz="2800" dirty="0" smtClean="0"/>
              <a:t>Insert some records </a:t>
            </a:r>
          </a:p>
          <a:p>
            <a:r>
              <a:rPr lang="en-US" altLang="en-US" sz="2800" dirty="0" smtClean="0"/>
              <a:t>Check the status</a:t>
            </a:r>
          </a:p>
          <a:p>
            <a:pPr marL="114300" indent="0">
              <a:buNone/>
            </a:pPr>
            <a:endParaRPr lang="en-US" altLang="en-US" sz="2800" dirty="0" smtClean="0"/>
          </a:p>
        </p:txBody>
      </p:sp>
      <p:pic>
        <p:nvPicPr>
          <p:cNvPr id="1638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88925"/>
            <a:ext cx="35337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473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Sharding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20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sharded setup of mongodb requires the following:</a:t>
            </a:r>
          </a:p>
          <a:p>
            <a:r>
              <a:rPr lang="en-US" b="1" dirty="0"/>
              <a:t>Mongodb Configuration server </a:t>
            </a:r>
            <a:r>
              <a:rPr lang="en-US" dirty="0"/>
              <a:t>– this stores the cluster’s metadata</a:t>
            </a:r>
          </a:p>
          <a:p>
            <a:r>
              <a:rPr lang="en-US" b="1" dirty="0"/>
              <a:t>mongos instance </a:t>
            </a:r>
            <a:r>
              <a:rPr lang="en-US" dirty="0"/>
              <a:t>– this is the router and routes the queries to different shards based on the </a:t>
            </a:r>
            <a:r>
              <a:rPr lang="en-US" dirty="0" err="1"/>
              <a:t>sharding</a:t>
            </a:r>
            <a:r>
              <a:rPr lang="en-US" dirty="0"/>
              <a:t> key</a:t>
            </a:r>
          </a:p>
          <a:p>
            <a:r>
              <a:rPr lang="en-US" b="1" dirty="0"/>
              <a:t>Individual mongodb </a:t>
            </a:r>
            <a:r>
              <a:rPr lang="en-US" b="1" dirty="0" smtClean="0"/>
              <a:t>instances(mongo) </a:t>
            </a:r>
            <a:r>
              <a:rPr lang="en-US" dirty="0"/>
              <a:t>– these act as the shards.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sharded mongodb cluster</a:t>
            </a:r>
          </a:p>
        </p:txBody>
      </p:sp>
    </p:spTree>
    <p:extLst>
      <p:ext uri="{BB962C8B-B14F-4D97-AF65-F5344CB8AC3E}">
        <p14:creationId xmlns:p14="http://schemas.microsoft.com/office/powerpoint/2010/main" xmlns="" val="9641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1038" y="6270625"/>
            <a:ext cx="26971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below is the architecture diagram of a sample mongodb sharded </a:t>
            </a:r>
            <a:r>
              <a:rPr lang="en-US" dirty="0" smtClean="0"/>
              <a:t>setup:-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Architecture </a:t>
            </a:r>
            <a:r>
              <a:rPr lang="en-US" dirty="0"/>
              <a:t>diagram</a:t>
            </a:r>
            <a:endParaRPr lang="en-US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8325" y="2281338"/>
            <a:ext cx="65055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92131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572" y="1582905"/>
            <a:ext cx="73723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43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5418" y="1267828"/>
            <a:ext cx="70104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083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947863"/>
            <a:ext cx="70389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095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462088"/>
            <a:ext cx="65627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037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281113"/>
            <a:ext cx="67627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89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MongoDB_Template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/>
      <a:lstStyle>
        <a:defPPr marL="0" indent="0">
          <a:buFont typeface="Arial"/>
          <a:buNone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MongoDB_Template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/>
      <a:lstStyle>
        <a:defPPr marL="0" indent="0">
          <a:buFont typeface="Arial"/>
          <a:buNone/>
          <a:defRPr sz="20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>
        <a:noAutofit/>
      </a:bodyPr>
      <a:lstStyle>
        <a:defPPr algn="l"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Simuló">
  <a:themeElements>
    <a:clrScheme name="Simuló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muló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MongoDB_Template.potx</Template>
  <TotalTime>61292</TotalTime>
  <Words>158</Words>
  <Application>Microsoft Office PowerPoint</Application>
  <PresentationFormat>On-screen Show (4:3)</PresentationFormat>
  <Paragraphs>16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MongoDB_Template</vt:lpstr>
      <vt:lpstr>1_MongoDB_Template</vt:lpstr>
      <vt:lpstr>1_Custom Design</vt:lpstr>
      <vt:lpstr>Custom Design</vt:lpstr>
      <vt:lpstr>Simuló</vt:lpstr>
      <vt:lpstr>Slide 1</vt:lpstr>
      <vt:lpstr> Sharding Configuration</vt:lpstr>
      <vt:lpstr>Setting up sharded mongodb cluster</vt:lpstr>
      <vt:lpstr>Architecture diagram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Graham Neray</dc:creator>
  <cp:lastModifiedBy>Jack</cp:lastModifiedBy>
  <cp:revision>411</cp:revision>
  <cp:lastPrinted>2013-08-06T18:39:34Z</cp:lastPrinted>
  <dcterms:created xsi:type="dcterms:W3CDTF">2013-06-10T16:46:13Z</dcterms:created>
  <dcterms:modified xsi:type="dcterms:W3CDTF">2018-12-02T14:58:40Z</dcterms:modified>
</cp:coreProperties>
</file>