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2" r:id="rId2"/>
    <p:sldMasterId id="2147483666" r:id="rId3"/>
    <p:sldMasterId id="2147483658" r:id="rId4"/>
    <p:sldMasterId id="2147483899" r:id="rId5"/>
  </p:sldMasterIdLst>
  <p:notesMasterIdLst>
    <p:notesMasterId r:id="rId25"/>
  </p:notesMasterIdLst>
  <p:handoutMasterIdLst>
    <p:handoutMasterId r:id="rId26"/>
  </p:handoutMasterIdLst>
  <p:sldIdLst>
    <p:sldId id="534" r:id="rId6"/>
    <p:sldId id="482" r:id="rId7"/>
    <p:sldId id="509" r:id="rId8"/>
    <p:sldId id="486" r:id="rId9"/>
    <p:sldId id="522" r:id="rId10"/>
    <p:sldId id="541" r:id="rId11"/>
    <p:sldId id="540" r:id="rId12"/>
    <p:sldId id="539" r:id="rId13"/>
    <p:sldId id="538" r:id="rId14"/>
    <p:sldId id="537" r:id="rId15"/>
    <p:sldId id="546" r:id="rId16"/>
    <p:sldId id="545" r:id="rId17"/>
    <p:sldId id="544" r:id="rId18"/>
    <p:sldId id="543" r:id="rId19"/>
    <p:sldId id="548" r:id="rId20"/>
    <p:sldId id="547" r:id="rId21"/>
    <p:sldId id="542" r:id="rId22"/>
    <p:sldId id="535" r:id="rId23"/>
    <p:sldId id="536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egoe" charset="0"/>
        <a:ea typeface="ＭＳ Ｐゴシック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ge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C0C0C0"/>
    <a:srgbClr val="A2A2A2"/>
    <a:srgbClr val="858585"/>
    <a:srgbClr val="6C6C6C"/>
    <a:srgbClr val="535353"/>
    <a:srgbClr val="A3A2A2"/>
    <a:srgbClr val="C46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5" autoAdjust="0"/>
    <p:restoredTop sz="90379" autoAdjust="0"/>
  </p:normalViewPr>
  <p:slideViewPr>
    <p:cSldViewPr snapToGrid="0" snapToObjects="1">
      <p:cViewPr varScale="1">
        <p:scale>
          <a:sx n="86" d="100"/>
          <a:sy n="86" d="100"/>
        </p:scale>
        <p:origin x="8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63A4C4D-59EE-2246-8A8A-BC382FE15806}" type="datetimeFigureOut">
              <a:rPr lang="en-US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81DC619-7CF8-B348-B28C-4EC8E9685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9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EB4956-4F27-264E-B23A-67A995E5F37F}" type="datetimeFigureOut">
              <a:rPr lang="en-US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B0C9B5-07CC-6149-8DA6-C739CED6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72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prstGeom prst="rect">
            <a:avLst/>
          </a:prstGeo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630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db_world_logo_new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55" y="6231040"/>
            <a:ext cx="974514" cy="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2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A158-D843-4E06-8479-DA2B68786AEF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405768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F343-A9B1-44F0-B2C7-8222E0DF49E4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77749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3E9A-8A93-4C97-9320-47A399D6D0A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1400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95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0022-AFBF-49E5-91A5-3898CA9E2ADB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379528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26FC-85BB-44D6-8598-E396A5CD799E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3822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4BF03-DB3E-4A2D-8F27-8CBB6692F2F2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1167574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465FE-A5C7-4F0D-98FA-7D8F6B5D00F8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934307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780CE-AE76-445B-862B-C4F43AC2ED65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440437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47450-7CAB-451A-95E5-982DD63508C9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441703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60C3-CE72-4F73-B66F-0A553CD7C1E1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3387397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EDC6-A17B-4DB8-B77F-7829F239571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>
                <a:solidFill>
                  <a:srgbClr val="DFDCB7"/>
                </a:solidFill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24804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71" r:id="rId3"/>
    <p:sldLayoutId id="2147483885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1525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412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96939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Title Placeholder 17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38545" y="5680364"/>
            <a:ext cx="0" cy="3077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57200" y="6386513"/>
            <a:ext cx="214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egoe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egoe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fld id="{A89390FE-58A4-F246-AC5A-027357C66DC3}" type="slidenum">
              <a:rPr lang="en-US" sz="110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110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12643" y="6314120"/>
            <a:ext cx="1274157" cy="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i="0" kern="1200" cap="none" spc="30">
          <a:ln>
            <a:noFill/>
          </a:ln>
          <a:solidFill>
            <a:schemeClr val="bg1"/>
          </a:solidFill>
          <a:effectLst/>
          <a:latin typeface="Arial"/>
          <a:ea typeface="MS PGothic" pitchFamily="34" charset="-128"/>
          <a:cs typeface="Segoe Semi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MS PGothic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Segoe Semibold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47663"/>
            <a:ext cx="82296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text here (remove bullet if not needed)</a:t>
            </a:r>
          </a:p>
          <a:p>
            <a:pPr lvl="1"/>
            <a:r>
              <a:rPr lang="en-US" dirty="0"/>
              <a:t>2nd level (use no more than 2 levels)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75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lnSpc>
          <a:spcPts val="2775"/>
        </a:lnSpc>
        <a:spcBef>
          <a:spcPts val="6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3C281E"/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5" r:id="rId2"/>
    <p:sldLayoutId id="2147483866" r:id="rId3"/>
    <p:sldLayoutId id="2147483870" r:id="rId4"/>
    <p:sldLayoutId id="2147483881" r:id="rId5"/>
    <p:sldLayoutId id="2147483884" r:id="rId6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en-US" smtClean="0"/>
              <a:t>Mintaszöveg szerkesztése</a:t>
            </a:r>
          </a:p>
          <a:p>
            <a:pPr lvl="1"/>
            <a:r>
              <a:rPr lang="hu-HU" altLang="en-US" smtClean="0"/>
              <a:t>Második szint</a:t>
            </a:r>
          </a:p>
          <a:p>
            <a:pPr lvl="2"/>
            <a:r>
              <a:rPr lang="hu-HU" altLang="en-US" smtClean="0"/>
              <a:t>Harmadik szint</a:t>
            </a:r>
          </a:p>
          <a:p>
            <a:pPr lvl="3"/>
            <a:r>
              <a:rPr lang="hu-HU" altLang="en-US" smtClean="0"/>
              <a:t>Negyedik szint</a:t>
            </a:r>
          </a:p>
          <a:p>
            <a:pPr lvl="4"/>
            <a:r>
              <a:rPr lang="hu-HU" altLang="en-US" smtClean="0"/>
              <a:t>Ötödik szint</a:t>
            </a:r>
            <a:endParaRPr lang="en-US" alt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latin typeface="Arial" charset="0"/>
              </a:defRPr>
            </a:lvl1pPr>
          </a:lstStyle>
          <a:p>
            <a:pPr defTabSz="914400">
              <a:defRPr/>
            </a:pPr>
            <a:fld id="{A2183CD5-8E57-4C0E-9C37-3C2852ABBE0A}" type="slidenum">
              <a:rPr lang="hu-HU" altLang="en-US" sz="1800">
                <a:ea typeface="+mn-ea"/>
                <a:cs typeface="+mn-cs"/>
              </a:rPr>
              <a:pPr defTabSz="914400">
                <a:defRPr/>
              </a:pPr>
              <a:t>‹#›</a:t>
            </a:fld>
            <a:endParaRPr lang="hu-HU" altLang="en-US" sz="180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hu-HU">
              <a:solidFill>
                <a:srgbClr val="DFDCB7"/>
              </a:solidFill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914400">
              <a:defRPr/>
            </a:pPr>
            <a:r>
              <a:rPr lang="hu-HU">
                <a:solidFill>
                  <a:srgbClr val="DFDCB7"/>
                </a:solidFill>
                <a:ea typeface="+mn-ea"/>
                <a:cs typeface="+mn-cs"/>
              </a:rPr>
              <a:t>2013.02.11.</a:t>
            </a:r>
          </a:p>
        </p:txBody>
      </p:sp>
    </p:spTree>
    <p:extLst>
      <p:ext uri="{BB962C8B-B14F-4D97-AF65-F5344CB8AC3E}">
        <p14:creationId xmlns:p14="http://schemas.microsoft.com/office/powerpoint/2010/main" val="39793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anose="02040503050406030204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420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what is </a:t>
            </a:r>
            <a:r>
              <a:rPr lang="en-US" altLang="en-US" sz="2800" dirty="0" err="1"/>
              <a:t>config</a:t>
            </a:r>
            <a:r>
              <a:rPr lang="en-US" altLang="en-US" sz="2800" dirty="0"/>
              <a:t> server?</a:t>
            </a:r>
          </a:p>
          <a:p>
            <a:r>
              <a:rPr lang="en-US" altLang="en-US" sz="2800" dirty="0"/>
              <a:t>What is mongos.exe? </a:t>
            </a:r>
          </a:p>
        </p:txBody>
      </p:sp>
      <p:pic>
        <p:nvPicPr>
          <p:cNvPr id="205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23850"/>
            <a:ext cx="28305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1480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8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83" y="1273393"/>
            <a:ext cx="69056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9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5513"/>
            <a:ext cx="6400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04963"/>
            <a:ext cx="69246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01752" y="6125325"/>
            <a:ext cx="60612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 (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1;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 10000;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 ) {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db.grades.insert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type: "exam", score 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Math.random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* 100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db.grades.insert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type: "quiz", score 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Math.random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* 100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db.grades.insert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({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type: "homework", score 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Math.random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* 100 }); }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60" y="1145808"/>
            <a:ext cx="6543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2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96" y="1280160"/>
            <a:ext cx="4895850" cy="530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295400"/>
            <a:ext cx="49434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762125"/>
            <a:ext cx="4781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438275"/>
            <a:ext cx="5314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8420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Configure the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harding</a:t>
            </a:r>
          </a:p>
          <a:p>
            <a:r>
              <a:rPr lang="en-US" altLang="en-US" sz="2800" dirty="0" smtClean="0"/>
              <a:t>Insert some records </a:t>
            </a:r>
          </a:p>
          <a:p>
            <a:r>
              <a:rPr lang="en-US" altLang="en-US" sz="2800" dirty="0" smtClean="0"/>
              <a:t>Check the status</a:t>
            </a:r>
          </a:p>
          <a:p>
            <a:pPr marL="114300" indent="0">
              <a:buNone/>
            </a:pPr>
            <a:endParaRPr lang="en-US" altLang="en-US" sz="2800" dirty="0" smtClean="0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8925"/>
            <a:ext cx="353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24175"/>
            <a:ext cx="76200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hu-HU" smtClean="0"/>
              <a:t>Thank you for your attention!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880100"/>
            <a:ext cx="279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Sharding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sharded setup of mongodb requires the following:</a:t>
            </a:r>
          </a:p>
          <a:p>
            <a:r>
              <a:rPr lang="en-US" b="1" dirty="0"/>
              <a:t>Mongodb Configuration server </a:t>
            </a:r>
            <a:r>
              <a:rPr lang="en-US" dirty="0"/>
              <a:t>– this stores the cluster’s metadata</a:t>
            </a:r>
          </a:p>
          <a:p>
            <a:r>
              <a:rPr lang="en-US" b="1" dirty="0"/>
              <a:t>mongos instance </a:t>
            </a:r>
            <a:r>
              <a:rPr lang="en-US" dirty="0"/>
              <a:t>– this is the router and routes the queries to different shards based on the </a:t>
            </a:r>
            <a:r>
              <a:rPr lang="en-US" dirty="0" err="1"/>
              <a:t>sharding</a:t>
            </a:r>
            <a:r>
              <a:rPr lang="en-US" dirty="0"/>
              <a:t> key</a:t>
            </a:r>
          </a:p>
          <a:p>
            <a:r>
              <a:rPr lang="en-US" b="1" dirty="0"/>
              <a:t>Individual mongodb </a:t>
            </a:r>
            <a:r>
              <a:rPr lang="en-US" b="1" dirty="0" smtClean="0"/>
              <a:t>instances(mongo) </a:t>
            </a:r>
            <a:r>
              <a:rPr lang="en-US" dirty="0"/>
              <a:t>– these act as the shards.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sharded mongodb cluster</a:t>
            </a:r>
          </a:p>
        </p:txBody>
      </p:sp>
    </p:spTree>
    <p:extLst>
      <p:ext uri="{BB962C8B-B14F-4D97-AF65-F5344CB8AC3E}">
        <p14:creationId xmlns:p14="http://schemas.microsoft.com/office/powerpoint/2010/main" val="96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6270625"/>
            <a:ext cx="26971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is the architecture diagram of a sample mongodb sharded </a:t>
            </a:r>
            <a:r>
              <a:rPr lang="en-US" dirty="0" smtClean="0"/>
              <a:t>setup:-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Architecture </a:t>
            </a:r>
            <a:r>
              <a:rPr lang="en-US" dirty="0"/>
              <a:t>diagram</a:t>
            </a:r>
            <a:endParaRPr lang="en-U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5" y="2281338"/>
            <a:ext cx="65055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1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2" y="1582905"/>
            <a:ext cx="73723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8" y="1267828"/>
            <a:ext cx="70104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3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947863"/>
            <a:ext cx="70389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5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62088"/>
            <a:ext cx="65627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81113"/>
            <a:ext cx="67627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MongoDB_Template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marL="0" indent="0">
          <a:buFont typeface="Arial"/>
          <a:buNone/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Custom 1">
      <a:dk1>
        <a:srgbClr val="1D1410"/>
      </a:dk1>
      <a:lt1>
        <a:sysClr val="window" lastClr="FFFFFF"/>
      </a:lt1>
      <a:dk2>
        <a:srgbClr val="2C1E17"/>
      </a:dk2>
      <a:lt2>
        <a:srgbClr val="EEECE1"/>
      </a:lt2>
      <a:accent1>
        <a:srgbClr val="5A9633"/>
      </a:accent1>
      <a:accent2>
        <a:srgbClr val="264E82"/>
      </a:accent2>
      <a:accent3>
        <a:srgbClr val="D63D1D"/>
      </a:accent3>
      <a:accent4>
        <a:srgbClr val="5B678D"/>
      </a:accent4>
      <a:accent5>
        <a:srgbClr val="78AA55"/>
      </a:accent5>
      <a:accent6>
        <a:srgbClr val="4E4C4C"/>
      </a:accent6>
      <a:hlink>
        <a:srgbClr val="5A9633"/>
      </a:hlink>
      <a:folHlink>
        <a:srgbClr val="406A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>
        <a:noAutofit/>
      </a:bodyPr>
      <a:lstStyle>
        <a:defPPr algn="l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Simuló">
  <a:themeElements>
    <a:clrScheme name="Simuló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muló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MongoDB_Template.potx</Template>
  <TotalTime>61292</TotalTime>
  <Words>164</Words>
  <Application>Microsoft Office PowerPoint</Application>
  <PresentationFormat>On-screen Show (4:3)</PresentationFormat>
  <Paragraphs>17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 Unicode MS</vt:lpstr>
      <vt:lpstr>MS PGothic</vt:lpstr>
      <vt:lpstr>MS PGothic</vt:lpstr>
      <vt:lpstr>Arial</vt:lpstr>
      <vt:lpstr>Calibri</vt:lpstr>
      <vt:lpstr>Cambria</vt:lpstr>
      <vt:lpstr>PT Sans</vt:lpstr>
      <vt:lpstr>Segoe</vt:lpstr>
      <vt:lpstr>Segoe Semibold</vt:lpstr>
      <vt:lpstr>MongoDB_Template</vt:lpstr>
      <vt:lpstr>1_MongoDB_Template</vt:lpstr>
      <vt:lpstr>1_Custom Design</vt:lpstr>
      <vt:lpstr>Custom Design</vt:lpstr>
      <vt:lpstr>Simuló</vt:lpstr>
      <vt:lpstr>PowerPoint Presentation</vt:lpstr>
      <vt:lpstr> Sharding Configuration</vt:lpstr>
      <vt:lpstr>Setting up sharded mongodb cluster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Graham Neray</dc:creator>
  <cp:lastModifiedBy>Left</cp:lastModifiedBy>
  <cp:revision>410</cp:revision>
  <cp:lastPrinted>2013-08-06T18:39:34Z</cp:lastPrinted>
  <dcterms:created xsi:type="dcterms:W3CDTF">2013-06-10T16:46:13Z</dcterms:created>
  <dcterms:modified xsi:type="dcterms:W3CDTF">2015-08-12T16:50:27Z</dcterms:modified>
</cp:coreProperties>
</file>