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18"/>
  </p:notesMasterIdLst>
  <p:sldIdLst>
    <p:sldId id="367" r:id="rId2"/>
    <p:sldId id="357" r:id="rId3"/>
    <p:sldId id="284" r:id="rId4"/>
    <p:sldId id="355" r:id="rId5"/>
    <p:sldId id="306" r:id="rId6"/>
    <p:sldId id="307" r:id="rId7"/>
    <p:sldId id="308" r:id="rId8"/>
    <p:sldId id="352" r:id="rId9"/>
    <p:sldId id="353" r:id="rId10"/>
    <p:sldId id="358" r:id="rId11"/>
    <p:sldId id="359" r:id="rId12"/>
    <p:sldId id="360" r:id="rId13"/>
    <p:sldId id="361" r:id="rId14"/>
    <p:sldId id="362" r:id="rId15"/>
    <p:sldId id="363" r:id="rId16"/>
    <p:sldId id="3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3"/>
    <a:srgbClr val="6D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5249" autoAdjust="0"/>
  </p:normalViewPr>
  <p:slideViewPr>
    <p:cSldViewPr snapToGrid="0" snapToObjects="1">
      <p:cViewPr>
        <p:scale>
          <a:sx n="75" d="100"/>
          <a:sy n="75" d="100"/>
        </p:scale>
        <p:origin x="-1416" y="180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27D69-5AB8-C64C-8084-2B0DF50BB74F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DCDC3-F84F-E445-B24F-9A001820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2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algn="l" rtl="0">
              <a:lnSpc>
                <a:spcPct val="80000"/>
              </a:lnSpc>
              <a:spcBef>
                <a:spcPts val="300"/>
              </a:spcBef>
              <a:buClr>
                <a:srgbClr val="242423"/>
              </a:buClr>
              <a:buSzPct val="100000"/>
              <a:buFont typeface="Arial"/>
              <a:buNone/>
            </a:pPr>
            <a:endParaRPr lang="en-US" sz="1600" dirty="0" smtClean="0">
              <a:solidFill>
                <a:srgbClr val="24242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DCDC3-F84F-E445-B24F-9A0018208D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DCDC3-F84F-E445-B24F-9A0018208D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DCDC3-F84F-E445-B24F-9A0018208D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DCDC3-F84F-E445-B24F-9A0018208D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A914BC3-435F-6F40-9D5B-9BFF90D66106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DCDC3-F84F-E445-B24F-9A0018208D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6350715"/>
            <a:ext cx="914400" cy="2603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8/17/2015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Advance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438275"/>
            <a:ext cx="71247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81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504825"/>
            <a:ext cx="43148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628775"/>
            <a:ext cx="5934075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1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690563"/>
            <a:ext cx="72961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6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542925"/>
            <a:ext cx="782002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2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690563"/>
            <a:ext cx="69246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20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566738"/>
            <a:ext cx="77438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24175"/>
            <a:ext cx="76200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hu-HU" smtClean="0"/>
              <a:t>Thank you for your attention!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880100"/>
            <a:ext cx="279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2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WiredTiger</a:t>
            </a:r>
            <a:r>
              <a:rPr lang="en-US" sz="2400" dirty="0" smtClean="0"/>
              <a:t> Storage Engine (and Flexible Storage Architecture)</a:t>
            </a:r>
          </a:p>
          <a:p>
            <a:r>
              <a:rPr lang="en-US" sz="2400" dirty="0" smtClean="0"/>
              <a:t>Ops Manager &amp; MMS</a:t>
            </a:r>
          </a:p>
          <a:p>
            <a:r>
              <a:rPr lang="en-US" sz="2400" dirty="0"/>
              <a:t>Enhanced Query Language and Tools </a:t>
            </a:r>
            <a:endParaRPr lang="en-US" sz="2400" dirty="0" smtClean="0"/>
          </a:p>
          <a:p>
            <a:r>
              <a:rPr lang="en-US" sz="2400" dirty="0" smtClean="0"/>
              <a:t>Advanced Security and Auditing</a:t>
            </a:r>
          </a:p>
        </p:txBody>
      </p:sp>
    </p:spTree>
    <p:extLst>
      <p:ext uri="{BB962C8B-B14F-4D97-AF65-F5344CB8AC3E}">
        <p14:creationId xmlns:p14="http://schemas.microsoft.com/office/powerpoint/2010/main" val="32290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New Storage Engine: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err="1" smtClean="0">
                <a:cs typeface="+mj-cs"/>
              </a:rPr>
              <a:t>WiredTiger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76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7x-10x Performance, 50%-80% Less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911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How: </a:t>
            </a:r>
            <a:r>
              <a:rPr lang="en-US" sz="2400" b="1" dirty="0" err="1" smtClean="0"/>
              <a:t>WiredTiger</a:t>
            </a:r>
            <a:r>
              <a:rPr lang="en-US" sz="2400" b="1" dirty="0" smtClean="0"/>
              <a:t> </a:t>
            </a:r>
            <a:r>
              <a:rPr lang="en-US" sz="2400" b="1" dirty="0"/>
              <a:t>Storage Engine</a:t>
            </a:r>
          </a:p>
          <a:p>
            <a:pPr lvl="0"/>
            <a:r>
              <a:rPr lang="en-US" sz="2400" dirty="0"/>
              <a:t>Same data model, same query language, same </a:t>
            </a:r>
            <a:r>
              <a:rPr lang="en-US" sz="2400" dirty="0" smtClean="0"/>
              <a:t>ops</a:t>
            </a:r>
            <a:endParaRPr lang="en-US" sz="2400" dirty="0"/>
          </a:p>
          <a:p>
            <a:r>
              <a:rPr lang="en-US" sz="2400" dirty="0" smtClean="0"/>
              <a:t>Write performance gains driven by document-level concurrency control</a:t>
            </a:r>
          </a:p>
          <a:p>
            <a:r>
              <a:rPr lang="en-US" sz="2400" dirty="0" smtClean="0"/>
              <a:t>Storage savings driven by native compression</a:t>
            </a:r>
          </a:p>
          <a:p>
            <a:r>
              <a:rPr lang="en-US" sz="2400" dirty="0" smtClean="0"/>
              <a:t>100% backwards compatible</a:t>
            </a:r>
          </a:p>
          <a:p>
            <a:r>
              <a:rPr lang="en-US" sz="2400" dirty="0" smtClean="0"/>
              <a:t>Non-disruptive upgrade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588000" y="3551730"/>
            <a:ext cx="3098800" cy="2429426"/>
            <a:chOff x="5588000" y="3256223"/>
            <a:chExt cx="3098800" cy="2833791"/>
          </a:xfrm>
        </p:grpSpPr>
        <p:sp>
          <p:nvSpPr>
            <p:cNvPr id="27" name="Rectangle 26"/>
            <p:cNvSpPr/>
            <p:nvPr/>
          </p:nvSpPr>
          <p:spPr>
            <a:xfrm>
              <a:off x="5980813" y="5394544"/>
              <a:ext cx="900954" cy="2679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93034" y="3256223"/>
              <a:ext cx="900954" cy="240911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588000" y="5665340"/>
              <a:ext cx="3098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230315" y="5782237"/>
              <a:ext cx="1316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Arial"/>
                  <a:cs typeface="Arial"/>
                </a:rPr>
                <a:t>MongoDB</a:t>
              </a:r>
              <a:r>
                <a:rPr lang="en-US" sz="1400" dirty="0" smtClean="0">
                  <a:latin typeface="Arial"/>
                  <a:cs typeface="Arial"/>
                </a:rPr>
                <a:t> 3.0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4009" y="5782237"/>
              <a:ext cx="1316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Arial"/>
                  <a:cs typeface="Arial"/>
                </a:rPr>
                <a:t>MongoDB</a:t>
              </a:r>
              <a:r>
                <a:rPr lang="en-US" sz="1400" dirty="0" smtClean="0">
                  <a:latin typeface="Arial"/>
                  <a:cs typeface="Arial"/>
                </a:rPr>
                <a:t> 2.6</a:t>
              </a:r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6454588" y="3660588"/>
              <a:ext cx="645458" cy="1374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618163" y="6030585"/>
            <a:ext cx="306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Performance</a:t>
            </a:r>
            <a:endParaRPr lang="en-US" sz="1400" b="1" dirty="0">
              <a:latin typeface="Arial"/>
              <a:cs typeface="Arial"/>
            </a:endParaRPr>
          </a:p>
        </p:txBody>
      </p:sp>
      <p:pic>
        <p:nvPicPr>
          <p:cNvPr id="4" name="Picture 3" descr="wiredtigerstor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64" y="1600199"/>
            <a:ext cx="1010303" cy="10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Same great database…</a:t>
            </a:r>
            <a:endParaRPr lang="en-US" dirty="0"/>
          </a:p>
        </p:txBody>
      </p:sp>
      <p:graphicFrame>
        <p:nvGraphicFramePr>
          <p:cNvPr id="4" name="Shape 162"/>
          <p:cNvGraphicFramePr/>
          <p:nvPr>
            <p:extLst>
              <p:ext uri="{D42A27DB-BD31-4B8C-83A1-F6EECF244321}">
                <p14:modId xmlns:p14="http://schemas.microsoft.com/office/powerpoint/2010/main" val="865721133"/>
              </p:ext>
            </p:extLst>
          </p:nvPr>
        </p:nvGraphicFramePr>
        <p:xfrm>
          <a:off x="522875" y="1362203"/>
          <a:ext cx="8268348" cy="4465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12950"/>
                <a:gridCol w="2377699"/>
                <a:gridCol w="2377699"/>
              </a:tblGrid>
              <a:tr h="204875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Arial"/>
                          <a:cs typeface="Arial"/>
                        </a:rPr>
                        <a:t>MongoDB</a:t>
                      </a:r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1" dirty="0" err="1" smtClean="0">
                          <a:latin typeface="Arial"/>
                          <a:cs typeface="Arial"/>
                        </a:rPr>
                        <a:t>Wired</a:t>
                      </a:r>
                      <a:r>
                        <a:rPr lang="en-US" sz="1400" b="1" baseline="0" dirty="0" err="1" smtClean="0">
                          <a:latin typeface="Arial"/>
                          <a:cs typeface="Arial"/>
                        </a:rPr>
                        <a:t>Tiger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latin typeface="Arial"/>
                          <a:cs typeface="Arial"/>
                        </a:rPr>
                        <a:t>MongoDB</a:t>
                      </a:r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 MMAPv1</a:t>
                      </a:r>
                    </a:p>
                  </a:txBody>
                  <a:tcPr marL="63500" marR="63500" marT="63500" marB="63500"/>
                </a:tc>
              </a:tr>
              <a:tr h="20487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Write Performance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Excellent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Arial"/>
                          <a:cs typeface="Arial"/>
                        </a:rPr>
                        <a:t>Document-Level Concurrency Control</a:t>
                      </a:r>
                      <a:endParaRPr lang="en-US" sz="11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Good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/>
                          <a:cs typeface="Arial"/>
                        </a:rPr>
                        <a:t>Collection-Level Concurrency Control</a:t>
                      </a:r>
                    </a:p>
                  </a:txBody>
                  <a:tcPr marL="63500" marR="63500" marT="63500" marB="63500"/>
                </a:tc>
              </a:tr>
              <a:tr h="2899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Read Performance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Excellent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Excellent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20487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Compression Support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No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32257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MongoDB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Query Language Support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3749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Secondary Index Support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3749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Replication Support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3749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Sharding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Support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3749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Ops Manager &amp; MMS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Support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Yes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3749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Security Controls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Yes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3749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Platform Availability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Linux,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Windows, Mac OS X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Linux,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Windows, Mac OS X, Solaris (x86)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2875" y="6401872"/>
            <a:ext cx="2433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*</a:t>
            </a:r>
            <a:r>
              <a:rPr lang="en-US" sz="1200" dirty="0" err="1">
                <a:latin typeface="Arial"/>
                <a:cs typeface="Arial"/>
              </a:rPr>
              <a:t>GridFS</a:t>
            </a:r>
            <a:r>
              <a:rPr lang="en-US" sz="1200" dirty="0">
                <a:latin typeface="Arial"/>
                <a:cs typeface="Arial"/>
              </a:rPr>
              <a:t> supports larger file sizes</a:t>
            </a:r>
          </a:p>
        </p:txBody>
      </p:sp>
    </p:spTree>
    <p:extLst>
      <p:ext uri="{BB962C8B-B14F-4D97-AF65-F5344CB8AC3E}">
        <p14:creationId xmlns:p14="http://schemas.microsoft.com/office/powerpoint/2010/main" val="9857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7x-10x Higher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Document-level concurrency control</a:t>
            </a:r>
          </a:p>
          <a:p>
            <a:r>
              <a:rPr lang="en-US" sz="2400" dirty="0" smtClean="0"/>
              <a:t>Improved vertical scalability and performance predictability</a:t>
            </a:r>
          </a:p>
          <a:p>
            <a:r>
              <a:rPr lang="en-US" sz="2400" dirty="0"/>
              <a:t>Especially good for write-intensive apps, e.g., </a:t>
            </a:r>
          </a:p>
        </p:txBody>
      </p:sp>
      <p:sp>
        <p:nvSpPr>
          <p:cNvPr id="6" name="Shape 274"/>
          <p:cNvSpPr txBox="1"/>
          <p:nvPr/>
        </p:nvSpPr>
        <p:spPr>
          <a:xfrm>
            <a:off x="975466" y="4760613"/>
            <a:ext cx="1671600" cy="62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>
                <a:latin typeface="Arial"/>
                <a:cs typeface="Arial"/>
              </a:rPr>
              <a:t>Internet of Things (IoT)</a:t>
            </a:r>
          </a:p>
        </p:txBody>
      </p:sp>
      <p:sp>
        <p:nvSpPr>
          <p:cNvPr id="7" name="Shape 275"/>
          <p:cNvSpPr txBox="1"/>
          <p:nvPr/>
        </p:nvSpPr>
        <p:spPr>
          <a:xfrm>
            <a:off x="2883828" y="4760613"/>
            <a:ext cx="1671600" cy="62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Arial"/>
                <a:cs typeface="Arial"/>
              </a:rPr>
              <a:t>Messaging Apps</a:t>
            </a:r>
          </a:p>
        </p:txBody>
      </p:sp>
      <p:sp>
        <p:nvSpPr>
          <p:cNvPr id="8" name="Shape 276"/>
          <p:cNvSpPr txBox="1"/>
          <p:nvPr/>
        </p:nvSpPr>
        <p:spPr>
          <a:xfrm>
            <a:off x="4734666" y="4760613"/>
            <a:ext cx="1671600" cy="62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Arial"/>
                <a:cs typeface="Arial"/>
              </a:rPr>
              <a:t>Log Data</a:t>
            </a:r>
          </a:p>
        </p:txBody>
      </p:sp>
      <p:sp>
        <p:nvSpPr>
          <p:cNvPr id="10" name="Shape 278"/>
          <p:cNvSpPr txBox="1"/>
          <p:nvPr/>
        </p:nvSpPr>
        <p:spPr>
          <a:xfrm>
            <a:off x="6563466" y="4760613"/>
            <a:ext cx="1671600" cy="62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Arial"/>
                <a:cs typeface="Arial"/>
              </a:rPr>
              <a:t>Tick Data</a:t>
            </a:r>
          </a:p>
        </p:txBody>
      </p:sp>
      <p:pic>
        <p:nvPicPr>
          <p:cNvPr id="5" name="Picture 4" descr="finegrainedconcurr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427" y="243707"/>
            <a:ext cx="1356494" cy="1356494"/>
          </a:xfrm>
          <a:prstGeom prst="rect">
            <a:avLst/>
          </a:prstGeom>
        </p:spPr>
      </p:pic>
      <p:pic>
        <p:nvPicPr>
          <p:cNvPr id="11" name="Picture 10" descr="internet-of-thing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7" t="36208" r="37703" b="37925"/>
          <a:stretch/>
        </p:blipFill>
        <p:spPr>
          <a:xfrm>
            <a:off x="1354666" y="3680514"/>
            <a:ext cx="948267" cy="1022021"/>
          </a:xfrm>
          <a:prstGeom prst="rect">
            <a:avLst/>
          </a:prstGeom>
        </p:spPr>
      </p:pic>
      <p:pic>
        <p:nvPicPr>
          <p:cNvPr id="12" name="Picture 11" descr="log-data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8" t="39142" r="41149" b="39525"/>
          <a:stretch/>
        </p:blipFill>
        <p:spPr>
          <a:xfrm>
            <a:off x="5116056" y="3760243"/>
            <a:ext cx="812800" cy="1000370"/>
          </a:xfrm>
          <a:prstGeom prst="rect">
            <a:avLst/>
          </a:prstGeom>
        </p:spPr>
      </p:pic>
      <p:pic>
        <p:nvPicPr>
          <p:cNvPr id="13" name="Picture 12" descr="tick-data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7" t="36000" r="34774" b="34936"/>
          <a:stretch/>
        </p:blipFill>
        <p:spPr>
          <a:xfrm>
            <a:off x="6893694" y="3760243"/>
            <a:ext cx="1049867" cy="1053632"/>
          </a:xfrm>
          <a:prstGeom prst="rect">
            <a:avLst/>
          </a:prstGeom>
        </p:spPr>
      </p:pic>
      <p:pic>
        <p:nvPicPr>
          <p:cNvPr id="15" name="Picture 14" descr="cha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8" t="39200" r="35438" b="38933"/>
          <a:stretch/>
        </p:blipFill>
        <p:spPr>
          <a:xfrm>
            <a:off x="3136959" y="3812344"/>
            <a:ext cx="1164108" cy="9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50%-80% Less Storage via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Better storage utilization</a:t>
            </a:r>
          </a:p>
          <a:p>
            <a:r>
              <a:rPr lang="en-US" sz="2400" dirty="0" smtClean="0"/>
              <a:t>Higher I/O scalability</a:t>
            </a:r>
          </a:p>
          <a:p>
            <a:r>
              <a:rPr lang="en-US" sz="2400" dirty="0" smtClean="0"/>
              <a:t>Multiple compression options</a:t>
            </a:r>
          </a:p>
          <a:p>
            <a:pPr lvl="1"/>
            <a:r>
              <a:rPr lang="en-US" sz="2400" dirty="0" smtClean="0"/>
              <a:t>Snappy</a:t>
            </a:r>
          </a:p>
          <a:p>
            <a:pPr lvl="1"/>
            <a:r>
              <a:rPr lang="en-US" sz="2400" dirty="0" err="1" smtClean="0"/>
              <a:t>zlib</a:t>
            </a:r>
            <a:endParaRPr lang="en-US" sz="2400" dirty="0" smtClean="0"/>
          </a:p>
          <a:p>
            <a:pPr lvl="1"/>
            <a:r>
              <a:rPr lang="en-US" sz="2400" dirty="0" smtClean="0"/>
              <a:t>None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and journal compressed on disk</a:t>
            </a:r>
          </a:p>
          <a:p>
            <a:r>
              <a:rPr lang="en-US" sz="2400" dirty="0" smtClean="0"/>
              <a:t>Indexes </a:t>
            </a:r>
            <a:r>
              <a:rPr lang="en-US" sz="2400" dirty="0"/>
              <a:t>compressed on disk and in memory</a:t>
            </a:r>
          </a:p>
        </p:txBody>
      </p:sp>
      <p:pic>
        <p:nvPicPr>
          <p:cNvPr id="5" name="Picture 4" descr="compress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33" y="1600200"/>
            <a:ext cx="936095" cy="9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MongoDB Ops Manager / MMS</a:t>
            </a:r>
            <a:endParaRPr lang="en-US" dirty="0">
              <a:ea typeface="+mj-ea"/>
            </a:endParaRPr>
          </a:p>
        </p:txBody>
      </p:sp>
      <p:sp>
        <p:nvSpPr>
          <p:cNvPr id="61441" name="Content Placeholder 1"/>
          <p:cNvSpPr>
            <a:spLocks noGrp="1"/>
          </p:cNvSpPr>
          <p:nvPr>
            <p:ph idx="1"/>
          </p:nvPr>
        </p:nvSpPr>
        <p:spPr>
          <a:xfrm>
            <a:off x="4574812" y="3066347"/>
            <a:ext cx="3870207" cy="2624138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dirty="0" smtClean="0">
                <a:solidFill>
                  <a:srgbClr val="6D6C6C"/>
                </a:solidFill>
                <a:ea typeface="MS PGothic" charset="0"/>
              </a:rPr>
              <a:t>Single-click provisioning, scaling &amp; upgrades, admin tasks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endParaRPr lang="en-US" dirty="0" smtClean="0">
              <a:solidFill>
                <a:srgbClr val="6D6C6C"/>
              </a:solidFill>
              <a:ea typeface="MS PGothic" charset="0"/>
            </a:endParaRP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dirty="0" smtClean="0">
                <a:solidFill>
                  <a:srgbClr val="6D6C6C"/>
                </a:solidFill>
                <a:ea typeface="MS PGothic" charset="0"/>
              </a:rPr>
              <a:t>Monitoring</a:t>
            </a:r>
            <a:r>
              <a:rPr lang="en-US" dirty="0">
                <a:solidFill>
                  <a:srgbClr val="6D6C6C"/>
                </a:solidFill>
                <a:ea typeface="MS PGothic" charset="0"/>
              </a:rPr>
              <a:t>, with charts, dashboards and alerts on 100+ </a:t>
            </a:r>
            <a:r>
              <a:rPr lang="en-US" dirty="0" smtClean="0">
                <a:solidFill>
                  <a:srgbClr val="6D6C6C"/>
                </a:solidFill>
                <a:ea typeface="MS PGothic" charset="0"/>
              </a:rPr>
              <a:t>metrics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endParaRPr lang="en-US" dirty="0">
              <a:solidFill>
                <a:srgbClr val="6D6C6C"/>
              </a:solidFill>
              <a:ea typeface="MS PGothic" charset="0"/>
            </a:endParaRP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dirty="0">
                <a:solidFill>
                  <a:srgbClr val="6D6C6C"/>
                </a:solidFill>
                <a:ea typeface="MS PGothic" charset="0"/>
              </a:rPr>
              <a:t>Backup and restore, with point-in-time recovery, support for </a:t>
            </a:r>
            <a:r>
              <a:rPr lang="en-US" dirty="0" err="1">
                <a:solidFill>
                  <a:srgbClr val="6D6C6C"/>
                </a:solidFill>
                <a:ea typeface="MS PGothic" charset="0"/>
              </a:rPr>
              <a:t>sharded</a:t>
            </a:r>
            <a:r>
              <a:rPr lang="en-US" dirty="0">
                <a:solidFill>
                  <a:srgbClr val="6D6C6C"/>
                </a:solidFill>
                <a:ea typeface="MS PGothic" charset="0"/>
              </a:rPr>
              <a:t> clusters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600" y="1805876"/>
            <a:ext cx="8432800" cy="617605"/>
          </a:xfrm>
          <a:prstGeom prst="rect">
            <a:avLst/>
          </a:prstGeom>
          <a:noFill/>
        </p:spPr>
        <p:txBody>
          <a:bodyPr wrap="square" tIns="0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6D6C6C"/>
                </a:solidFill>
                <a:latin typeface="Arial"/>
                <a:ea typeface="+mn-ea"/>
                <a:cs typeface="Arial"/>
              </a:rPr>
              <a:t>The Best Way to Manage MongoDB In Your Data Center</a:t>
            </a:r>
          </a:p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6D6C6C"/>
                </a:solidFill>
                <a:latin typeface="Arial"/>
                <a:cs typeface="Arial"/>
              </a:rPr>
              <a:t>Up to 95% Reduction in Operational Overhead</a:t>
            </a:r>
            <a:endParaRPr lang="en-US" sz="1600" dirty="0">
              <a:solidFill>
                <a:srgbClr val="6D6C6C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66" y="2905891"/>
            <a:ext cx="3712792" cy="27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Integrates with Existing Infrastructure</a:t>
            </a:r>
            <a:endParaRPr lang="en-US" dirty="0"/>
          </a:p>
        </p:txBody>
      </p:sp>
      <p:pic>
        <p:nvPicPr>
          <p:cNvPr id="25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11" y="2379662"/>
            <a:ext cx="8551289" cy="2535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14169</TotalTime>
  <Words>300</Words>
  <Application>Microsoft Office PowerPoint</Application>
  <PresentationFormat>On-screen Show (4:3)</PresentationFormat>
  <Paragraphs>86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MongoDB Advance Release</vt:lpstr>
      <vt:lpstr>MongoDB 3.0</vt:lpstr>
      <vt:lpstr>New Storage Engine: WiredTiger</vt:lpstr>
      <vt:lpstr>7x-10x Performance, 50%-80% Less Storage</vt:lpstr>
      <vt:lpstr>Same great database…</vt:lpstr>
      <vt:lpstr>7x-10x Higher Performance</vt:lpstr>
      <vt:lpstr>50%-80% Less Storage via Compression</vt:lpstr>
      <vt:lpstr>MongoDB Ops Manager / MMS</vt:lpstr>
      <vt:lpstr>Integrates with Existing Infrastructure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</vt:lpstr>
    </vt:vector>
  </TitlesOfParts>
  <Company>MongoDB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Daiji Shikama</dc:creator>
  <cp:lastModifiedBy>Sathish Ravikumar (UST, IND)</cp:lastModifiedBy>
  <cp:revision>178</cp:revision>
  <dcterms:created xsi:type="dcterms:W3CDTF">2014-10-03T18:11:52Z</dcterms:created>
  <dcterms:modified xsi:type="dcterms:W3CDTF">2015-08-17T10:26:20Z</dcterms:modified>
</cp:coreProperties>
</file>