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8288000" cy="10287000"/>
  <p:notesSz cx="6858000" cy="9144000"/>
  <p:embeddedFontLst>
    <p:embeddedFont>
      <p:font typeface="DM Sans" pitchFamily="2" charset="0"/>
      <p:regular r:id="rId12"/>
      <p:bold r:id="rId13"/>
    </p:embeddedFont>
    <p:embeddedFont>
      <p:font typeface="DM Sans Bold" charset="0"/>
      <p:regular r:id="rId14"/>
    </p:embeddedFont>
    <p:embeddedFont>
      <p:font typeface="Kollektif" panose="020B0604020202020204" charset="0"/>
      <p:regular r:id="rId15"/>
    </p:embeddedFont>
    <p:embeddedFont>
      <p:font typeface="Kollektif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5" d="100"/>
          <a:sy n="65" d="100"/>
        </p:scale>
        <p:origin x="1122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sv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GT"/>
          </a:p>
        </p:txBody>
      </p:sp>
      <p:sp>
        <p:nvSpPr>
          <p:cNvPr id="6" name="AutoShape 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GT"/>
          </a:p>
        </p:txBody>
      </p:sp>
      <p:sp>
        <p:nvSpPr>
          <p:cNvPr id="7" name="AutoShape 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GT"/>
          </a:p>
        </p:txBody>
      </p:sp>
      <p:sp>
        <p:nvSpPr>
          <p:cNvPr id="8" name="AutoShape 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GT"/>
          </a:p>
        </p:txBody>
      </p:sp>
      <p:sp>
        <p:nvSpPr>
          <p:cNvPr id="9" name="AutoShape 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GT"/>
          </a:p>
        </p:txBody>
      </p:sp>
      <p:sp>
        <p:nvSpPr>
          <p:cNvPr id="10" name="AutoShape 1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GT"/>
          </a:p>
        </p:txBody>
      </p:sp>
      <p:sp>
        <p:nvSpPr>
          <p:cNvPr id="11" name="AutoShape 1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GT"/>
          </a:p>
        </p:txBody>
      </p:sp>
      <p:sp>
        <p:nvSpPr>
          <p:cNvPr id="12" name="AutoShape 1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GT"/>
          </a:p>
        </p:txBody>
      </p:sp>
      <p:sp>
        <p:nvSpPr>
          <p:cNvPr id="13" name="TextBox 13"/>
          <p:cNvSpPr txBox="1"/>
          <p:nvPr/>
        </p:nvSpPr>
        <p:spPr>
          <a:xfrm>
            <a:off x="3121973" y="3310890"/>
            <a:ext cx="12044053" cy="1291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9600" b="1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SERIE I</a:t>
            </a:r>
          </a:p>
        </p:txBody>
      </p:sp>
      <p:grpSp>
        <p:nvGrpSpPr>
          <p:cNvPr id="14" name="Group 14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7" name="AutoShape 17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GT"/>
          </a:p>
        </p:txBody>
      </p:sp>
      <p:sp>
        <p:nvSpPr>
          <p:cNvPr id="18" name="AutoShape 18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GT"/>
          </a:p>
        </p:txBody>
      </p:sp>
      <p:sp>
        <p:nvSpPr>
          <p:cNvPr id="19" name="AutoShape 19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GT"/>
          </a:p>
        </p:txBody>
      </p:sp>
      <p:sp>
        <p:nvSpPr>
          <p:cNvPr id="20" name="TextBox 20"/>
          <p:cNvSpPr txBox="1"/>
          <p:nvPr/>
        </p:nvSpPr>
        <p:spPr>
          <a:xfrm>
            <a:off x="2985902" y="4854191"/>
            <a:ext cx="12044053" cy="1291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9600" b="1">
                <a:solidFill>
                  <a:srgbClr val="FFCB77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POO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69836" y="9013825"/>
            <a:ext cx="12044053" cy="517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b="1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NOMBRE:</a:t>
            </a:r>
            <a:r>
              <a:rPr lang="en-US" sz="2000">
                <a:solidFill>
                  <a:srgbClr val="FE6D73"/>
                </a:solidFill>
                <a:latin typeface="Kollektif"/>
                <a:ea typeface="Kollektif"/>
                <a:cs typeface="Kollektif"/>
                <a:sym typeface="Kollektif"/>
              </a:rPr>
              <a:t> JAVIER GOMEZ RIZ</a:t>
            </a:r>
          </a:p>
          <a:p>
            <a:pPr algn="l">
              <a:lnSpc>
                <a:spcPts val="2000"/>
              </a:lnSpc>
            </a:pPr>
            <a:r>
              <a:rPr lang="en-US" sz="2000" b="1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CARNET: </a:t>
            </a:r>
            <a:r>
              <a:rPr lang="en-US" sz="2000">
                <a:solidFill>
                  <a:srgbClr val="FE6D73"/>
                </a:solidFill>
                <a:latin typeface="Kollektif"/>
                <a:ea typeface="Kollektif"/>
                <a:cs typeface="Kollektif"/>
                <a:sym typeface="Kollektif"/>
              </a:rPr>
              <a:t>1990-07-12940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3" name="Freeform 3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4" name="Freeform 4"/>
          <p:cNvSpPr/>
          <p:nvPr/>
        </p:nvSpPr>
        <p:spPr>
          <a:xfrm>
            <a:off x="17204191" y="709139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5" name="Freeform 5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grpSp>
        <p:nvGrpSpPr>
          <p:cNvPr id="6" name="Group 6"/>
          <p:cNvGrpSpPr/>
          <p:nvPr/>
        </p:nvGrpSpPr>
        <p:grpSpPr>
          <a:xfrm>
            <a:off x="541904" y="142443"/>
            <a:ext cx="15882723" cy="759927"/>
            <a:chOff x="0" y="0"/>
            <a:chExt cx="4183104" cy="20014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183104" cy="200145"/>
            </a:xfrm>
            <a:custGeom>
              <a:avLst/>
              <a:gdLst/>
              <a:ahLst/>
              <a:cxnLst/>
              <a:rect l="l" t="t" r="r" b="b"/>
              <a:pathLst>
                <a:path w="4183104" h="200145">
                  <a:moveTo>
                    <a:pt x="24860" y="0"/>
                  </a:moveTo>
                  <a:lnTo>
                    <a:pt x="4158244" y="0"/>
                  </a:lnTo>
                  <a:cubicBezTo>
                    <a:pt x="4164838" y="0"/>
                    <a:pt x="4171161" y="2619"/>
                    <a:pt x="4175823" y="7281"/>
                  </a:cubicBezTo>
                  <a:cubicBezTo>
                    <a:pt x="4180485" y="11943"/>
                    <a:pt x="4183104" y="18266"/>
                    <a:pt x="4183104" y="24860"/>
                  </a:cubicBezTo>
                  <a:lnTo>
                    <a:pt x="4183104" y="175286"/>
                  </a:lnTo>
                  <a:cubicBezTo>
                    <a:pt x="4183104" y="181879"/>
                    <a:pt x="4180485" y="188202"/>
                    <a:pt x="4175823" y="192864"/>
                  </a:cubicBezTo>
                  <a:cubicBezTo>
                    <a:pt x="4171161" y="197526"/>
                    <a:pt x="4164838" y="200145"/>
                    <a:pt x="4158244" y="200145"/>
                  </a:cubicBezTo>
                  <a:lnTo>
                    <a:pt x="24860" y="200145"/>
                  </a:lnTo>
                  <a:cubicBezTo>
                    <a:pt x="18266" y="200145"/>
                    <a:pt x="11943" y="197526"/>
                    <a:pt x="7281" y="192864"/>
                  </a:cubicBezTo>
                  <a:cubicBezTo>
                    <a:pt x="2619" y="188202"/>
                    <a:pt x="0" y="181879"/>
                    <a:pt x="0" y="175286"/>
                  </a:cubicBezTo>
                  <a:lnTo>
                    <a:pt x="0" y="24860"/>
                  </a:lnTo>
                  <a:cubicBezTo>
                    <a:pt x="0" y="18266"/>
                    <a:pt x="2619" y="11943"/>
                    <a:pt x="7281" y="7281"/>
                  </a:cubicBezTo>
                  <a:cubicBezTo>
                    <a:pt x="11943" y="2619"/>
                    <a:pt x="18266" y="0"/>
                    <a:pt x="24860" y="0"/>
                  </a:cubicBezTo>
                  <a:close/>
                </a:path>
              </a:pathLst>
            </a:custGeom>
            <a:solidFill>
              <a:srgbClr val="FFCB77"/>
            </a:solidFill>
          </p:spPr>
          <p:txBody>
            <a:bodyPr/>
            <a:lstStyle/>
            <a:p>
              <a:endParaRPr lang="es-G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9050"/>
              <a:ext cx="4183104" cy="1810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335448"/>
            <a:ext cx="16010705" cy="566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79"/>
              </a:lnSpc>
            </a:pPr>
            <a:r>
              <a:rPr lang="en-US" sz="4179" b="1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EN QUE CASOS SE APLICA?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15721" y="2072235"/>
            <a:ext cx="17436663" cy="5131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3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nterfaces :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Son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ideales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para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definir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contratos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comunes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y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permitir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múltiples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comportamientos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clases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no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relacionadas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Promueven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el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desacoplamiento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y la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flexibilidad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algn="l">
              <a:lnSpc>
                <a:spcPts val="2553"/>
              </a:lnSpc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2553"/>
              </a:lnSpc>
              <a:spcBef>
                <a:spcPct val="0"/>
              </a:spcBef>
            </a:pPr>
            <a:r>
              <a:rPr lang="en-US" sz="230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Clases</a:t>
            </a:r>
            <a:r>
              <a:rPr lang="en-US" sz="23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Abstractas</a:t>
            </a:r>
            <a:r>
              <a:rPr lang="en-US" sz="23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: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Son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útiles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cuando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hay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una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relación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jerárquica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entre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clases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y se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desea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compartir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código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común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o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proporcionar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una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implementación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parcial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algn="l">
              <a:lnSpc>
                <a:spcPts val="2553"/>
              </a:lnSpc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2331"/>
              </a:lnSpc>
              <a:spcBef>
                <a:spcPct val="0"/>
              </a:spcBef>
            </a:pPr>
            <a:r>
              <a:rPr lang="en-US" sz="21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Ambas </a:t>
            </a:r>
            <a:r>
              <a:rPr lang="en-US" sz="21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herramientas</a:t>
            </a:r>
            <a:r>
              <a:rPr lang="en-US" sz="21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son </a:t>
            </a:r>
            <a:r>
              <a:rPr lang="en-US" sz="21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complementarias</a:t>
            </a:r>
            <a:r>
              <a:rPr lang="en-US" sz="21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y </a:t>
            </a:r>
            <a:r>
              <a:rPr lang="en-US" sz="21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pueden</a:t>
            </a:r>
            <a:r>
              <a:rPr lang="en-US" sz="21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usarse</a:t>
            </a:r>
            <a:r>
              <a:rPr lang="en-US" sz="21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juntas </a:t>
            </a:r>
            <a:r>
              <a:rPr lang="en-US" sz="21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</a:t>
            </a:r>
            <a:r>
              <a:rPr lang="en-US" sz="21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un </a:t>
            </a:r>
            <a:r>
              <a:rPr lang="en-US" sz="21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diseño</a:t>
            </a:r>
            <a:r>
              <a:rPr lang="en-US" sz="21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orientado</a:t>
            </a:r>
            <a:r>
              <a:rPr lang="en-US" sz="21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 </a:t>
            </a:r>
            <a:r>
              <a:rPr lang="en-US" sz="21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objetos</a:t>
            </a:r>
            <a:r>
              <a:rPr lang="en-US" sz="21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 Por </a:t>
            </a:r>
            <a:r>
              <a:rPr lang="en-US" sz="21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ejemplo</a:t>
            </a:r>
            <a:r>
              <a:rPr lang="en-US" sz="21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21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una</a:t>
            </a:r>
            <a:r>
              <a:rPr lang="en-US" sz="21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clase</a:t>
            </a:r>
            <a:r>
              <a:rPr lang="en-US" sz="21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abstracta </a:t>
            </a:r>
            <a:r>
              <a:rPr lang="en-US" sz="21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puede</a:t>
            </a:r>
            <a:r>
              <a:rPr lang="en-US" sz="21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implementar</a:t>
            </a:r>
            <a:r>
              <a:rPr lang="en-US" sz="21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una</a:t>
            </a:r>
            <a:r>
              <a:rPr lang="en-US" sz="21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o </a:t>
            </a:r>
            <a:r>
              <a:rPr lang="en-US" sz="21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más</a:t>
            </a:r>
            <a:r>
              <a:rPr lang="en-US" sz="21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interfaces, </a:t>
            </a:r>
            <a:r>
              <a:rPr lang="en-US" sz="21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combinando</a:t>
            </a:r>
            <a:r>
              <a:rPr lang="en-US" sz="21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así</a:t>
            </a:r>
            <a:r>
              <a:rPr lang="en-US" sz="21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la </a:t>
            </a:r>
            <a:r>
              <a:rPr lang="en-US" sz="21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reutilización</a:t>
            </a:r>
            <a:r>
              <a:rPr lang="en-US" sz="21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21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código</a:t>
            </a:r>
            <a:r>
              <a:rPr lang="en-US" sz="21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con la </a:t>
            </a:r>
            <a:r>
              <a:rPr lang="en-US" sz="21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flexibilidad</a:t>
            </a:r>
            <a:r>
              <a:rPr lang="en-US" sz="21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21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los</a:t>
            </a:r>
            <a:r>
              <a:rPr lang="en-US" sz="21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contratos</a:t>
            </a:r>
            <a:r>
              <a:rPr lang="en-US" sz="21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algn="l">
              <a:lnSpc>
                <a:spcPts val="2553"/>
              </a:lnSpc>
              <a:spcBef>
                <a:spcPct val="0"/>
              </a:spcBef>
            </a:pPr>
            <a:endParaRPr lang="en-US" sz="2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2553"/>
              </a:lnSpc>
              <a:spcBef>
                <a:spcPct val="0"/>
              </a:spcBef>
            </a:pPr>
            <a:endParaRPr lang="en-US" sz="21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2553"/>
              </a:lnSpc>
              <a:spcBef>
                <a:spcPct val="0"/>
              </a:spcBef>
            </a:pPr>
            <a:r>
              <a:rPr lang="en-US" sz="23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Respuesta final:</a:t>
            </a:r>
          </a:p>
          <a:p>
            <a:pPr algn="l">
              <a:lnSpc>
                <a:spcPts val="2553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Las interfaces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definen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contratos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para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comportamientos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comunes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y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permiten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múltiples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implementaciones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mientras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que las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clases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abstractas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proporcionan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una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base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común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con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atributos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y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métodos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compartidos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para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clases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relacionadas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jerárquicamente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 Las interfaces se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aplican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cuando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se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necesita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desacoplamiento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total o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múltiples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comportamientos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mientras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que las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clases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abstractas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son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útiles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para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compartir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código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y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modelar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jerarquías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clases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relacionadas</a:t>
            </a: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algn="l">
              <a:lnSpc>
                <a:spcPts val="2553"/>
              </a:lnSpc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3" name="Freeform 3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4" name="Freeform 4"/>
          <p:cNvSpPr/>
          <p:nvPr/>
        </p:nvSpPr>
        <p:spPr>
          <a:xfrm>
            <a:off x="17204191" y="709139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5" name="Freeform 5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6" name="Freeform 6"/>
          <p:cNvSpPr/>
          <p:nvPr/>
        </p:nvSpPr>
        <p:spPr>
          <a:xfrm rot="5400000">
            <a:off x="15036573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7" name="Freeform 7"/>
          <p:cNvSpPr/>
          <p:nvPr/>
        </p:nvSpPr>
        <p:spPr>
          <a:xfrm rot="5400000" flipH="1" flipV="1">
            <a:off x="12770705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8" name="Freeform 8"/>
          <p:cNvSpPr/>
          <p:nvPr/>
        </p:nvSpPr>
        <p:spPr>
          <a:xfrm rot="-10800000" flipH="1" flipV="1">
            <a:off x="12770705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grpSp>
        <p:nvGrpSpPr>
          <p:cNvPr id="9" name="Group 9"/>
          <p:cNvGrpSpPr/>
          <p:nvPr/>
        </p:nvGrpSpPr>
        <p:grpSpPr>
          <a:xfrm>
            <a:off x="541904" y="514766"/>
            <a:ext cx="7674798" cy="1027869"/>
            <a:chOff x="0" y="0"/>
            <a:chExt cx="2021346" cy="2707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021346" cy="270714"/>
            </a:xfrm>
            <a:custGeom>
              <a:avLst/>
              <a:gdLst/>
              <a:ahLst/>
              <a:cxnLst/>
              <a:rect l="l" t="t" r="r" b="b"/>
              <a:pathLst>
                <a:path w="2021346" h="270714">
                  <a:moveTo>
                    <a:pt x="51446" y="0"/>
                  </a:moveTo>
                  <a:lnTo>
                    <a:pt x="1969900" y="0"/>
                  </a:lnTo>
                  <a:cubicBezTo>
                    <a:pt x="1998313" y="0"/>
                    <a:pt x="2021346" y="23033"/>
                    <a:pt x="2021346" y="51446"/>
                  </a:cubicBezTo>
                  <a:lnTo>
                    <a:pt x="2021346" y="219268"/>
                  </a:lnTo>
                  <a:cubicBezTo>
                    <a:pt x="2021346" y="247681"/>
                    <a:pt x="1998313" y="270714"/>
                    <a:pt x="1969900" y="270714"/>
                  </a:cubicBezTo>
                  <a:lnTo>
                    <a:pt x="51446" y="270714"/>
                  </a:lnTo>
                  <a:cubicBezTo>
                    <a:pt x="23033" y="270714"/>
                    <a:pt x="0" y="247681"/>
                    <a:pt x="0" y="219268"/>
                  </a:cubicBezTo>
                  <a:lnTo>
                    <a:pt x="0" y="51446"/>
                  </a:lnTo>
                  <a:cubicBezTo>
                    <a:pt x="0" y="23033"/>
                    <a:pt x="23033" y="0"/>
                    <a:pt x="51446" y="0"/>
                  </a:cubicBezTo>
                  <a:close/>
                </a:path>
              </a:pathLst>
            </a:custGeom>
            <a:solidFill>
              <a:srgbClr val="FFCB77"/>
            </a:solidFill>
          </p:spPr>
          <p:txBody>
            <a:bodyPr/>
            <a:lstStyle/>
            <a:p>
              <a:endParaRPr lang="es-GT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9050"/>
              <a:ext cx="2021346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851337" y="5858848"/>
            <a:ext cx="7945261" cy="4259809"/>
          </a:xfrm>
          <a:custGeom>
            <a:avLst/>
            <a:gdLst/>
            <a:ahLst/>
            <a:cxnLst/>
            <a:rect l="l" t="t" r="r" b="b"/>
            <a:pathLst>
              <a:path w="7945261" h="4259809">
                <a:moveTo>
                  <a:pt x="0" y="0"/>
                </a:moveTo>
                <a:lnTo>
                  <a:pt x="7945262" y="0"/>
                </a:lnTo>
                <a:lnTo>
                  <a:pt x="7945262" y="4259808"/>
                </a:lnTo>
                <a:lnTo>
                  <a:pt x="0" y="425980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13" name="TextBox 13"/>
          <p:cNvSpPr txBox="1"/>
          <p:nvPr/>
        </p:nvSpPr>
        <p:spPr>
          <a:xfrm>
            <a:off x="851337" y="2791798"/>
            <a:ext cx="17171967" cy="3067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017"/>
              </a:lnSpc>
            </a:pPr>
            <a:r>
              <a:rPr lang="en-US" sz="1681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Características clave:</a:t>
            </a:r>
          </a:p>
          <a:p>
            <a:pPr marL="363016" lvl="1" indent="-181508" algn="just">
              <a:lnSpc>
                <a:spcPts val="2017"/>
              </a:lnSpc>
              <a:buAutoNum type="arabicPeriod"/>
            </a:pPr>
            <a:r>
              <a:rPr lang="en-US" sz="1681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Mismo nombre, diferente firma :</a:t>
            </a:r>
          </a:p>
          <a:p>
            <a:pPr marL="726033" lvl="2" indent="-242011" algn="just">
              <a:lnSpc>
                <a:spcPts val="2017"/>
              </a:lnSpc>
              <a:buFont typeface="Arial"/>
              <a:buChar char="⚬"/>
            </a:pPr>
            <a:r>
              <a:rPr lang="en-US" sz="168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La "firma" de un método está compuesta por su nombre y los parámetros que recibe.</a:t>
            </a:r>
          </a:p>
          <a:p>
            <a:pPr marL="726033" lvl="2" indent="-242011" algn="just">
              <a:lnSpc>
                <a:spcPts val="2017"/>
              </a:lnSpc>
              <a:buFont typeface="Arial"/>
              <a:buChar char="⚬"/>
            </a:pPr>
            <a:r>
              <a:rPr lang="en-US" sz="168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Dos métodos pueden tener el mismo nombre siempre que sus parámetros sean diferentes en número, tipo o ambos.</a:t>
            </a:r>
          </a:p>
          <a:p>
            <a:pPr marL="363016" lvl="1" indent="-181508" algn="just">
              <a:lnSpc>
                <a:spcPts val="2017"/>
              </a:lnSpc>
              <a:buAutoNum type="arabicPeriod"/>
            </a:pPr>
            <a:r>
              <a:rPr lang="en-US" sz="1681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No depende del tipo de retorno :</a:t>
            </a:r>
          </a:p>
          <a:p>
            <a:pPr marL="726033" lvl="2" indent="-242011" algn="just">
              <a:lnSpc>
                <a:spcPts val="2017"/>
              </a:lnSpc>
              <a:buFont typeface="Arial"/>
              <a:buChar char="⚬"/>
            </a:pPr>
            <a:r>
              <a:rPr lang="en-US" sz="168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 la sobrecarga, el tipo de retorno no se considera como parte de la firma del método. Por lo tanto, no es suficiente cambiar solo el tipo de retorno para sobrecargar un método.</a:t>
            </a:r>
          </a:p>
          <a:p>
            <a:pPr marL="363016" lvl="1" indent="-181508" algn="just">
              <a:lnSpc>
                <a:spcPts val="2017"/>
              </a:lnSpc>
              <a:buAutoNum type="arabicPeriod"/>
            </a:pPr>
            <a:r>
              <a:rPr lang="en-US" sz="1681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Resolución en tiempo de compilación :</a:t>
            </a:r>
          </a:p>
          <a:p>
            <a:pPr marL="726033" lvl="2" indent="-242011" algn="just">
              <a:lnSpc>
                <a:spcPts val="2017"/>
              </a:lnSpc>
              <a:buFont typeface="Arial"/>
              <a:buChar char="⚬"/>
            </a:pPr>
            <a:r>
              <a:rPr lang="en-US" sz="168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El compilador decide qué versión del método ejecutar basándose en los argumentos proporcionados al llamar al método. Esto se conoce como polimorfismo estático o sobrecarga estática .</a:t>
            </a:r>
          </a:p>
          <a:p>
            <a:pPr algn="just">
              <a:lnSpc>
                <a:spcPts val="2377"/>
              </a:lnSpc>
            </a:pPr>
            <a:endParaRPr lang="en-US" sz="168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just">
              <a:lnSpc>
                <a:spcPts val="2377"/>
              </a:lnSpc>
            </a:pPr>
            <a:endParaRPr lang="en-US" sz="168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8821715" y="6102328"/>
            <a:ext cx="8924381" cy="1791680"/>
          </a:xfrm>
          <a:custGeom>
            <a:avLst/>
            <a:gdLst/>
            <a:ahLst/>
            <a:cxnLst/>
            <a:rect l="l" t="t" r="r" b="b"/>
            <a:pathLst>
              <a:path w="8924381" h="1791680">
                <a:moveTo>
                  <a:pt x="0" y="0"/>
                </a:moveTo>
                <a:lnTo>
                  <a:pt x="8924381" y="0"/>
                </a:lnTo>
                <a:lnTo>
                  <a:pt x="8924381" y="1791680"/>
                </a:lnTo>
                <a:lnTo>
                  <a:pt x="0" y="179168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15" name="TextBox 15"/>
          <p:cNvSpPr txBox="1"/>
          <p:nvPr/>
        </p:nvSpPr>
        <p:spPr>
          <a:xfrm>
            <a:off x="1028700" y="792162"/>
            <a:ext cx="6879759" cy="53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 b="1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SOBRECARGA DE MÉTODOS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54594" y="1652513"/>
            <a:ext cx="17171967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17"/>
              </a:lnSpc>
            </a:pP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La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sobrecarga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métodos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es un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concepto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fundamental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la POO que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permite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definir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múltiples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métodos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con el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mismo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nombre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dentro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una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clase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pero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que se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diferencian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entre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sí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por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sus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parámetros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(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número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tipo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o ambos).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Esto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proporciona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flexibilidad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al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programador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para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realizar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diferentes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operaciones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utilizando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el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mismo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nombre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método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dependiendo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del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contexto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54594" y="5456552"/>
            <a:ext cx="3147798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017"/>
              </a:lnSpc>
            </a:pPr>
            <a:r>
              <a:rPr lang="en-US" sz="1681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Ejemplo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796599" y="5456552"/>
            <a:ext cx="3147798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017"/>
              </a:lnSpc>
            </a:pPr>
            <a:r>
              <a:rPr lang="en-US" sz="1681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Implementación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3" name="Freeform 3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4" name="Freeform 4"/>
          <p:cNvSpPr/>
          <p:nvPr/>
        </p:nvSpPr>
        <p:spPr>
          <a:xfrm>
            <a:off x="17204191" y="709139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5" name="Freeform 5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grpSp>
        <p:nvGrpSpPr>
          <p:cNvPr id="6" name="Group 6"/>
          <p:cNvGrpSpPr/>
          <p:nvPr/>
        </p:nvGrpSpPr>
        <p:grpSpPr>
          <a:xfrm>
            <a:off x="541904" y="142443"/>
            <a:ext cx="3910198" cy="759927"/>
            <a:chOff x="0" y="0"/>
            <a:chExt cx="1029846" cy="20014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29846" cy="200145"/>
            </a:xfrm>
            <a:custGeom>
              <a:avLst/>
              <a:gdLst/>
              <a:ahLst/>
              <a:cxnLst/>
              <a:rect l="l" t="t" r="r" b="b"/>
              <a:pathLst>
                <a:path w="1029846" h="200145">
                  <a:moveTo>
                    <a:pt x="100073" y="0"/>
                  </a:moveTo>
                  <a:lnTo>
                    <a:pt x="929774" y="0"/>
                  </a:lnTo>
                  <a:cubicBezTo>
                    <a:pt x="985042" y="0"/>
                    <a:pt x="1029846" y="44804"/>
                    <a:pt x="1029846" y="100073"/>
                  </a:cubicBezTo>
                  <a:lnTo>
                    <a:pt x="1029846" y="100073"/>
                  </a:lnTo>
                  <a:cubicBezTo>
                    <a:pt x="1029846" y="155341"/>
                    <a:pt x="985042" y="200145"/>
                    <a:pt x="929774" y="200145"/>
                  </a:cubicBezTo>
                  <a:lnTo>
                    <a:pt x="100073" y="200145"/>
                  </a:lnTo>
                  <a:cubicBezTo>
                    <a:pt x="44804" y="200145"/>
                    <a:pt x="0" y="155341"/>
                    <a:pt x="0" y="100073"/>
                  </a:cubicBezTo>
                  <a:lnTo>
                    <a:pt x="0" y="100073"/>
                  </a:lnTo>
                  <a:cubicBezTo>
                    <a:pt x="0" y="44804"/>
                    <a:pt x="44804" y="0"/>
                    <a:pt x="100073" y="0"/>
                  </a:cubicBezTo>
                  <a:close/>
                </a:path>
              </a:pathLst>
            </a:custGeom>
            <a:solidFill>
              <a:srgbClr val="FFCB77"/>
            </a:solidFill>
          </p:spPr>
          <p:txBody>
            <a:bodyPr/>
            <a:lstStyle/>
            <a:p>
              <a:endParaRPr lang="es-G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9050"/>
              <a:ext cx="1029846" cy="1810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3133409" y="5481723"/>
            <a:ext cx="4879703" cy="4739829"/>
          </a:xfrm>
          <a:custGeom>
            <a:avLst/>
            <a:gdLst/>
            <a:ahLst/>
            <a:cxnLst/>
            <a:rect l="l" t="t" r="r" b="b"/>
            <a:pathLst>
              <a:path w="4879703" h="4739829">
                <a:moveTo>
                  <a:pt x="0" y="0"/>
                </a:moveTo>
                <a:lnTo>
                  <a:pt x="4879703" y="0"/>
                </a:lnTo>
                <a:lnTo>
                  <a:pt x="4879703" y="4739829"/>
                </a:lnTo>
                <a:lnTo>
                  <a:pt x="0" y="473982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b="-2618"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10" name="Freeform 10"/>
          <p:cNvSpPr/>
          <p:nvPr/>
        </p:nvSpPr>
        <p:spPr>
          <a:xfrm>
            <a:off x="10167962" y="7366550"/>
            <a:ext cx="5714475" cy="1617304"/>
          </a:xfrm>
          <a:custGeom>
            <a:avLst/>
            <a:gdLst/>
            <a:ahLst/>
            <a:cxnLst/>
            <a:rect l="l" t="t" r="r" b="b"/>
            <a:pathLst>
              <a:path w="5714475" h="1617304">
                <a:moveTo>
                  <a:pt x="0" y="0"/>
                </a:moveTo>
                <a:lnTo>
                  <a:pt x="5714475" y="0"/>
                </a:lnTo>
                <a:lnTo>
                  <a:pt x="5714475" y="1617304"/>
                </a:lnTo>
                <a:lnTo>
                  <a:pt x="0" y="161730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11" name="TextBox 11"/>
          <p:cNvSpPr txBox="1"/>
          <p:nvPr/>
        </p:nvSpPr>
        <p:spPr>
          <a:xfrm>
            <a:off x="1028700" y="335448"/>
            <a:ext cx="4457633" cy="566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79"/>
              </a:lnSpc>
            </a:pPr>
            <a:r>
              <a:rPr lang="en-US" sz="4179" b="1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HERENCIA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27015" y="892844"/>
            <a:ext cx="17171967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17"/>
              </a:lnSpc>
            </a:pP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La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herencia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es uno de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los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pilares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fundamentales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 la POO y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permite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que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una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clase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(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llamada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subclase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o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clase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derivada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)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reutilice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y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extienda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las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propiedades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y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comportamientos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(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atributos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y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métodos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 de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otra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clase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(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llamada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superclase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o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clase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base ). La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herencia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establece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una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relación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jerárquica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entre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clases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donde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la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subclase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"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hereda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"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todo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lo que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está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definido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la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superclase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pudiendo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agregar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nuevas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características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o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modificar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las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existentes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09968" y="2281323"/>
            <a:ext cx="17171967" cy="320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7"/>
              </a:lnSpc>
            </a:pPr>
            <a:r>
              <a:rPr lang="en-US" sz="1781" b="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Características</a:t>
            </a:r>
            <a:r>
              <a:rPr lang="en-US" sz="1781" b="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clave</a:t>
            </a:r>
          </a:p>
          <a:p>
            <a:pPr marL="384606" lvl="1" indent="-192303" algn="just">
              <a:lnSpc>
                <a:spcPts val="2137"/>
              </a:lnSpc>
              <a:buAutoNum type="arabicPeriod"/>
            </a:pPr>
            <a:r>
              <a:rPr lang="en-US" sz="1781" b="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Reutilización</a:t>
            </a:r>
            <a:r>
              <a:rPr lang="en-US" sz="1781" b="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1781" b="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código</a:t>
            </a:r>
            <a:r>
              <a:rPr lang="en-US" sz="1781" b="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:</a:t>
            </a:r>
          </a:p>
          <a:p>
            <a:pPr marL="769212" lvl="2" indent="-256404" algn="just">
              <a:lnSpc>
                <a:spcPts val="2137"/>
              </a:lnSpc>
              <a:buFont typeface="Arial"/>
              <a:buChar char="⚬"/>
            </a:pP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La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herencia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permite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evitar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la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duplicación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código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al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compartir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atributos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y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métodos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comunes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entre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varias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clases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384606" lvl="1" indent="-192303" algn="just">
              <a:lnSpc>
                <a:spcPts val="2137"/>
              </a:lnSpc>
              <a:buAutoNum type="arabicPeriod"/>
            </a:pPr>
            <a:r>
              <a:rPr lang="en-US" sz="1781" b="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Relación</a:t>
            </a:r>
            <a:r>
              <a:rPr lang="en-US" sz="1781" b="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"es un" (is-a) :</a:t>
            </a:r>
          </a:p>
          <a:p>
            <a:pPr marL="769212" lvl="2" indent="-256404" algn="just">
              <a:lnSpc>
                <a:spcPts val="2137"/>
              </a:lnSpc>
              <a:buFont typeface="Arial"/>
              <a:buChar char="⚬"/>
            </a:pP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La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herencia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modela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una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relación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jerárquica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del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tipo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"es un". Por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ejemplo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Un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perro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es un animal, un auto es un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vehículo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384606" lvl="1" indent="-192303" algn="just">
              <a:lnSpc>
                <a:spcPts val="2137"/>
              </a:lnSpc>
              <a:buAutoNum type="arabicPeriod"/>
            </a:pPr>
            <a:r>
              <a:rPr lang="en-US" sz="1781" b="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Extensión</a:t>
            </a:r>
            <a:r>
              <a:rPr lang="en-US" sz="1781" b="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y </a:t>
            </a:r>
            <a:r>
              <a:rPr lang="en-US" sz="1781" b="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especialización</a:t>
            </a:r>
            <a:r>
              <a:rPr lang="en-US" sz="1781" b="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:</a:t>
            </a:r>
          </a:p>
          <a:p>
            <a:pPr marL="769212" lvl="2" indent="-256404" algn="just">
              <a:lnSpc>
                <a:spcPts val="2137"/>
              </a:lnSpc>
              <a:buFont typeface="Arial"/>
              <a:buChar char="⚬"/>
            </a:pP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La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subclase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puede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agregar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nuevos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atributos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y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métodos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o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sobrescribir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los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métodos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heredados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para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adaptarlos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su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contexto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específico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384606" lvl="1" indent="-192303" algn="just">
              <a:lnSpc>
                <a:spcPts val="2137"/>
              </a:lnSpc>
              <a:buAutoNum type="arabicPeriod"/>
            </a:pPr>
            <a:r>
              <a:rPr lang="en-US" sz="1781" b="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Acceso</a:t>
            </a:r>
            <a:r>
              <a:rPr lang="en-US" sz="1781" b="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 </a:t>
            </a:r>
            <a:r>
              <a:rPr lang="en-US" sz="1781" b="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miembros</a:t>
            </a:r>
            <a:r>
              <a:rPr lang="en-US" sz="1781" b="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781" b="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heredados</a:t>
            </a:r>
            <a:r>
              <a:rPr lang="en-US" sz="1781" b="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:</a:t>
            </a:r>
          </a:p>
          <a:p>
            <a:pPr marL="769212" lvl="2" indent="-256404" algn="just">
              <a:lnSpc>
                <a:spcPts val="2137"/>
              </a:lnSpc>
              <a:buFont typeface="Arial"/>
              <a:buChar char="⚬"/>
            </a:pP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Los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miembros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(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atributos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y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métodos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 de la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superclase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son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accesibles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desde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la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subclase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siempre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que no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sean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privados (private).</a:t>
            </a:r>
          </a:p>
          <a:p>
            <a:pPr marL="384606" lvl="1" indent="-192303" algn="just">
              <a:lnSpc>
                <a:spcPts val="2137"/>
              </a:lnSpc>
              <a:buAutoNum type="arabicPeriod"/>
            </a:pPr>
            <a:r>
              <a:rPr lang="en-US" sz="1781" b="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Jerarquía</a:t>
            </a:r>
            <a:r>
              <a:rPr lang="en-US" sz="1781" b="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1781" b="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clases</a:t>
            </a:r>
            <a:r>
              <a:rPr lang="en-US" sz="1781" b="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:</a:t>
            </a:r>
          </a:p>
          <a:p>
            <a:pPr marL="769212" lvl="2" indent="-256404" algn="just">
              <a:lnSpc>
                <a:spcPts val="2137"/>
              </a:lnSpc>
              <a:buFont typeface="Arial"/>
              <a:buChar char="⚬"/>
            </a:pP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pueden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crear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jerarquías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complejas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con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múltiples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niveles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herencia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(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una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subclase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puede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ser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superclase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17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otra</a:t>
            </a:r>
            <a:r>
              <a:rPr lang="en-US" sz="17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).</a:t>
            </a:r>
          </a:p>
          <a:p>
            <a:pPr algn="just">
              <a:lnSpc>
                <a:spcPts val="2137"/>
              </a:lnSpc>
            </a:pPr>
            <a:endParaRPr lang="en-US" sz="178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27015" y="5500773"/>
            <a:ext cx="2244030" cy="331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53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Ejemplo en Java: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3" name="Freeform 3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4" name="Freeform 4"/>
          <p:cNvSpPr/>
          <p:nvPr/>
        </p:nvSpPr>
        <p:spPr>
          <a:xfrm>
            <a:off x="17204191" y="709139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5" name="Freeform 5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grpSp>
        <p:nvGrpSpPr>
          <p:cNvPr id="6" name="Group 6"/>
          <p:cNvGrpSpPr/>
          <p:nvPr/>
        </p:nvGrpSpPr>
        <p:grpSpPr>
          <a:xfrm>
            <a:off x="541904" y="142443"/>
            <a:ext cx="5031356" cy="759927"/>
            <a:chOff x="0" y="0"/>
            <a:chExt cx="1325131" cy="20014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25131" cy="200145"/>
            </a:xfrm>
            <a:custGeom>
              <a:avLst/>
              <a:gdLst/>
              <a:ahLst/>
              <a:cxnLst/>
              <a:rect l="l" t="t" r="r" b="b"/>
              <a:pathLst>
                <a:path w="1325131" h="200145">
                  <a:moveTo>
                    <a:pt x="78475" y="0"/>
                  </a:moveTo>
                  <a:lnTo>
                    <a:pt x="1246655" y="0"/>
                  </a:lnTo>
                  <a:cubicBezTo>
                    <a:pt x="1267468" y="0"/>
                    <a:pt x="1287429" y="8268"/>
                    <a:pt x="1302146" y="22985"/>
                  </a:cubicBezTo>
                  <a:cubicBezTo>
                    <a:pt x="1316863" y="37702"/>
                    <a:pt x="1325131" y="57662"/>
                    <a:pt x="1325131" y="78475"/>
                  </a:cubicBezTo>
                  <a:lnTo>
                    <a:pt x="1325131" y="121670"/>
                  </a:lnTo>
                  <a:cubicBezTo>
                    <a:pt x="1325131" y="142483"/>
                    <a:pt x="1316863" y="162443"/>
                    <a:pt x="1302146" y="177160"/>
                  </a:cubicBezTo>
                  <a:cubicBezTo>
                    <a:pt x="1287429" y="191877"/>
                    <a:pt x="1267468" y="200145"/>
                    <a:pt x="1246655" y="200145"/>
                  </a:cubicBezTo>
                  <a:lnTo>
                    <a:pt x="78475" y="200145"/>
                  </a:lnTo>
                  <a:cubicBezTo>
                    <a:pt x="57662" y="200145"/>
                    <a:pt x="37702" y="191877"/>
                    <a:pt x="22985" y="177160"/>
                  </a:cubicBezTo>
                  <a:cubicBezTo>
                    <a:pt x="8268" y="162443"/>
                    <a:pt x="0" y="142483"/>
                    <a:pt x="0" y="121670"/>
                  </a:cubicBezTo>
                  <a:lnTo>
                    <a:pt x="0" y="78475"/>
                  </a:lnTo>
                  <a:cubicBezTo>
                    <a:pt x="0" y="57662"/>
                    <a:pt x="8268" y="37702"/>
                    <a:pt x="22985" y="22985"/>
                  </a:cubicBezTo>
                  <a:cubicBezTo>
                    <a:pt x="37702" y="8268"/>
                    <a:pt x="57662" y="0"/>
                    <a:pt x="78475" y="0"/>
                  </a:cubicBezTo>
                  <a:close/>
                </a:path>
              </a:pathLst>
            </a:custGeom>
            <a:solidFill>
              <a:srgbClr val="FFCB77"/>
            </a:solidFill>
          </p:spPr>
          <p:txBody>
            <a:bodyPr/>
            <a:lstStyle/>
            <a:p>
              <a:endParaRPr lang="es-G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9050"/>
              <a:ext cx="1325131" cy="1810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3619048" y="5188841"/>
            <a:ext cx="5524952" cy="4988356"/>
          </a:xfrm>
          <a:custGeom>
            <a:avLst/>
            <a:gdLst/>
            <a:ahLst/>
            <a:cxnLst/>
            <a:rect l="l" t="t" r="r" b="b"/>
            <a:pathLst>
              <a:path w="5524952" h="4988356">
                <a:moveTo>
                  <a:pt x="0" y="0"/>
                </a:moveTo>
                <a:lnTo>
                  <a:pt x="5524952" y="0"/>
                </a:lnTo>
                <a:lnTo>
                  <a:pt x="5524952" y="4988356"/>
                </a:lnTo>
                <a:lnTo>
                  <a:pt x="0" y="498835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10" name="Freeform 10"/>
          <p:cNvSpPr/>
          <p:nvPr/>
        </p:nvSpPr>
        <p:spPr>
          <a:xfrm>
            <a:off x="9650796" y="5986554"/>
            <a:ext cx="7046599" cy="3050870"/>
          </a:xfrm>
          <a:custGeom>
            <a:avLst/>
            <a:gdLst/>
            <a:ahLst/>
            <a:cxnLst/>
            <a:rect l="l" t="t" r="r" b="b"/>
            <a:pathLst>
              <a:path w="7046599" h="3050870">
                <a:moveTo>
                  <a:pt x="0" y="0"/>
                </a:moveTo>
                <a:lnTo>
                  <a:pt x="7046599" y="0"/>
                </a:lnTo>
                <a:lnTo>
                  <a:pt x="7046599" y="3050870"/>
                </a:lnTo>
                <a:lnTo>
                  <a:pt x="0" y="305087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11" name="TextBox 11"/>
          <p:cNvSpPr txBox="1"/>
          <p:nvPr/>
        </p:nvSpPr>
        <p:spPr>
          <a:xfrm>
            <a:off x="1028700" y="335448"/>
            <a:ext cx="4457633" cy="566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79"/>
              </a:lnSpc>
            </a:pPr>
            <a:r>
              <a:rPr lang="en-US" sz="4179" b="1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POLIMORFISMO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27015" y="1019175"/>
            <a:ext cx="17171967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17"/>
              </a:lnSpc>
            </a:pP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El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polimorfismo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es uno de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los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conceptos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fundamentales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 la POO y se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refiere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 la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capacidad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 un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objeto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tomar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múltiples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formas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o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comportarse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diferentes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maneras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dependiendo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del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contexto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 En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términos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simples, el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polimorfismo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permite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que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una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misma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operación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(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método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pueda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ser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implementada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manera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diferente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por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distintas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clases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pero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que se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invoque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 forma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uniforme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71948" y="5500773"/>
            <a:ext cx="2354163" cy="331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53"/>
              </a:lnSpc>
              <a:spcBef>
                <a:spcPct val="0"/>
              </a:spcBef>
            </a:pPr>
            <a:r>
              <a:rPr lang="en-US" sz="23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Ejemplo en Java: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77656" y="2133600"/>
            <a:ext cx="15470684" cy="2499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Beneficios del Polimorfismo</a:t>
            </a:r>
          </a:p>
          <a:p>
            <a:pPr algn="l">
              <a:lnSpc>
                <a:spcPts val="222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Abstracción :</a:t>
            </a:r>
          </a:p>
          <a:p>
            <a:pPr algn="l">
              <a:lnSpc>
                <a:spcPts val="222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  Permite trabajar con objetos de manera genérica, sin preocuparse por los detalles específicos de cada clase.</a:t>
            </a:r>
          </a:p>
          <a:p>
            <a:pPr algn="l">
              <a:lnSpc>
                <a:spcPts val="222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Extensibilidad :</a:t>
            </a:r>
          </a:p>
          <a:p>
            <a:pPr algn="l">
              <a:lnSpc>
                <a:spcPts val="222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  Facilita la adición de nuevas clases sin modificar el código existente, siempre que sigan el mismo contrato (herencia o interfaz).</a:t>
            </a:r>
          </a:p>
          <a:p>
            <a:pPr algn="l">
              <a:lnSpc>
                <a:spcPts val="222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Reutilización de código :</a:t>
            </a:r>
          </a:p>
          <a:p>
            <a:pPr algn="l">
              <a:lnSpc>
                <a:spcPts val="222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  Reduce la duplicación de código al permitir que diferentes clases compartan una interfaz común.</a:t>
            </a:r>
          </a:p>
          <a:p>
            <a:pPr algn="l">
              <a:lnSpc>
                <a:spcPts val="222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Mantenimiento :</a:t>
            </a:r>
          </a:p>
          <a:p>
            <a:pPr algn="l">
              <a:lnSpc>
                <a:spcPts val="222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  Simplifica el mantenimiento del software, ya que los cambios en una clase no afectan necesariamente a otras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3" name="Freeform 3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4" name="Freeform 4"/>
          <p:cNvSpPr/>
          <p:nvPr/>
        </p:nvSpPr>
        <p:spPr>
          <a:xfrm>
            <a:off x="17204191" y="709139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5" name="Freeform 5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grpSp>
        <p:nvGrpSpPr>
          <p:cNvPr id="6" name="Group 6"/>
          <p:cNvGrpSpPr/>
          <p:nvPr/>
        </p:nvGrpSpPr>
        <p:grpSpPr>
          <a:xfrm>
            <a:off x="541904" y="142443"/>
            <a:ext cx="5966541" cy="759927"/>
            <a:chOff x="0" y="0"/>
            <a:chExt cx="1571435" cy="20014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71435" cy="200145"/>
            </a:xfrm>
            <a:custGeom>
              <a:avLst/>
              <a:gdLst/>
              <a:ahLst/>
              <a:cxnLst/>
              <a:rect l="l" t="t" r="r" b="b"/>
              <a:pathLst>
                <a:path w="1571435" h="200145">
                  <a:moveTo>
                    <a:pt x="66175" y="0"/>
                  </a:moveTo>
                  <a:lnTo>
                    <a:pt x="1505259" y="0"/>
                  </a:lnTo>
                  <a:cubicBezTo>
                    <a:pt x="1522810" y="0"/>
                    <a:pt x="1539642" y="6972"/>
                    <a:pt x="1552052" y="19382"/>
                  </a:cubicBezTo>
                  <a:cubicBezTo>
                    <a:pt x="1564463" y="31793"/>
                    <a:pt x="1571435" y="48625"/>
                    <a:pt x="1571435" y="66175"/>
                  </a:cubicBezTo>
                  <a:lnTo>
                    <a:pt x="1571435" y="133970"/>
                  </a:lnTo>
                  <a:cubicBezTo>
                    <a:pt x="1571435" y="151521"/>
                    <a:pt x="1564463" y="168353"/>
                    <a:pt x="1552052" y="180763"/>
                  </a:cubicBezTo>
                  <a:cubicBezTo>
                    <a:pt x="1539642" y="193173"/>
                    <a:pt x="1522810" y="200145"/>
                    <a:pt x="1505259" y="200145"/>
                  </a:cubicBezTo>
                  <a:lnTo>
                    <a:pt x="66175" y="200145"/>
                  </a:lnTo>
                  <a:cubicBezTo>
                    <a:pt x="48625" y="200145"/>
                    <a:pt x="31793" y="193173"/>
                    <a:pt x="19382" y="180763"/>
                  </a:cubicBezTo>
                  <a:cubicBezTo>
                    <a:pt x="6972" y="168353"/>
                    <a:pt x="0" y="151521"/>
                    <a:pt x="0" y="133970"/>
                  </a:cubicBezTo>
                  <a:lnTo>
                    <a:pt x="0" y="66175"/>
                  </a:lnTo>
                  <a:cubicBezTo>
                    <a:pt x="0" y="48625"/>
                    <a:pt x="6972" y="31793"/>
                    <a:pt x="19382" y="19382"/>
                  </a:cubicBezTo>
                  <a:cubicBezTo>
                    <a:pt x="31793" y="6972"/>
                    <a:pt x="48625" y="0"/>
                    <a:pt x="66175" y="0"/>
                  </a:cubicBezTo>
                  <a:close/>
                </a:path>
              </a:pathLst>
            </a:custGeom>
            <a:solidFill>
              <a:srgbClr val="FFCB77"/>
            </a:solidFill>
          </p:spPr>
          <p:txBody>
            <a:bodyPr/>
            <a:lstStyle/>
            <a:p>
              <a:endParaRPr lang="es-G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9050"/>
              <a:ext cx="1571435" cy="1810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031480" y="3594545"/>
            <a:ext cx="6974464" cy="6404690"/>
          </a:xfrm>
          <a:custGeom>
            <a:avLst/>
            <a:gdLst/>
            <a:ahLst/>
            <a:cxnLst/>
            <a:rect l="l" t="t" r="r" b="b"/>
            <a:pathLst>
              <a:path w="6974464" h="6404690">
                <a:moveTo>
                  <a:pt x="0" y="0"/>
                </a:moveTo>
                <a:lnTo>
                  <a:pt x="6974464" y="0"/>
                </a:lnTo>
                <a:lnTo>
                  <a:pt x="6974464" y="6404690"/>
                </a:lnTo>
                <a:lnTo>
                  <a:pt x="0" y="640469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10" name="Freeform 10"/>
          <p:cNvSpPr/>
          <p:nvPr/>
        </p:nvSpPr>
        <p:spPr>
          <a:xfrm>
            <a:off x="10086944" y="4781573"/>
            <a:ext cx="6917972" cy="3144533"/>
          </a:xfrm>
          <a:custGeom>
            <a:avLst/>
            <a:gdLst/>
            <a:ahLst/>
            <a:cxnLst/>
            <a:rect l="l" t="t" r="r" b="b"/>
            <a:pathLst>
              <a:path w="6917972" h="3144533">
                <a:moveTo>
                  <a:pt x="0" y="0"/>
                </a:moveTo>
                <a:lnTo>
                  <a:pt x="6917972" y="0"/>
                </a:lnTo>
                <a:lnTo>
                  <a:pt x="6917972" y="3144533"/>
                </a:lnTo>
                <a:lnTo>
                  <a:pt x="0" y="314453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11" name="TextBox 11"/>
          <p:cNvSpPr txBox="1"/>
          <p:nvPr/>
        </p:nvSpPr>
        <p:spPr>
          <a:xfrm>
            <a:off x="1028700" y="335448"/>
            <a:ext cx="5352824" cy="566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79"/>
              </a:lnSpc>
            </a:pPr>
            <a:r>
              <a:rPr lang="en-US" sz="4179" b="1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ENCAPSULAMIENTO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27015" y="1019175"/>
            <a:ext cx="17171967" cy="2276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17"/>
              </a:lnSpc>
            </a:pP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El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encapsulamiento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es uno de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los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principios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fundamentales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 la POO y se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refiere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 la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capacidad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ocultar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los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detalles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internos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una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clase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exponiendo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solo lo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necesario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para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interactuar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con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ella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Esto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se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logra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mediante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el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uso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modificadores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acceso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, que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controlan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qué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partes del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código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pueden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acceder a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los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atributos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y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métodos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una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clase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algn="just">
              <a:lnSpc>
                <a:spcPts val="2617"/>
              </a:lnSpc>
            </a:pPr>
            <a:endParaRPr lang="en-US" sz="218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just">
              <a:lnSpc>
                <a:spcPts val="2617"/>
              </a:lnSpc>
            </a:pP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El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encapsulamiento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promueve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la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seguridad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, la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modularidad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y la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facilidad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mantenimiento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,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ya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que protege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los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datos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manipulaciones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no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autorizadas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y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permite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cambiar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la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implementación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interna sin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afectar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al resto del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sistema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algn="just">
              <a:lnSpc>
                <a:spcPts val="2617"/>
              </a:lnSpc>
            </a:pPr>
            <a:endParaRPr lang="en-US" sz="218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89018" y="3139630"/>
            <a:ext cx="2637093" cy="334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53"/>
              </a:lnSpc>
              <a:spcBef>
                <a:spcPct val="0"/>
              </a:spcBef>
            </a:pPr>
            <a:r>
              <a:rPr lang="en-US" sz="230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Ejemplo</a:t>
            </a:r>
            <a:r>
              <a:rPr lang="en-US" sz="23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en</a:t>
            </a:r>
            <a:r>
              <a:rPr lang="en-US" sz="23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Java: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95154" y="3843137"/>
            <a:ext cx="10620170" cy="2597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PRINCIPIOS SOLID 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GT"/>
          </a:p>
        </p:txBody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GT"/>
          </a:p>
        </p:txBody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GT"/>
          </a:p>
        </p:txBody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GT"/>
          </a:p>
        </p:txBody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GT"/>
          </a:p>
        </p:txBody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GT"/>
          </a:p>
        </p:txBody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GT"/>
          </a:p>
        </p:txBody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GT"/>
          </a:p>
        </p:txBody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GT"/>
          </a:p>
        </p:txBody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GT"/>
          </a:p>
        </p:txBody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GT"/>
          </a:p>
        </p:txBody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GT"/>
          </a:p>
        </p:txBody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GT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3" name="Freeform 3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4" name="Freeform 4"/>
          <p:cNvSpPr/>
          <p:nvPr/>
        </p:nvSpPr>
        <p:spPr>
          <a:xfrm>
            <a:off x="17204191" y="709139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5" name="Freeform 5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grpSp>
        <p:nvGrpSpPr>
          <p:cNvPr id="6" name="Group 6"/>
          <p:cNvGrpSpPr/>
          <p:nvPr/>
        </p:nvGrpSpPr>
        <p:grpSpPr>
          <a:xfrm>
            <a:off x="541904" y="142443"/>
            <a:ext cx="5966541" cy="759927"/>
            <a:chOff x="0" y="0"/>
            <a:chExt cx="1571435" cy="20014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71435" cy="200145"/>
            </a:xfrm>
            <a:custGeom>
              <a:avLst/>
              <a:gdLst/>
              <a:ahLst/>
              <a:cxnLst/>
              <a:rect l="l" t="t" r="r" b="b"/>
              <a:pathLst>
                <a:path w="1571435" h="200145">
                  <a:moveTo>
                    <a:pt x="66175" y="0"/>
                  </a:moveTo>
                  <a:lnTo>
                    <a:pt x="1505259" y="0"/>
                  </a:lnTo>
                  <a:cubicBezTo>
                    <a:pt x="1522810" y="0"/>
                    <a:pt x="1539642" y="6972"/>
                    <a:pt x="1552052" y="19382"/>
                  </a:cubicBezTo>
                  <a:cubicBezTo>
                    <a:pt x="1564463" y="31793"/>
                    <a:pt x="1571435" y="48625"/>
                    <a:pt x="1571435" y="66175"/>
                  </a:cubicBezTo>
                  <a:lnTo>
                    <a:pt x="1571435" y="133970"/>
                  </a:lnTo>
                  <a:cubicBezTo>
                    <a:pt x="1571435" y="151521"/>
                    <a:pt x="1564463" y="168353"/>
                    <a:pt x="1552052" y="180763"/>
                  </a:cubicBezTo>
                  <a:cubicBezTo>
                    <a:pt x="1539642" y="193173"/>
                    <a:pt x="1522810" y="200145"/>
                    <a:pt x="1505259" y="200145"/>
                  </a:cubicBezTo>
                  <a:lnTo>
                    <a:pt x="66175" y="200145"/>
                  </a:lnTo>
                  <a:cubicBezTo>
                    <a:pt x="48625" y="200145"/>
                    <a:pt x="31793" y="193173"/>
                    <a:pt x="19382" y="180763"/>
                  </a:cubicBezTo>
                  <a:cubicBezTo>
                    <a:pt x="6972" y="168353"/>
                    <a:pt x="0" y="151521"/>
                    <a:pt x="0" y="133970"/>
                  </a:cubicBezTo>
                  <a:lnTo>
                    <a:pt x="0" y="66175"/>
                  </a:lnTo>
                  <a:cubicBezTo>
                    <a:pt x="0" y="48625"/>
                    <a:pt x="6972" y="31793"/>
                    <a:pt x="19382" y="19382"/>
                  </a:cubicBezTo>
                  <a:cubicBezTo>
                    <a:pt x="31793" y="6972"/>
                    <a:pt x="48625" y="0"/>
                    <a:pt x="66175" y="0"/>
                  </a:cubicBezTo>
                  <a:close/>
                </a:path>
              </a:pathLst>
            </a:custGeom>
            <a:solidFill>
              <a:srgbClr val="FFCB77"/>
            </a:solidFill>
          </p:spPr>
          <p:txBody>
            <a:bodyPr/>
            <a:lstStyle/>
            <a:p>
              <a:endParaRPr lang="es-G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9050"/>
              <a:ext cx="1571435" cy="1810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335448"/>
            <a:ext cx="5352824" cy="566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79"/>
              </a:lnSpc>
            </a:pPr>
            <a:r>
              <a:rPr lang="en-US" sz="4179" b="1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PRINCIPIO SOLID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27015" y="1311892"/>
            <a:ext cx="17171967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17"/>
              </a:lnSpc>
            </a:pP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El Principio de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Responsabilidad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Única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(SRP) es uno de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los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cinco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principios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del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diseño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orientado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objetos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definidos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el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acrónimo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SOLID . Fue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introducido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por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Robert C. Martin (también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conocido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como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"Uncle Bob") y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establece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que: Una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clase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debe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tener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una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única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razón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para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cambiar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es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decir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debe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tener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una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sola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responsabilidad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o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tarea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bien </a:t>
            </a:r>
            <a:r>
              <a:rPr lang="en-US" sz="218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definida</a:t>
            </a:r>
            <a:r>
              <a:rPr lang="en-US" sz="218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." </a:t>
            </a:r>
          </a:p>
          <a:p>
            <a:pPr algn="just">
              <a:lnSpc>
                <a:spcPts val="2617"/>
              </a:lnSpc>
            </a:pPr>
            <a:endParaRPr lang="en-US" sz="218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97023" y="2626342"/>
            <a:ext cx="17031950" cy="900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31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 otras palabras, cada clase o módulo debe estar diseñado para cumplir con un propósito específico y no debe mezclar múltiples responsabilidades en su implementación. Esto promueve un diseño limpio, modular y fácil de mantener.</a:t>
            </a:r>
          </a:p>
          <a:p>
            <a:pPr algn="just">
              <a:lnSpc>
                <a:spcPts val="2331"/>
              </a:lnSpc>
              <a:spcBef>
                <a:spcPct val="0"/>
              </a:spcBef>
            </a:pPr>
            <a:endParaRPr lang="en-US" sz="21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16882" y="3828888"/>
            <a:ext cx="15893653" cy="3262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1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Como puede ayudarme como desarrollador?:</a:t>
            </a:r>
          </a:p>
          <a:p>
            <a:pPr marL="453427" lvl="1" indent="-226714" algn="l">
              <a:lnSpc>
                <a:spcPts val="2331"/>
              </a:lnSpc>
              <a:buFont typeface="Arial"/>
              <a:buChar char="•"/>
            </a:pPr>
            <a:r>
              <a:rPr lang="en-US" sz="21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Código más limpio y organizado :</a:t>
            </a:r>
          </a:p>
          <a:p>
            <a:pPr algn="l">
              <a:lnSpc>
                <a:spcPts val="2331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      Facilita la comprensión del código al dividirlo en clases pequeñas y enfocadas.</a:t>
            </a:r>
          </a:p>
          <a:p>
            <a:pPr marL="453427" lvl="1" indent="-226714" algn="l">
              <a:lnSpc>
                <a:spcPts val="2331"/>
              </a:lnSpc>
              <a:buFont typeface="Arial"/>
              <a:buChar char="•"/>
            </a:pPr>
            <a:r>
              <a:rPr lang="en-US" sz="21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Mantenimiento más sencillo :</a:t>
            </a:r>
          </a:p>
          <a:p>
            <a:pPr algn="l">
              <a:lnSpc>
                <a:spcPts val="2331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      Los cambios en una responsabilidad no afectan a otras partes del sistema.</a:t>
            </a:r>
          </a:p>
          <a:p>
            <a:pPr marL="453427" lvl="1" indent="-226714" algn="l">
              <a:lnSpc>
                <a:spcPts val="2331"/>
              </a:lnSpc>
              <a:buFont typeface="Arial"/>
              <a:buChar char="•"/>
            </a:pPr>
            <a:r>
              <a:rPr lang="en-US" sz="21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Reutilización :</a:t>
            </a:r>
          </a:p>
          <a:p>
            <a:pPr algn="l">
              <a:lnSpc>
                <a:spcPts val="2331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      Las clases con una única responsabilidad son más fáciles de reutilizar en diferentes contextos.</a:t>
            </a:r>
          </a:p>
          <a:p>
            <a:pPr marL="453427" lvl="1" indent="-226714" algn="l">
              <a:lnSpc>
                <a:spcPts val="2331"/>
              </a:lnSpc>
              <a:buFont typeface="Arial"/>
              <a:buChar char="•"/>
            </a:pPr>
            <a:r>
              <a:rPr lang="en-US" sz="21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Pruebas unitarias más efectivas :</a:t>
            </a:r>
          </a:p>
          <a:p>
            <a:pPr algn="l">
              <a:lnSpc>
                <a:spcPts val="2331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      Es más fácil escribir pruebas para clases con una única responsabilidad, ya que tienen menos dependencias.</a:t>
            </a:r>
          </a:p>
          <a:p>
            <a:pPr marL="453427" lvl="1" indent="-226714" algn="l">
              <a:lnSpc>
                <a:spcPts val="2331"/>
              </a:lnSpc>
              <a:buFont typeface="Arial"/>
              <a:buChar char="•"/>
            </a:pPr>
            <a:r>
              <a:rPr lang="en-US" sz="21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Escalabilidad :</a:t>
            </a:r>
          </a:p>
          <a:p>
            <a:pPr algn="l">
              <a:lnSpc>
                <a:spcPts val="2331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       Permite agregar nuevas funcionalidades sin modificar clases existentes, siguiendo el principio de "abierto/cerrado" (OCP).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44B79-E309-B117-035C-17ABA043D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BCA3E71-DB63-A0DF-3241-1E8DAE21EFD0}"/>
              </a:ext>
            </a:extLst>
          </p:cNvPr>
          <p:cNvSpPr txBox="1"/>
          <p:nvPr/>
        </p:nvSpPr>
        <p:spPr>
          <a:xfrm>
            <a:off x="3995154" y="3843137"/>
            <a:ext cx="10620170" cy="256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s-GT" sz="9999" b="1" dirty="0">
                <a:solidFill>
                  <a:srgbClr val="227C9D"/>
                </a:solidFill>
                <a:latin typeface="Kollektif Bold"/>
              </a:rPr>
              <a:t>Interfaces vs Clases abstractas</a:t>
            </a:r>
            <a:endParaRPr lang="en-US" sz="9999" b="1" dirty="0">
              <a:solidFill>
                <a:srgbClr val="227C9D"/>
              </a:solidFill>
              <a:latin typeface="Kollektif Bold"/>
              <a:ea typeface="Kollektif Bold"/>
              <a:cs typeface="Kollektif Bold"/>
              <a:sym typeface="Kollektif Bold"/>
            </a:endParaRP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FE5EF8FB-E03A-8DE9-31E8-B18DC4215D13}"/>
              </a:ext>
            </a:extLst>
          </p:cNvPr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BD5F53AE-DDD4-B4AD-1C7B-0A75A266740C}"/>
              </a:ext>
            </a:extLst>
          </p:cNvPr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EB289A7C-3854-F3B0-AC18-0544982DC298}"/>
              </a:ext>
            </a:extLst>
          </p:cNvPr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F7E7C578-E04D-44EB-B64A-BF53CCB16E0C}"/>
              </a:ext>
            </a:extLst>
          </p:cNvPr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5EC2E41C-CC06-3E96-B77A-E380AA8C4AFD}"/>
              </a:ext>
            </a:extLst>
          </p:cNvPr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1F916C6D-309E-E72E-D967-A578400BFC05}"/>
              </a:ext>
            </a:extLst>
          </p:cNvPr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216CA79E-8333-472D-2E41-44EE7056A55D}"/>
              </a:ext>
            </a:extLst>
          </p:cNvPr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E4FF4E5D-B3D2-0D5D-756A-B34265DD1629}"/>
              </a:ext>
            </a:extLst>
          </p:cNvPr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D526AA1D-DA4B-AED2-EE6F-B6F7E1B1BA2B}"/>
              </a:ext>
            </a:extLst>
          </p:cNvPr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3B39BEE2-6D49-FCAE-1487-E115933764B5}"/>
              </a:ext>
            </a:extLst>
          </p:cNvPr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6AD5A6C-1655-AA0D-D305-35ADB0842872}"/>
              </a:ext>
            </a:extLst>
          </p:cNvPr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4619B98C-97F2-049B-4398-C3215EB3588E}"/>
              </a:ext>
            </a:extLst>
          </p:cNvPr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2C3AD0F9-7C70-BB7D-A77B-FDF1E5FB741B}"/>
              </a:ext>
            </a:extLst>
          </p:cNvPr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32199FA6-5E9E-6DBC-C67C-27DBE6DCEEA6}"/>
              </a:ext>
            </a:extLst>
          </p:cNvPr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89277BC7-B27D-7F07-D973-46E07657B999}"/>
              </a:ext>
            </a:extLst>
          </p:cNvPr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AF80F641-9FDA-9EB6-8EF9-EB813DF45E85}"/>
              </a:ext>
            </a:extLst>
          </p:cNvPr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A3C2A736-1B6E-584C-1919-A22DA21B0B27}"/>
              </a:ext>
            </a:extLst>
          </p:cNvPr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grpSp>
        <p:nvGrpSpPr>
          <p:cNvPr id="20" name="Group 20">
            <a:extLst>
              <a:ext uri="{FF2B5EF4-FFF2-40B4-BE49-F238E27FC236}">
                <a16:creationId xmlns:a16="http://schemas.microsoft.com/office/drawing/2014/main" id="{68DA9905-A2E3-1C76-C78C-1270586D5DF0}"/>
              </a:ext>
            </a:extLst>
          </p:cNvPr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B5B391A4-3191-ACFF-CEE3-3BA13F53CFDB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04C8716E-36C8-96B2-F457-C1C46C6A00A6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>
            <a:extLst>
              <a:ext uri="{FF2B5EF4-FFF2-40B4-BE49-F238E27FC236}">
                <a16:creationId xmlns:a16="http://schemas.microsoft.com/office/drawing/2014/main" id="{26DFD8CE-B184-906E-4D84-6F9CA3C07DB3}"/>
              </a:ext>
            </a:extLst>
          </p:cNvPr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GT"/>
          </a:p>
        </p:txBody>
      </p:sp>
      <p:sp>
        <p:nvSpPr>
          <p:cNvPr id="24" name="AutoShape 24">
            <a:extLst>
              <a:ext uri="{FF2B5EF4-FFF2-40B4-BE49-F238E27FC236}">
                <a16:creationId xmlns:a16="http://schemas.microsoft.com/office/drawing/2014/main" id="{2FC51A8D-9209-4BD8-F306-586FDFE74295}"/>
              </a:ext>
            </a:extLst>
          </p:cNvPr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GT"/>
          </a:p>
        </p:txBody>
      </p:sp>
      <p:sp>
        <p:nvSpPr>
          <p:cNvPr id="25" name="AutoShape 25">
            <a:extLst>
              <a:ext uri="{FF2B5EF4-FFF2-40B4-BE49-F238E27FC236}">
                <a16:creationId xmlns:a16="http://schemas.microsoft.com/office/drawing/2014/main" id="{17EEBE5A-8072-2529-691B-711E278BEF1F}"/>
              </a:ext>
            </a:extLst>
          </p:cNvPr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GT"/>
          </a:p>
        </p:txBody>
      </p:sp>
      <p:sp>
        <p:nvSpPr>
          <p:cNvPr id="26" name="AutoShape 26">
            <a:extLst>
              <a:ext uri="{FF2B5EF4-FFF2-40B4-BE49-F238E27FC236}">
                <a16:creationId xmlns:a16="http://schemas.microsoft.com/office/drawing/2014/main" id="{882F1E0B-3AD3-F597-A61A-B45266FD5850}"/>
              </a:ext>
            </a:extLst>
          </p:cNvPr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GT"/>
          </a:p>
        </p:txBody>
      </p:sp>
      <p:sp>
        <p:nvSpPr>
          <p:cNvPr id="27" name="AutoShape 27">
            <a:extLst>
              <a:ext uri="{FF2B5EF4-FFF2-40B4-BE49-F238E27FC236}">
                <a16:creationId xmlns:a16="http://schemas.microsoft.com/office/drawing/2014/main" id="{DFCEA6FC-5FD9-6C39-4D5A-A03519857D7F}"/>
              </a:ext>
            </a:extLst>
          </p:cNvPr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GT"/>
          </a:p>
        </p:txBody>
      </p:sp>
      <p:grpSp>
        <p:nvGrpSpPr>
          <p:cNvPr id="28" name="Group 28">
            <a:extLst>
              <a:ext uri="{FF2B5EF4-FFF2-40B4-BE49-F238E27FC236}">
                <a16:creationId xmlns:a16="http://schemas.microsoft.com/office/drawing/2014/main" id="{D5C38AC8-6962-D145-71DE-43DA07852CD2}"/>
              </a:ext>
            </a:extLst>
          </p:cNvPr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99E915E4-B742-AD01-DB9A-21E06FC71916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s-GT"/>
            </a:p>
          </p:txBody>
        </p:sp>
        <p:sp>
          <p:nvSpPr>
            <p:cNvPr id="30" name="TextBox 30">
              <a:extLst>
                <a:ext uri="{FF2B5EF4-FFF2-40B4-BE49-F238E27FC236}">
                  <a16:creationId xmlns:a16="http://schemas.microsoft.com/office/drawing/2014/main" id="{BEDEECFA-5303-CFE3-4CAC-17463A09E8FA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>
            <a:extLst>
              <a:ext uri="{FF2B5EF4-FFF2-40B4-BE49-F238E27FC236}">
                <a16:creationId xmlns:a16="http://schemas.microsoft.com/office/drawing/2014/main" id="{768B7116-7DD5-032E-3B21-55DA353F9DC5}"/>
              </a:ext>
            </a:extLst>
          </p:cNvPr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GT"/>
          </a:p>
        </p:txBody>
      </p:sp>
      <p:sp>
        <p:nvSpPr>
          <p:cNvPr id="32" name="AutoShape 32">
            <a:extLst>
              <a:ext uri="{FF2B5EF4-FFF2-40B4-BE49-F238E27FC236}">
                <a16:creationId xmlns:a16="http://schemas.microsoft.com/office/drawing/2014/main" id="{4CC7A616-E6BA-3224-3EAC-7EB88BE902A9}"/>
              </a:ext>
            </a:extLst>
          </p:cNvPr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GT"/>
          </a:p>
        </p:txBody>
      </p:sp>
      <p:sp>
        <p:nvSpPr>
          <p:cNvPr id="33" name="AutoShape 33">
            <a:extLst>
              <a:ext uri="{FF2B5EF4-FFF2-40B4-BE49-F238E27FC236}">
                <a16:creationId xmlns:a16="http://schemas.microsoft.com/office/drawing/2014/main" id="{435840CE-113F-8CED-D2EC-A01BDCE433E6}"/>
              </a:ext>
            </a:extLst>
          </p:cNvPr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GT"/>
          </a:p>
        </p:txBody>
      </p:sp>
      <p:sp>
        <p:nvSpPr>
          <p:cNvPr id="34" name="AutoShape 34">
            <a:extLst>
              <a:ext uri="{FF2B5EF4-FFF2-40B4-BE49-F238E27FC236}">
                <a16:creationId xmlns:a16="http://schemas.microsoft.com/office/drawing/2014/main" id="{2CAEF79D-ECA4-A77D-668D-6723A339DAF6}"/>
              </a:ext>
            </a:extLst>
          </p:cNvPr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GT"/>
          </a:p>
        </p:txBody>
      </p:sp>
      <p:sp>
        <p:nvSpPr>
          <p:cNvPr id="35" name="AutoShape 35">
            <a:extLst>
              <a:ext uri="{FF2B5EF4-FFF2-40B4-BE49-F238E27FC236}">
                <a16:creationId xmlns:a16="http://schemas.microsoft.com/office/drawing/2014/main" id="{695A9700-4620-5B01-3069-5643AE0D4EA2}"/>
              </a:ext>
            </a:extLst>
          </p:cNvPr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GT"/>
          </a:p>
        </p:txBody>
      </p:sp>
      <p:sp>
        <p:nvSpPr>
          <p:cNvPr id="36" name="AutoShape 36">
            <a:extLst>
              <a:ext uri="{FF2B5EF4-FFF2-40B4-BE49-F238E27FC236}">
                <a16:creationId xmlns:a16="http://schemas.microsoft.com/office/drawing/2014/main" id="{99F40979-ADFC-CCD8-859E-543580E440ED}"/>
              </a:ext>
            </a:extLst>
          </p:cNvPr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GT"/>
          </a:p>
        </p:txBody>
      </p:sp>
      <p:sp>
        <p:nvSpPr>
          <p:cNvPr id="37" name="AutoShape 37">
            <a:extLst>
              <a:ext uri="{FF2B5EF4-FFF2-40B4-BE49-F238E27FC236}">
                <a16:creationId xmlns:a16="http://schemas.microsoft.com/office/drawing/2014/main" id="{14DF6E8A-56D0-D079-F45E-183CDB8DF5C1}"/>
              </a:ext>
            </a:extLst>
          </p:cNvPr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GT"/>
          </a:p>
        </p:txBody>
      </p:sp>
      <p:sp>
        <p:nvSpPr>
          <p:cNvPr id="38" name="AutoShape 38">
            <a:extLst>
              <a:ext uri="{FF2B5EF4-FFF2-40B4-BE49-F238E27FC236}">
                <a16:creationId xmlns:a16="http://schemas.microsoft.com/office/drawing/2014/main" id="{583FB565-DDE3-E5DD-F121-7FD4BAF50421}"/>
              </a:ext>
            </a:extLst>
          </p:cNvPr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8773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3" name="Freeform 3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4" name="Freeform 4"/>
          <p:cNvSpPr/>
          <p:nvPr/>
        </p:nvSpPr>
        <p:spPr>
          <a:xfrm>
            <a:off x="17204191" y="709139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5" name="Freeform 5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grpSp>
        <p:nvGrpSpPr>
          <p:cNvPr id="6" name="Group 6"/>
          <p:cNvGrpSpPr/>
          <p:nvPr/>
        </p:nvGrpSpPr>
        <p:grpSpPr>
          <a:xfrm>
            <a:off x="541904" y="142443"/>
            <a:ext cx="15882723" cy="759927"/>
            <a:chOff x="0" y="0"/>
            <a:chExt cx="4183104" cy="20014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183104" cy="200145"/>
            </a:xfrm>
            <a:custGeom>
              <a:avLst/>
              <a:gdLst/>
              <a:ahLst/>
              <a:cxnLst/>
              <a:rect l="l" t="t" r="r" b="b"/>
              <a:pathLst>
                <a:path w="4183104" h="200145">
                  <a:moveTo>
                    <a:pt x="24860" y="0"/>
                  </a:moveTo>
                  <a:lnTo>
                    <a:pt x="4158244" y="0"/>
                  </a:lnTo>
                  <a:cubicBezTo>
                    <a:pt x="4164838" y="0"/>
                    <a:pt x="4171161" y="2619"/>
                    <a:pt x="4175823" y="7281"/>
                  </a:cubicBezTo>
                  <a:cubicBezTo>
                    <a:pt x="4180485" y="11943"/>
                    <a:pt x="4183104" y="18266"/>
                    <a:pt x="4183104" y="24860"/>
                  </a:cubicBezTo>
                  <a:lnTo>
                    <a:pt x="4183104" y="175286"/>
                  </a:lnTo>
                  <a:cubicBezTo>
                    <a:pt x="4183104" y="181879"/>
                    <a:pt x="4180485" y="188202"/>
                    <a:pt x="4175823" y="192864"/>
                  </a:cubicBezTo>
                  <a:cubicBezTo>
                    <a:pt x="4171161" y="197526"/>
                    <a:pt x="4164838" y="200145"/>
                    <a:pt x="4158244" y="200145"/>
                  </a:cubicBezTo>
                  <a:lnTo>
                    <a:pt x="24860" y="200145"/>
                  </a:lnTo>
                  <a:cubicBezTo>
                    <a:pt x="18266" y="200145"/>
                    <a:pt x="11943" y="197526"/>
                    <a:pt x="7281" y="192864"/>
                  </a:cubicBezTo>
                  <a:cubicBezTo>
                    <a:pt x="2619" y="188202"/>
                    <a:pt x="0" y="181879"/>
                    <a:pt x="0" y="175286"/>
                  </a:cubicBezTo>
                  <a:lnTo>
                    <a:pt x="0" y="24860"/>
                  </a:lnTo>
                  <a:cubicBezTo>
                    <a:pt x="0" y="18266"/>
                    <a:pt x="2619" y="11943"/>
                    <a:pt x="7281" y="7281"/>
                  </a:cubicBezTo>
                  <a:cubicBezTo>
                    <a:pt x="11943" y="2619"/>
                    <a:pt x="18266" y="0"/>
                    <a:pt x="24860" y="0"/>
                  </a:cubicBezTo>
                  <a:close/>
                </a:path>
              </a:pathLst>
            </a:custGeom>
            <a:solidFill>
              <a:srgbClr val="FFCB77"/>
            </a:solidFill>
          </p:spPr>
          <p:txBody>
            <a:bodyPr/>
            <a:lstStyle/>
            <a:p>
              <a:endParaRPr lang="es-G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9050"/>
              <a:ext cx="4183104" cy="1810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755697" y="3113797"/>
            <a:ext cx="16776606" cy="2579403"/>
          </a:xfrm>
          <a:custGeom>
            <a:avLst/>
            <a:gdLst/>
            <a:ahLst/>
            <a:cxnLst/>
            <a:rect l="l" t="t" r="r" b="b"/>
            <a:pathLst>
              <a:path w="16776606" h="2579403">
                <a:moveTo>
                  <a:pt x="0" y="0"/>
                </a:moveTo>
                <a:lnTo>
                  <a:pt x="16776606" y="0"/>
                </a:lnTo>
                <a:lnTo>
                  <a:pt x="16776606" y="2579403"/>
                </a:lnTo>
                <a:lnTo>
                  <a:pt x="0" y="257940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s-GT"/>
          </a:p>
        </p:txBody>
      </p:sp>
      <p:sp>
        <p:nvSpPr>
          <p:cNvPr id="10" name="TextBox 10"/>
          <p:cNvSpPr txBox="1"/>
          <p:nvPr/>
        </p:nvSpPr>
        <p:spPr>
          <a:xfrm>
            <a:off x="1028700" y="335448"/>
            <a:ext cx="16010705" cy="1094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79"/>
              </a:lnSpc>
            </a:pPr>
            <a:r>
              <a:rPr lang="en-US" sz="4179" b="1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DIFERENCIAS ENTRE INTERFACES Y CLASES ABSTRACTAS</a:t>
            </a:r>
          </a:p>
          <a:p>
            <a:pPr algn="l">
              <a:lnSpc>
                <a:spcPts val="4179"/>
              </a:lnSpc>
            </a:pPr>
            <a:endParaRPr lang="en-US" sz="4179" b="1">
              <a:solidFill>
                <a:srgbClr val="000000"/>
              </a:solidFill>
              <a:latin typeface="Kollektif Bold"/>
              <a:ea typeface="Kollektif Bold"/>
              <a:cs typeface="Kollektif Bold"/>
              <a:sym typeface="Kollektif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55697" y="1420287"/>
            <a:ext cx="17171967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17"/>
              </a:lnSpc>
            </a:pPr>
            <a:r>
              <a:rPr lang="en-US" sz="218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Las interfaces y las clases abstractas son dos herramientas fundamentales en la Programación Orientada a Objetos (POO) que permiten definir comportamientos comunes para diferentes clases. Sin embargo, tienen diferencias clave en su propósito, estructura y uso. A continuación, se detallan las principales diferencias: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1126</Words>
  <Application>Microsoft Office PowerPoint</Application>
  <PresentationFormat>Personalizado</PresentationFormat>
  <Paragraphs>75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DM Sans</vt:lpstr>
      <vt:lpstr>Kollektif</vt:lpstr>
      <vt:lpstr>Arial</vt:lpstr>
      <vt:lpstr>DM Sans Bold</vt:lpstr>
      <vt:lpstr>Calibri</vt:lpstr>
      <vt:lpstr>Kollektif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Modern Business Infographic Presentation</dc:title>
  <dc:creator>ROG STRIX</dc:creator>
  <cp:lastModifiedBy>Javier Gomez Riz</cp:lastModifiedBy>
  <cp:revision>3</cp:revision>
  <dcterms:created xsi:type="dcterms:W3CDTF">2006-08-16T00:00:00Z</dcterms:created>
  <dcterms:modified xsi:type="dcterms:W3CDTF">2025-03-01T06:03:45Z</dcterms:modified>
  <dc:identifier>DAGHs8jlQbc</dc:identifier>
</cp:coreProperties>
</file>