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76864a1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76864a1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64b6257a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64b6257a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64b6257a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64b6257a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64b6257a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64b6257a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76864a1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76864a1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64b6257a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64b6257a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76864a1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76864a1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76864a1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76864a1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64b6257a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64b6257a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64b6257a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64b6257a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76864a1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76864a1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McNemar’s Test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Breast Cancer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75" y="686325"/>
            <a:ext cx="6763775" cy="41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75" y="1374700"/>
            <a:ext cx="3720725" cy="19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525" y="1180700"/>
            <a:ext cx="3549001" cy="23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/>
          <p:nvPr/>
        </p:nvSpPr>
        <p:spPr>
          <a:xfrm>
            <a:off x="446675" y="3729275"/>
            <a:ext cx="8255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Hypothesis 2: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We reject the null hypothesis. Breast cancer patients with Tumor Stage 2 &amp; 3 do not tend to exhibit a lower survival.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3114375" y="2111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488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00"/>
              <a:t>The dataset chosen for the McNemar’s Test if Real Breast Cancer dataset.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00"/>
              <a:t>This dataset consists of a group of breast cancer patients, who had surgery to remove their tumour. The dataset consists of the following variables: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Age: age at diagnosis (Years)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Tumour_Stage: I, II, III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Histology: Infiltrating Ductal Carcinoma, Infiltrating Lobular Carcinoma, Mucinous Carcinoma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HER2 status: Positive/Negative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Surgery_type: Lumpectomy, Simple Mastectomy, Modified Radical Mastectomy, Other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Patient_Status: Alive/Dead [can be null, in case the patient didn’t visited again after the surgery and there is no information available whether the patient is alive or dead].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13554" l="665" r="0" t="0"/>
          <a:stretch/>
        </p:blipFill>
        <p:spPr>
          <a:xfrm>
            <a:off x="395263" y="775825"/>
            <a:ext cx="8652451" cy="7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 rotWithShape="1">
          <a:blip r:embed="rId4">
            <a:alphaModFix/>
          </a:blip>
          <a:srcRect b="0" l="0" r="0" t="8324"/>
          <a:stretch/>
        </p:blipFill>
        <p:spPr>
          <a:xfrm>
            <a:off x="375213" y="3653325"/>
            <a:ext cx="8692525" cy="74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15"/>
          <p:cNvCxnSpPr/>
          <p:nvPr/>
        </p:nvCxnSpPr>
        <p:spPr>
          <a:xfrm>
            <a:off x="4571988" y="1794750"/>
            <a:ext cx="0" cy="16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I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348900"/>
            <a:ext cx="70305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</a:rPr>
              <a:t>HER2-positive breast cancer is a breast cancer that tests positive for a protein called human epidermal growth factor receptor 2 (HER2). This protein promotes the growth of cancer cells.</a:t>
            </a:r>
            <a:endParaRPr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</a:rPr>
              <a:t>In about 1 of every 5 breast cancers, the cancer cells have extra copies of the gene that makes the HER2 protein. HER2-positive breast cancers tend to be more aggressive than other types of breast cancer.</a:t>
            </a:r>
            <a:endParaRPr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H0: Breast cancer patients with a negative HER2 status tend to exhibit a higher survival.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H1: </a:t>
            </a:r>
            <a:r>
              <a:rPr lang="en"/>
              <a:t>Breast cancer patients with a positive HER2 status do not exhibit higher survival. </a:t>
            </a:r>
            <a:br>
              <a:rPr lang="en"/>
            </a:br>
            <a:br>
              <a:rPr lang="en"/>
            </a:br>
            <a:r>
              <a:rPr lang="en"/>
              <a:t>Treatment Group: Patients with HER2 Status negative. (29)</a:t>
            </a:r>
            <a:br>
              <a:rPr lang="en"/>
            </a:br>
            <a:r>
              <a:rPr lang="en"/>
              <a:t>Control Group: Patients with HER2 Status positive. (301)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Discordant pairs - 10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file snippet for Hypothesis I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038" y="1415525"/>
            <a:ext cx="6053916" cy="35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075" y="846300"/>
            <a:ext cx="7533651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8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1532" l="1347" r="986" t="868"/>
          <a:stretch/>
        </p:blipFill>
        <p:spPr>
          <a:xfrm>
            <a:off x="4436875" y="945150"/>
            <a:ext cx="4365826" cy="266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75" y="1929563"/>
            <a:ext cx="3792551" cy="1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594525" y="3738275"/>
            <a:ext cx="815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Hypothesis 1: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We accept the null hypothesis. Patients tested negative for HER2 status breast cancer have higher survival rate.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II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48850" y="1300950"/>
            <a:ext cx="7030500" cy="15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Stage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H0: Breast cancer patients who are in Tumor stage 2 &amp; 3 tend to exhibit a lower survival.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H1: Breast cancer patients who are in Tumor Stage 2 &amp; 3 do not tend to exhibit a lower survival. 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1348850" y="2833350"/>
            <a:ext cx="650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Treatment Group: Individuals who are in Tumor stages 2 and 3. (266) 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Control Group: Individuals who are in Tumor stage 1. (64)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/>
        </p:nvSpPr>
        <p:spPr>
          <a:xfrm>
            <a:off x="1200325" y="566125"/>
            <a:ext cx="64173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Run file snippet for Hypothesis II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50" y="1551650"/>
            <a:ext cx="6768225" cy="34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