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Oswald"/>
      <p:regular r:id="rId19"/>
      <p:bold r:id="rId20"/>
    </p:embeddedFont>
    <p:embeddedFont>
      <p:font typeface="Nova Mono"/>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NovaMono-regular.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Oswald-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beginnersbook.com/2015/04/transitive-dependency-in-dbms/" TargetMode="External"/><Relationship Id="rId4" Type="http://schemas.openxmlformats.org/officeDocument/2006/relationships/hyperlink" Target="https://beginnersbook.com/2015/04/functional-dependency-in-dbm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p:nvPr/>
        </p:nvSpPr>
        <p:spPr>
          <a:xfrm>
            <a:off x="6223700" y="356850"/>
            <a:ext cx="5732400" cy="44898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rPr b="1" i="0" lang="en-IN" sz="1400" u="none" cap="none" strike="noStrike">
                <a:solidFill>
                  <a:srgbClr val="999999"/>
                </a:solidFill>
                <a:latin typeface="Oswald"/>
                <a:ea typeface="Oswald"/>
                <a:cs typeface="Oswald"/>
                <a:sym typeface="Oswald"/>
              </a:rPr>
              <a:t>UE18CS252</a:t>
            </a:r>
            <a:endParaRPr b="1" i="0" sz="1100" u="none" cap="none" strike="noStrike">
              <a:solidFill>
                <a:schemeClr val="dk1"/>
              </a:solidFill>
              <a:latin typeface="Arial"/>
              <a:ea typeface="Arial"/>
              <a:cs typeface="Arial"/>
              <a:sym typeface="Arial"/>
            </a:endParaRPr>
          </a:p>
          <a:p>
            <a:pPr indent="0" lvl="0" marL="457200" marR="0" rtl="0" algn="ctr">
              <a:lnSpc>
                <a:spcPct val="115000"/>
              </a:lnSpc>
              <a:spcBef>
                <a:spcPts val="0"/>
              </a:spcBef>
              <a:spcAft>
                <a:spcPts val="0"/>
              </a:spcAft>
              <a:buNone/>
            </a:pPr>
            <a:r>
              <a:rPr b="1" i="0" lang="en-IN" sz="2400" u="none" cap="none" strike="noStrike">
                <a:solidFill>
                  <a:srgbClr val="999999"/>
                </a:solidFill>
                <a:latin typeface="Oswald"/>
                <a:ea typeface="Oswald"/>
                <a:cs typeface="Oswald"/>
                <a:sym typeface="Oswald"/>
              </a:rPr>
              <a:t>       Database Management System	</a:t>
            </a:r>
            <a:r>
              <a:rPr b="1" i="0" lang="en-IN" sz="2400" u="none" cap="none" strike="noStrike">
                <a:solidFill>
                  <a:srgbClr val="DD7E6B"/>
                </a:solidFill>
                <a:latin typeface="Oswald"/>
                <a:ea typeface="Oswald"/>
                <a:cs typeface="Oswald"/>
                <a:sym typeface="Oswald"/>
              </a:rPr>
              <a:t>	</a:t>
            </a:r>
            <a:endParaRPr b="1" i="0" sz="1100" u="none" cap="none" strike="noStrike">
              <a:solidFill>
                <a:schemeClr val="dk1"/>
              </a:solidFill>
              <a:latin typeface="Arial"/>
              <a:ea typeface="Arial"/>
              <a:cs typeface="Arial"/>
              <a:sym typeface="Arial"/>
            </a:endParaRPr>
          </a:p>
          <a:p>
            <a:pPr indent="0" lvl="0" marL="0" marR="0" rtl="0" algn="ctr">
              <a:lnSpc>
                <a:spcPct val="115000"/>
              </a:lnSpc>
              <a:spcBef>
                <a:spcPts val="0"/>
              </a:spcBef>
              <a:spcAft>
                <a:spcPts val="0"/>
              </a:spcAft>
              <a:buNone/>
            </a:pPr>
            <a:r>
              <a:t/>
            </a:r>
            <a:endParaRPr b="1" i="0" sz="600" u="none" cap="none" strike="noStrike">
              <a:solidFill>
                <a:schemeClr val="dk1"/>
              </a:solidFill>
              <a:latin typeface="Arial"/>
              <a:ea typeface="Arial"/>
              <a:cs typeface="Arial"/>
              <a:sym typeface="Arial"/>
            </a:endParaRPr>
          </a:p>
          <a:p>
            <a:pPr indent="0" lvl="0" marL="0" marR="0" rtl="0" algn="ctr">
              <a:lnSpc>
                <a:spcPct val="115000"/>
              </a:lnSpc>
              <a:spcBef>
                <a:spcPts val="0"/>
              </a:spcBef>
              <a:spcAft>
                <a:spcPts val="0"/>
              </a:spcAft>
              <a:buNone/>
            </a:pPr>
            <a:r>
              <a:t/>
            </a:r>
            <a:endParaRPr b="1" sz="1800">
              <a:solidFill>
                <a:srgbClr val="999999"/>
              </a:solidFill>
              <a:latin typeface="Oswald"/>
              <a:ea typeface="Oswald"/>
              <a:cs typeface="Oswald"/>
              <a:sym typeface="Oswald"/>
            </a:endParaRPr>
          </a:p>
          <a:p>
            <a:pPr indent="0" lvl="0" marL="0" marR="0" rtl="0" algn="ctr">
              <a:lnSpc>
                <a:spcPct val="115000"/>
              </a:lnSpc>
              <a:spcBef>
                <a:spcPts val="0"/>
              </a:spcBef>
              <a:spcAft>
                <a:spcPts val="0"/>
              </a:spcAft>
              <a:buNone/>
            </a:pPr>
            <a:r>
              <a:t/>
            </a:r>
            <a:endParaRPr b="1" sz="1800">
              <a:solidFill>
                <a:srgbClr val="999999"/>
              </a:solidFill>
              <a:latin typeface="Oswald"/>
              <a:ea typeface="Oswald"/>
              <a:cs typeface="Oswald"/>
              <a:sym typeface="Oswald"/>
            </a:endParaRPr>
          </a:p>
          <a:p>
            <a:pPr indent="0" lvl="0" marL="0" marR="0" rtl="0" algn="ctr">
              <a:lnSpc>
                <a:spcPct val="115000"/>
              </a:lnSpc>
              <a:spcBef>
                <a:spcPts val="0"/>
              </a:spcBef>
              <a:spcAft>
                <a:spcPts val="0"/>
              </a:spcAft>
              <a:buNone/>
            </a:pPr>
            <a:r>
              <a:rPr b="1" lang="en-IN" sz="1800">
                <a:solidFill>
                  <a:srgbClr val="999999"/>
                </a:solidFill>
                <a:latin typeface="Oswald"/>
                <a:ea typeface="Oswald"/>
                <a:cs typeface="Oswald"/>
                <a:sym typeface="Oswald"/>
              </a:rPr>
              <a:t>  </a:t>
            </a:r>
            <a:r>
              <a:rPr b="1" i="0" lang="en-IN" sz="3000" u="none" cap="none" strike="noStrike">
                <a:solidFill>
                  <a:srgbClr val="DD7E6B"/>
                </a:solidFill>
                <a:latin typeface="Oswald"/>
                <a:ea typeface="Oswald"/>
                <a:cs typeface="Oswald"/>
                <a:sym typeface="Oswald"/>
              </a:rPr>
              <a:t> </a:t>
            </a:r>
            <a:r>
              <a:rPr b="1" i="0" lang="en-IN" sz="6300" u="none" cap="none" strike="noStrike">
                <a:solidFill>
                  <a:srgbClr val="DD7E6B"/>
                </a:solidFill>
                <a:latin typeface="Oswald"/>
                <a:ea typeface="Oswald"/>
                <a:cs typeface="Oswald"/>
                <a:sym typeface="Oswald"/>
              </a:rPr>
              <a:t>STOCK MARKET       MANAGEMENT</a:t>
            </a:r>
            <a:endParaRPr b="1" i="0" sz="4200" u="none" cap="none" strike="noStrike">
              <a:solidFill>
                <a:schemeClr val="dk1"/>
              </a:solidFill>
              <a:latin typeface="Arial"/>
              <a:ea typeface="Arial"/>
              <a:cs typeface="Arial"/>
              <a:sym typeface="Arial"/>
            </a:endParaRPr>
          </a:p>
        </p:txBody>
      </p:sp>
      <p:sp>
        <p:nvSpPr>
          <p:cNvPr id="85" name="Google Shape;85;p13"/>
          <p:cNvSpPr/>
          <p:nvPr/>
        </p:nvSpPr>
        <p:spPr>
          <a:xfrm>
            <a:off x="6721482" y="6268684"/>
            <a:ext cx="4983600" cy="4158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rPr b="1" i="0" lang="en-IN" sz="2000" u="none" cap="none" strike="noStrike">
                <a:solidFill>
                  <a:srgbClr val="DD7E6B"/>
                </a:solidFill>
                <a:latin typeface="Oswald"/>
                <a:ea typeface="Oswald"/>
                <a:cs typeface="Oswald"/>
                <a:sym typeface="Oswald"/>
              </a:rPr>
              <a:t>PES1201801127                    G JAHNAVI REDDY</a:t>
            </a:r>
            <a:endParaRPr b="1" i="0" sz="1200" u="none" cap="none" strike="noStrike">
              <a:solidFill>
                <a:srgbClr val="DD7E6B"/>
              </a:solidFill>
              <a:latin typeface="Arial"/>
              <a:ea typeface="Arial"/>
              <a:cs typeface="Arial"/>
              <a:sym typeface="Arial"/>
            </a:endParaRPr>
          </a:p>
        </p:txBody>
      </p:sp>
      <p:pic>
        <p:nvPicPr>
          <p:cNvPr id="86" name="Google Shape;86;p13"/>
          <p:cNvPicPr preferRelativeResize="0"/>
          <p:nvPr/>
        </p:nvPicPr>
        <p:blipFill>
          <a:blip r:embed="rId3">
            <a:alphaModFix/>
          </a:blip>
          <a:stretch>
            <a:fillRect/>
          </a:stretch>
        </p:blipFill>
        <p:spPr>
          <a:xfrm>
            <a:off x="0" y="0"/>
            <a:ext cx="5952625" cy="6858000"/>
          </a:xfrm>
          <a:prstGeom prst="rect">
            <a:avLst/>
          </a:prstGeom>
          <a:noFill/>
          <a:ln>
            <a:noFill/>
          </a:ln>
        </p:spPr>
      </p:pic>
      <p:sp>
        <p:nvSpPr>
          <p:cNvPr id="87" name="Google Shape;87;p13"/>
          <p:cNvSpPr txBox="1"/>
          <p:nvPr/>
        </p:nvSpPr>
        <p:spPr>
          <a:xfrm>
            <a:off x="7589900" y="4459050"/>
            <a:ext cx="3000000" cy="1295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IN" sz="1800">
                <a:solidFill>
                  <a:srgbClr val="999999"/>
                </a:solidFill>
                <a:latin typeface="Oswald"/>
                <a:ea typeface="Oswald"/>
                <a:cs typeface="Oswald"/>
                <a:sym typeface="Oswald"/>
              </a:rPr>
              <a:t>Prof. Priya Badrinath</a:t>
            </a:r>
            <a:endParaRPr b="1" sz="1100">
              <a:solidFill>
                <a:schemeClr val="dk1"/>
              </a:solidFill>
            </a:endParaRPr>
          </a:p>
          <a:p>
            <a:pPr indent="0" lvl="0" marL="0" rtl="0" algn="ctr">
              <a:lnSpc>
                <a:spcPct val="115000"/>
              </a:lnSpc>
              <a:spcBef>
                <a:spcPts val="0"/>
              </a:spcBef>
              <a:spcAft>
                <a:spcPts val="0"/>
              </a:spcAft>
              <a:buNone/>
            </a:pPr>
            <a:r>
              <a:rPr b="1" lang="en-IN" sz="1800">
                <a:solidFill>
                  <a:srgbClr val="999999"/>
                </a:solidFill>
                <a:latin typeface="Oswald"/>
                <a:ea typeface="Oswald"/>
                <a:cs typeface="Oswald"/>
                <a:sym typeface="Oswald"/>
              </a:rPr>
              <a:t>Section-F</a:t>
            </a:r>
            <a:r>
              <a:rPr b="1" lang="en-IN" sz="1100">
                <a:solidFill>
                  <a:schemeClr val="dk1"/>
                </a:solidFill>
              </a:rPr>
              <a:t>,   </a:t>
            </a:r>
            <a:r>
              <a:rPr b="1" lang="en-IN" sz="1800">
                <a:solidFill>
                  <a:srgbClr val="999999"/>
                </a:solidFill>
                <a:latin typeface="Oswald"/>
                <a:ea typeface="Oswald"/>
                <a:cs typeface="Oswald"/>
                <a:sym typeface="Oswald"/>
              </a:rPr>
              <a:t>B.Tech CSE</a:t>
            </a:r>
            <a:endParaRPr b="1" sz="1800">
              <a:solidFill>
                <a:srgbClr val="999999"/>
              </a:solidFill>
              <a:latin typeface="Oswald"/>
              <a:ea typeface="Oswald"/>
              <a:cs typeface="Oswald"/>
              <a:sym typeface="Oswald"/>
            </a:endParaRPr>
          </a:p>
          <a:p>
            <a:pPr indent="0" lvl="0" marL="0" rtl="0" algn="ctr">
              <a:lnSpc>
                <a:spcPct val="115000"/>
              </a:lnSpc>
              <a:spcBef>
                <a:spcPts val="0"/>
              </a:spcBef>
              <a:spcAft>
                <a:spcPts val="0"/>
              </a:spcAft>
              <a:buNone/>
            </a:pPr>
            <a:r>
              <a:t/>
            </a:r>
            <a:endParaRPr b="1" sz="1800">
              <a:solidFill>
                <a:srgbClr val="999999"/>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p:nvPr/>
        </p:nvSpPr>
        <p:spPr>
          <a:xfrm>
            <a:off x="1053899" y="263198"/>
            <a:ext cx="5540043" cy="545406"/>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rPr b="1" i="0" lang="en-IN" sz="2800" u="none" cap="none" strike="noStrike">
                <a:solidFill>
                  <a:srgbClr val="B66969"/>
                </a:solidFill>
                <a:latin typeface="Oswald"/>
                <a:ea typeface="Oswald"/>
                <a:cs typeface="Oswald"/>
                <a:sym typeface="Oswald"/>
              </a:rPr>
              <a:t>TESTING LOSSLESS JOIN PROPERTY</a:t>
            </a:r>
            <a:endParaRPr b="1" i="0" sz="1200" u="none" cap="none" strike="noStrike">
              <a:solidFill>
                <a:schemeClr val="dk1"/>
              </a:solidFill>
              <a:latin typeface="Arial"/>
              <a:ea typeface="Arial"/>
              <a:cs typeface="Arial"/>
              <a:sym typeface="Arial"/>
            </a:endParaRPr>
          </a:p>
        </p:txBody>
      </p:sp>
      <p:sp>
        <p:nvSpPr>
          <p:cNvPr id="142" name="Google Shape;142;p22"/>
          <p:cNvSpPr/>
          <p:nvPr/>
        </p:nvSpPr>
        <p:spPr>
          <a:xfrm>
            <a:off x="1053899" y="789626"/>
            <a:ext cx="10538025" cy="70218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0" i="0" lang="en-IN" sz="1800" u="none" cap="none" strike="noStrike">
                <a:solidFill>
                  <a:srgbClr val="666666"/>
                </a:solidFill>
                <a:latin typeface="Oswald"/>
                <a:ea typeface="Oswald"/>
                <a:cs typeface="Oswald"/>
                <a:sym typeface="Oswald"/>
              </a:rPr>
              <a:t>Decomposition of a relation is done when a relation in relational model is not in appropriate normal form. Relation R is decomposed into two or more relations if decomposition is lossless join as well as dependency preserving.</a:t>
            </a:r>
            <a:endParaRPr b="0" i="0" sz="1400" u="none" cap="none" strike="noStrike">
              <a:solidFill>
                <a:schemeClr val="dk1"/>
              </a:solidFill>
              <a:latin typeface="Arial"/>
              <a:ea typeface="Arial"/>
              <a:cs typeface="Arial"/>
              <a:sym typeface="Arial"/>
            </a:endParaRPr>
          </a:p>
        </p:txBody>
      </p:sp>
      <p:sp>
        <p:nvSpPr>
          <p:cNvPr id="143" name="Google Shape;143;p22"/>
          <p:cNvSpPr/>
          <p:nvPr/>
        </p:nvSpPr>
        <p:spPr>
          <a:xfrm>
            <a:off x="1053899" y="1491806"/>
            <a:ext cx="10538025" cy="5118774"/>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rPr b="0" i="0" lang="en-IN" sz="1800" u="sng" cap="none" strike="noStrike">
                <a:solidFill>
                  <a:srgbClr val="666666"/>
                </a:solidFill>
                <a:latin typeface="Oswald"/>
                <a:ea typeface="Oswald"/>
                <a:cs typeface="Oswald"/>
                <a:sym typeface="Oswald"/>
              </a:rPr>
              <a:t>Lossless Join Decomposition</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2400"/>
              </a:spcBef>
              <a:spcAft>
                <a:spcPts val="0"/>
              </a:spcAft>
              <a:buNone/>
            </a:pPr>
            <a:r>
              <a:rPr b="0" i="0" lang="en-IN" sz="1800" u="none" cap="none" strike="noStrike">
                <a:solidFill>
                  <a:srgbClr val="666666"/>
                </a:solidFill>
                <a:latin typeface="Oswald"/>
                <a:ea typeface="Oswald"/>
                <a:cs typeface="Oswald"/>
                <a:sym typeface="Oswald"/>
              </a:rPr>
              <a:t>If we decompose a relation R into relations R1 and R2,</a:t>
            </a:r>
            <a:endParaRPr b="0" i="0" sz="1400" u="none" cap="none" strike="noStrike">
              <a:solidFill>
                <a:schemeClr val="dk1"/>
              </a:solidFill>
              <a:latin typeface="Arial"/>
              <a:ea typeface="Arial"/>
              <a:cs typeface="Arial"/>
              <a:sym typeface="Arial"/>
            </a:endParaRPr>
          </a:p>
          <a:p>
            <a:pPr indent="-342900" lvl="0" marL="342900" marR="0" rtl="0" algn="l">
              <a:lnSpc>
                <a:spcPct val="115000"/>
              </a:lnSpc>
              <a:spcBef>
                <a:spcPts val="1200"/>
              </a:spcBef>
              <a:spcAft>
                <a:spcPts val="0"/>
              </a:spcAft>
              <a:buClr>
                <a:srgbClr val="666666"/>
              </a:buClr>
              <a:buSzPts val="1800"/>
              <a:buFont typeface="Arial"/>
              <a:buChar char="●"/>
            </a:pPr>
            <a:r>
              <a:rPr b="0" i="0" lang="en-IN" sz="1800" u="none" cap="none" strike="noStrike">
                <a:solidFill>
                  <a:srgbClr val="666666"/>
                </a:solidFill>
                <a:latin typeface="Nova Mono"/>
                <a:ea typeface="Nova Mono"/>
                <a:cs typeface="Nova Mono"/>
                <a:sym typeface="Nova Mono"/>
              </a:rPr>
              <a:t>Decomposition is lossy if R1 ⋈ R2 ⊃ R</a:t>
            </a:r>
            <a:endParaRPr b="0" i="0" sz="1400" u="none" cap="none" strike="noStrike">
              <a:solidFill>
                <a:schemeClr val="dk1"/>
              </a:solidFill>
              <a:latin typeface="Arial"/>
              <a:ea typeface="Arial"/>
              <a:cs typeface="Arial"/>
              <a:sym typeface="Arial"/>
            </a:endParaRPr>
          </a:p>
          <a:p>
            <a:pPr indent="-342900" lvl="0" marL="342900" marR="0" rtl="0" algn="l">
              <a:lnSpc>
                <a:spcPct val="115000"/>
              </a:lnSpc>
              <a:spcBef>
                <a:spcPts val="0"/>
              </a:spcBef>
              <a:spcAft>
                <a:spcPts val="0"/>
              </a:spcAft>
              <a:buClr>
                <a:srgbClr val="666666"/>
              </a:buClr>
              <a:buSzPts val="1800"/>
              <a:buFont typeface="Arial"/>
              <a:buChar char="●"/>
            </a:pPr>
            <a:r>
              <a:rPr b="0" i="0" lang="en-IN" sz="1800" u="none" cap="none" strike="noStrike">
                <a:solidFill>
                  <a:srgbClr val="666666"/>
                </a:solidFill>
                <a:latin typeface="Nova Mono"/>
                <a:ea typeface="Nova Mono"/>
                <a:cs typeface="Nova Mono"/>
                <a:sym typeface="Nova Mono"/>
              </a:rPr>
              <a:t>Decomposition is lossless if R1 ⋈ R2 = R</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2400"/>
              </a:spcBef>
              <a:spcAft>
                <a:spcPts val="0"/>
              </a:spcAft>
              <a:buNone/>
            </a:pPr>
            <a:r>
              <a:rPr b="0" i="0" lang="en-IN" sz="1800" u="sng" cap="none" strike="noStrike">
                <a:solidFill>
                  <a:srgbClr val="666666"/>
                </a:solidFill>
                <a:latin typeface="Oswald"/>
                <a:ea typeface="Oswald"/>
                <a:cs typeface="Oswald"/>
                <a:sym typeface="Oswald"/>
              </a:rPr>
              <a:t>To check for lossless join decomposition using FD set, following conditions must hold:</a:t>
            </a:r>
            <a:endParaRPr b="0" i="0" sz="1400" u="none" cap="none" strike="noStrike">
              <a:solidFill>
                <a:schemeClr val="dk1"/>
              </a:solidFill>
              <a:latin typeface="Arial"/>
              <a:ea typeface="Arial"/>
              <a:cs typeface="Arial"/>
              <a:sym typeface="Arial"/>
            </a:endParaRPr>
          </a:p>
          <a:p>
            <a:pPr indent="-342900" lvl="0" marL="342900" marR="0" rtl="0" algn="l">
              <a:lnSpc>
                <a:spcPct val="115000"/>
              </a:lnSpc>
              <a:spcBef>
                <a:spcPts val="2400"/>
              </a:spcBef>
              <a:spcAft>
                <a:spcPts val="0"/>
              </a:spcAft>
              <a:buClr>
                <a:srgbClr val="666666"/>
              </a:buClr>
              <a:buSzPts val="1800"/>
              <a:buFont typeface="Calibri"/>
              <a:buAutoNum type="arabicPeriod"/>
            </a:pPr>
            <a:r>
              <a:rPr b="0" i="0" lang="en-IN" sz="1800" u="none" cap="none" strike="noStrike">
                <a:solidFill>
                  <a:srgbClr val="666666"/>
                </a:solidFill>
                <a:latin typeface="Oswald"/>
                <a:ea typeface="Oswald"/>
                <a:cs typeface="Oswald"/>
                <a:sym typeface="Oswald"/>
              </a:rPr>
              <a:t>Union of Attributes of R1 and R2 must be equal to attribute of R. Each attribute of R must be either in R1 or in R2.</a:t>
            </a:r>
            <a:br>
              <a:rPr b="0" i="0" lang="en-IN" sz="1800" u="none" cap="none" strike="noStrike">
                <a:solidFill>
                  <a:srgbClr val="666666"/>
                </a:solidFill>
                <a:latin typeface="Oswald"/>
                <a:ea typeface="Oswald"/>
                <a:cs typeface="Oswald"/>
                <a:sym typeface="Oswald"/>
              </a:rPr>
            </a:br>
            <a:r>
              <a:rPr b="0" i="0" lang="en-IN" sz="1800" u="none" cap="none" strike="noStrike">
                <a:solidFill>
                  <a:srgbClr val="666666"/>
                </a:solidFill>
                <a:latin typeface="Oswald"/>
                <a:ea typeface="Oswald"/>
                <a:cs typeface="Oswald"/>
                <a:sym typeface="Oswald"/>
              </a:rPr>
              <a:t> Att(R1) U Att(R2) = Att(R)</a:t>
            </a:r>
            <a:endParaRPr b="0" i="0" sz="1400" u="none" cap="none" strike="noStrike">
              <a:solidFill>
                <a:schemeClr val="dk1"/>
              </a:solidFill>
              <a:latin typeface="Arial"/>
              <a:ea typeface="Arial"/>
              <a:cs typeface="Arial"/>
              <a:sym typeface="Arial"/>
            </a:endParaRPr>
          </a:p>
          <a:p>
            <a:pPr indent="-342900" lvl="0" marL="342900" marR="0" rtl="0" algn="l">
              <a:lnSpc>
                <a:spcPct val="115000"/>
              </a:lnSpc>
              <a:spcBef>
                <a:spcPts val="0"/>
              </a:spcBef>
              <a:spcAft>
                <a:spcPts val="0"/>
              </a:spcAft>
              <a:buClr>
                <a:srgbClr val="666666"/>
              </a:buClr>
              <a:buSzPts val="1800"/>
              <a:buFont typeface="Calibri"/>
              <a:buAutoNum type="arabicPeriod"/>
            </a:pPr>
            <a:r>
              <a:rPr b="0" i="0" lang="en-IN" sz="1800" u="none" cap="none" strike="noStrike">
                <a:solidFill>
                  <a:srgbClr val="666666"/>
                </a:solidFill>
                <a:latin typeface="Nova Mono"/>
                <a:ea typeface="Nova Mono"/>
                <a:cs typeface="Nova Mono"/>
                <a:sym typeface="Nova Mono"/>
              </a:rPr>
              <a:t>Intersection of Attributes of R1 and R2 must not be NULL.</a:t>
            </a:r>
            <a:br>
              <a:rPr b="0" i="0" lang="en-IN" sz="1800" u="none" cap="none" strike="noStrike">
                <a:solidFill>
                  <a:srgbClr val="666666"/>
                </a:solidFill>
                <a:latin typeface="Nova Mono"/>
                <a:ea typeface="Nova Mono"/>
                <a:cs typeface="Nova Mono"/>
                <a:sym typeface="Nova Mono"/>
              </a:rPr>
            </a:br>
            <a:r>
              <a:rPr b="0" i="0" lang="en-IN" sz="1800" u="none" cap="none" strike="noStrike">
                <a:solidFill>
                  <a:srgbClr val="666666"/>
                </a:solidFill>
                <a:latin typeface="Nova Mono"/>
                <a:ea typeface="Nova Mono"/>
                <a:cs typeface="Nova Mono"/>
                <a:sym typeface="Nova Mono"/>
              </a:rPr>
              <a:t> Att(R1) ∩ Att(R2) ≠ Φ</a:t>
            </a:r>
            <a:endParaRPr b="0" i="0" sz="1400" u="none" cap="none" strike="noStrike">
              <a:solidFill>
                <a:schemeClr val="dk1"/>
              </a:solidFill>
              <a:latin typeface="Arial"/>
              <a:ea typeface="Arial"/>
              <a:cs typeface="Arial"/>
              <a:sym typeface="Arial"/>
            </a:endParaRPr>
          </a:p>
          <a:p>
            <a:pPr indent="-342900" lvl="0" marL="342900" marR="0" rtl="0" algn="l">
              <a:lnSpc>
                <a:spcPct val="115000"/>
              </a:lnSpc>
              <a:spcBef>
                <a:spcPts val="0"/>
              </a:spcBef>
              <a:spcAft>
                <a:spcPts val="0"/>
              </a:spcAft>
              <a:buClr>
                <a:srgbClr val="666666"/>
              </a:buClr>
              <a:buSzPts val="1800"/>
              <a:buFont typeface="Calibri"/>
              <a:buAutoNum type="arabicPeriod"/>
            </a:pPr>
            <a:r>
              <a:rPr b="0" i="0" lang="en-IN" sz="1800" u="none" cap="none" strike="noStrike">
                <a:solidFill>
                  <a:srgbClr val="666666"/>
                </a:solidFill>
                <a:latin typeface="Nova Mono"/>
                <a:ea typeface="Nova Mono"/>
                <a:cs typeface="Nova Mono"/>
                <a:sym typeface="Nova Mono"/>
              </a:rPr>
              <a:t>Common attribute must be a key for at least one relation (R1 or R2)</a:t>
            </a:r>
            <a:br>
              <a:rPr b="0" i="0" lang="en-IN" sz="1800" u="none" cap="none" strike="noStrike">
                <a:solidFill>
                  <a:srgbClr val="666666"/>
                </a:solidFill>
                <a:latin typeface="Nova Mono"/>
                <a:ea typeface="Nova Mono"/>
                <a:cs typeface="Nova Mono"/>
                <a:sym typeface="Nova Mono"/>
              </a:rPr>
            </a:br>
            <a:r>
              <a:rPr b="0" i="0" lang="en-IN" sz="1800" u="none" cap="none" strike="noStrike">
                <a:solidFill>
                  <a:srgbClr val="666666"/>
                </a:solidFill>
                <a:latin typeface="Nova Mono"/>
                <a:ea typeface="Nova Mono"/>
                <a:cs typeface="Nova Mono"/>
                <a:sym typeface="Nova Mono"/>
              </a:rPr>
              <a:t> Att(R1) ∩ Att(R2) -&gt; Att(R1) or Att(R1) ∩ Att(R2) -&gt; Att(R2)</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None/>
            </a:pPr>
            <a:r>
              <a:rPr b="0" i="0" lang="en-IN" sz="1800" u="none" cap="none" strike="noStrike">
                <a:solidFill>
                  <a:srgbClr val="666666"/>
                </a:solidFill>
                <a:latin typeface="Oswald"/>
                <a:ea typeface="Oswald"/>
                <a:cs typeface="Oswald"/>
                <a:sym typeface="Oswald"/>
              </a:rPr>
              <a:t>Checking lossless join property on stock market database system, we can conclude that relation has lossy decomposition</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p:nvPr/>
        </p:nvSpPr>
        <p:spPr>
          <a:xfrm>
            <a:off x="193081" y="172629"/>
            <a:ext cx="3422700" cy="739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0" i="0" lang="en-IN" sz="3200" u="none" cap="none" strike="noStrike">
                <a:solidFill>
                  <a:srgbClr val="C55A11"/>
                </a:solidFill>
                <a:latin typeface="Oswald"/>
                <a:ea typeface="Oswald"/>
                <a:cs typeface="Oswald"/>
                <a:sym typeface="Oswald"/>
              </a:rPr>
              <a:t>Screenshots of tables</a:t>
            </a:r>
            <a:endParaRPr b="0" i="0" sz="1800" u="none" cap="none" strike="noStrike">
              <a:solidFill>
                <a:srgbClr val="C55A11"/>
              </a:solidFill>
              <a:latin typeface="Arial"/>
              <a:ea typeface="Arial"/>
              <a:cs typeface="Arial"/>
              <a:sym typeface="Arial"/>
            </a:endParaRPr>
          </a:p>
        </p:txBody>
      </p:sp>
      <p:pic>
        <p:nvPicPr>
          <p:cNvPr id="149" name="Google Shape;149;p23"/>
          <p:cNvPicPr preferRelativeResize="0"/>
          <p:nvPr/>
        </p:nvPicPr>
        <p:blipFill>
          <a:blip r:embed="rId3">
            <a:alphaModFix/>
          </a:blip>
          <a:stretch>
            <a:fillRect/>
          </a:stretch>
        </p:blipFill>
        <p:spPr>
          <a:xfrm>
            <a:off x="7623950" y="1042550"/>
            <a:ext cx="4415650" cy="4772900"/>
          </a:xfrm>
          <a:prstGeom prst="rect">
            <a:avLst/>
          </a:prstGeom>
          <a:noFill/>
          <a:ln>
            <a:noFill/>
          </a:ln>
        </p:spPr>
      </p:pic>
      <p:pic>
        <p:nvPicPr>
          <p:cNvPr id="150" name="Google Shape;150;p23"/>
          <p:cNvPicPr preferRelativeResize="0"/>
          <p:nvPr/>
        </p:nvPicPr>
        <p:blipFill>
          <a:blip r:embed="rId4">
            <a:alphaModFix/>
          </a:blip>
          <a:stretch>
            <a:fillRect/>
          </a:stretch>
        </p:blipFill>
        <p:spPr>
          <a:xfrm>
            <a:off x="152400" y="1064529"/>
            <a:ext cx="7319149" cy="469406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p:nvPr/>
        </p:nvSpPr>
        <p:spPr>
          <a:xfrm>
            <a:off x="847836" y="274910"/>
            <a:ext cx="3085075" cy="674865"/>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0" i="0" lang="en-IN" sz="3600" u="none" cap="none" strike="noStrike">
                <a:solidFill>
                  <a:srgbClr val="B66969"/>
                </a:solidFill>
                <a:latin typeface="Oswald"/>
                <a:ea typeface="Oswald"/>
                <a:cs typeface="Oswald"/>
                <a:sym typeface="Oswald"/>
              </a:rPr>
              <a:t>Creating Triggers</a:t>
            </a:r>
            <a:endParaRPr b="0" i="0" sz="1600" u="none" cap="none" strike="noStrike">
              <a:solidFill>
                <a:schemeClr val="dk1"/>
              </a:solidFill>
              <a:latin typeface="Arial"/>
              <a:ea typeface="Arial"/>
              <a:cs typeface="Arial"/>
              <a:sym typeface="Arial"/>
            </a:endParaRPr>
          </a:p>
        </p:txBody>
      </p:sp>
      <p:sp>
        <p:nvSpPr>
          <p:cNvPr id="156" name="Google Shape;156;p24"/>
          <p:cNvSpPr/>
          <p:nvPr/>
        </p:nvSpPr>
        <p:spPr>
          <a:xfrm>
            <a:off x="933450" y="1092650"/>
            <a:ext cx="10820400" cy="1976375"/>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0" i="0" lang="en-IN" sz="1800" u="none" cap="none" strike="noStrike">
                <a:solidFill>
                  <a:srgbClr val="666666"/>
                </a:solidFill>
                <a:latin typeface="Oswald"/>
                <a:ea typeface="Oswald"/>
                <a:cs typeface="Oswald"/>
                <a:sym typeface="Oswald"/>
              </a:rPr>
              <a:t>There are three triggers in the database.</a:t>
            </a:r>
            <a:endParaRPr b="0" i="0" sz="1100" u="none" cap="none" strike="noStrike">
              <a:solidFill>
                <a:schemeClr val="dk1"/>
              </a:solidFill>
              <a:latin typeface="Arial"/>
              <a:ea typeface="Arial"/>
              <a:cs typeface="Arial"/>
              <a:sym typeface="Arial"/>
            </a:endParaRPr>
          </a:p>
          <a:p>
            <a:pPr indent="-342900" lvl="0" marL="342900" marR="0" rtl="0" algn="l">
              <a:lnSpc>
                <a:spcPct val="115000"/>
              </a:lnSpc>
              <a:spcBef>
                <a:spcPts val="0"/>
              </a:spcBef>
              <a:spcAft>
                <a:spcPts val="0"/>
              </a:spcAft>
              <a:buClr>
                <a:srgbClr val="666666"/>
              </a:buClr>
              <a:buSzPts val="1800"/>
              <a:buFont typeface="Calibri"/>
              <a:buAutoNum type="arabicPeriod"/>
            </a:pPr>
            <a:r>
              <a:rPr b="0" i="0" lang="en-IN" sz="1800" u="none" cap="none" strike="noStrike">
                <a:solidFill>
                  <a:srgbClr val="666666"/>
                </a:solidFill>
                <a:latin typeface="Oswald"/>
                <a:ea typeface="Oswald"/>
                <a:cs typeface="Oswald"/>
                <a:sym typeface="Oswald"/>
              </a:rPr>
              <a:t>Trigger gainper - Calculates the percentage gain of individual stock bought by an individual user. This percentage gain statistic can help users to decide to buy or sell stocks for their own profits</a:t>
            </a:r>
            <a:endParaRPr b="0" i="0" sz="1100" u="none" cap="none" strike="noStrike">
              <a:solidFill>
                <a:schemeClr val="dk1"/>
              </a:solidFill>
              <a:latin typeface="Arial"/>
              <a:ea typeface="Arial"/>
              <a:cs typeface="Arial"/>
              <a:sym typeface="Arial"/>
            </a:endParaRPr>
          </a:p>
          <a:p>
            <a:pPr indent="-342900" lvl="0" marL="342900" marR="0" rtl="0" algn="l">
              <a:lnSpc>
                <a:spcPct val="115000"/>
              </a:lnSpc>
              <a:spcBef>
                <a:spcPts val="0"/>
              </a:spcBef>
              <a:spcAft>
                <a:spcPts val="0"/>
              </a:spcAft>
              <a:buClr>
                <a:srgbClr val="666666"/>
              </a:buClr>
              <a:buSzPts val="1800"/>
              <a:buFont typeface="Calibri"/>
              <a:buAutoNum type="arabicPeriod"/>
            </a:pPr>
            <a:r>
              <a:rPr b="0" i="0" lang="en-IN" sz="1800" u="none" cap="none" strike="noStrike">
                <a:solidFill>
                  <a:srgbClr val="666666"/>
                </a:solidFill>
                <a:latin typeface="Oswald"/>
                <a:ea typeface="Oswald"/>
                <a:cs typeface="Oswald"/>
                <a:sym typeface="Oswald"/>
              </a:rPr>
              <a:t>Trigger inv -Calculates the total investment made by the user buying all the stocks and updates whenever the user buys new stocks</a:t>
            </a:r>
            <a:endParaRPr b="0" i="0" sz="1100" u="none" cap="none" strike="noStrike">
              <a:solidFill>
                <a:schemeClr val="dk1"/>
              </a:solidFill>
              <a:latin typeface="Arial"/>
              <a:ea typeface="Arial"/>
              <a:cs typeface="Arial"/>
              <a:sym typeface="Arial"/>
            </a:endParaRPr>
          </a:p>
          <a:p>
            <a:pPr indent="-342900" lvl="0" marL="342900" marR="0" rtl="0" algn="l">
              <a:lnSpc>
                <a:spcPct val="115000"/>
              </a:lnSpc>
              <a:spcBef>
                <a:spcPts val="0"/>
              </a:spcBef>
              <a:spcAft>
                <a:spcPts val="0"/>
              </a:spcAft>
              <a:buClr>
                <a:srgbClr val="666666"/>
              </a:buClr>
              <a:buSzPts val="1800"/>
              <a:buFont typeface="Calibri"/>
              <a:buAutoNum type="arabicPeriod"/>
            </a:pPr>
            <a:r>
              <a:rPr b="0" i="0" lang="en-IN" sz="1800" u="none" cap="none" strike="noStrike">
                <a:solidFill>
                  <a:srgbClr val="666666"/>
                </a:solidFill>
                <a:latin typeface="Oswald"/>
                <a:ea typeface="Oswald"/>
                <a:cs typeface="Oswald"/>
                <a:sym typeface="Oswald"/>
              </a:rPr>
              <a:t>Trigger net- Calculates the total net worth of the users based on the current price of all the stocks bought by him/her. </a:t>
            </a:r>
            <a:endParaRPr b="0" i="0" sz="1100" u="none" cap="none" strike="noStrike">
              <a:solidFill>
                <a:schemeClr val="dk1"/>
              </a:solidFill>
              <a:latin typeface="Arial"/>
              <a:ea typeface="Arial"/>
              <a:cs typeface="Arial"/>
              <a:sym typeface="Arial"/>
            </a:endParaRPr>
          </a:p>
        </p:txBody>
      </p:sp>
      <p:pic>
        <p:nvPicPr>
          <p:cNvPr id="157" name="Google Shape;157;p24"/>
          <p:cNvPicPr preferRelativeResize="0"/>
          <p:nvPr/>
        </p:nvPicPr>
        <p:blipFill rotWithShape="1">
          <a:blip r:embed="rId3">
            <a:alphaModFix/>
          </a:blip>
          <a:srcRect b="0" l="0" r="0" t="0"/>
          <a:stretch/>
        </p:blipFill>
        <p:spPr>
          <a:xfrm>
            <a:off x="1074102" y="3348037"/>
            <a:ext cx="10327323" cy="23002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5"/>
          <p:cNvSpPr/>
          <p:nvPr/>
        </p:nvSpPr>
        <p:spPr>
          <a:xfrm>
            <a:off x="1031634" y="408260"/>
            <a:ext cx="4683365" cy="610103"/>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1" i="0" lang="en-IN" sz="3200" u="none" cap="none" strike="noStrike">
                <a:solidFill>
                  <a:srgbClr val="B66969"/>
                </a:solidFill>
                <a:latin typeface="Oswald"/>
                <a:ea typeface="Oswald"/>
                <a:cs typeface="Oswald"/>
                <a:sym typeface="Oswald"/>
              </a:rPr>
              <a:t>Complex SQL queries</a:t>
            </a:r>
            <a:endParaRPr b="1" i="0" sz="1400" u="none" cap="none" strike="noStrike">
              <a:solidFill>
                <a:schemeClr val="dk1"/>
              </a:solidFill>
              <a:latin typeface="Arial"/>
              <a:ea typeface="Arial"/>
              <a:cs typeface="Arial"/>
              <a:sym typeface="Arial"/>
            </a:endParaRPr>
          </a:p>
        </p:txBody>
      </p:sp>
      <p:sp>
        <p:nvSpPr>
          <p:cNvPr id="163" name="Google Shape;163;p25"/>
          <p:cNvSpPr/>
          <p:nvPr/>
        </p:nvSpPr>
        <p:spPr>
          <a:xfrm>
            <a:off x="1031636" y="1085887"/>
            <a:ext cx="10726800" cy="3837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0" i="0" lang="en-IN" sz="1800" u="none" cap="none" strike="noStrike">
                <a:solidFill>
                  <a:srgbClr val="666666"/>
                </a:solidFill>
                <a:latin typeface="Oswald"/>
                <a:ea typeface="Oswald"/>
                <a:cs typeface="Oswald"/>
                <a:sym typeface="Oswald"/>
              </a:rPr>
              <a:t>Display the name of the users who have invested in ‘Reliance Industries Ltd.</a:t>
            </a:r>
            <a:endParaRPr b="0" i="0" sz="1400" u="none" cap="none" strike="noStrike">
              <a:solidFill>
                <a:schemeClr val="dk1"/>
              </a:solidFill>
              <a:latin typeface="Arial"/>
              <a:ea typeface="Arial"/>
              <a:cs typeface="Arial"/>
              <a:sym typeface="Arial"/>
            </a:endParaRPr>
          </a:p>
        </p:txBody>
      </p:sp>
      <p:pic>
        <p:nvPicPr>
          <p:cNvPr id="164" name="Google Shape;164;p25"/>
          <p:cNvPicPr preferRelativeResize="0"/>
          <p:nvPr/>
        </p:nvPicPr>
        <p:blipFill rotWithShape="1">
          <a:blip r:embed="rId3">
            <a:alphaModFix/>
          </a:blip>
          <a:srcRect b="0" l="0" r="0" t="0"/>
          <a:stretch/>
        </p:blipFill>
        <p:spPr>
          <a:xfrm>
            <a:off x="1176275" y="1534514"/>
            <a:ext cx="10001250" cy="1969135"/>
          </a:xfrm>
          <a:prstGeom prst="rect">
            <a:avLst/>
          </a:prstGeom>
          <a:noFill/>
          <a:ln>
            <a:noFill/>
          </a:ln>
        </p:spPr>
      </p:pic>
      <p:sp>
        <p:nvSpPr>
          <p:cNvPr id="165" name="Google Shape;165;p25"/>
          <p:cNvSpPr/>
          <p:nvPr/>
        </p:nvSpPr>
        <p:spPr>
          <a:xfrm>
            <a:off x="1176284" y="3848774"/>
            <a:ext cx="10782300" cy="3837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0" i="0" lang="en-IN" sz="1800" u="none" cap="none" strike="noStrike">
                <a:solidFill>
                  <a:srgbClr val="666666"/>
                </a:solidFill>
                <a:latin typeface="Oswald"/>
                <a:ea typeface="Oswald"/>
                <a:cs typeface="Oswald"/>
                <a:sym typeface="Oswald"/>
              </a:rPr>
              <a:t>Display the company name which has brought maximum profit to users who bought the stock individually.</a:t>
            </a:r>
            <a:endParaRPr b="0" i="0" sz="1400" u="none" cap="none" strike="noStrike">
              <a:solidFill>
                <a:schemeClr val="dk1"/>
              </a:solidFill>
              <a:latin typeface="Arial"/>
              <a:ea typeface="Arial"/>
              <a:cs typeface="Arial"/>
              <a:sym typeface="Arial"/>
            </a:endParaRPr>
          </a:p>
        </p:txBody>
      </p:sp>
      <p:pic>
        <p:nvPicPr>
          <p:cNvPr id="166" name="Google Shape;166;p25"/>
          <p:cNvPicPr preferRelativeResize="0"/>
          <p:nvPr/>
        </p:nvPicPr>
        <p:blipFill rotWithShape="1">
          <a:blip r:embed="rId4">
            <a:alphaModFix/>
          </a:blip>
          <a:srcRect b="0" l="0" r="0" t="0"/>
          <a:stretch/>
        </p:blipFill>
        <p:spPr>
          <a:xfrm>
            <a:off x="1176275" y="4352275"/>
            <a:ext cx="10062177" cy="2242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6"/>
          <p:cNvSpPr/>
          <p:nvPr/>
        </p:nvSpPr>
        <p:spPr>
          <a:xfrm>
            <a:off x="1031634" y="408260"/>
            <a:ext cx="9912591" cy="609975"/>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1" i="0" lang="en-IN" sz="3200" u="none" cap="none" strike="noStrike">
                <a:solidFill>
                  <a:srgbClr val="B66969"/>
                </a:solidFill>
                <a:latin typeface="Oswald"/>
                <a:ea typeface="Oswald"/>
                <a:cs typeface="Oswald"/>
                <a:sym typeface="Oswald"/>
              </a:rPr>
              <a:t>Complex SQL queries   </a:t>
            </a:r>
            <a:r>
              <a:rPr b="1" i="0" lang="en-IN" sz="2000" u="none" cap="none" strike="noStrike">
                <a:solidFill>
                  <a:srgbClr val="B66969"/>
                </a:solidFill>
                <a:latin typeface="Oswald"/>
                <a:ea typeface="Oswald"/>
                <a:cs typeface="Oswald"/>
                <a:sym typeface="Oswald"/>
              </a:rPr>
              <a:t>cont…..</a:t>
            </a:r>
            <a:endParaRPr b="1" i="0" sz="1400" u="none" cap="none" strike="noStrike">
              <a:solidFill>
                <a:schemeClr val="dk1"/>
              </a:solidFill>
              <a:latin typeface="Arial"/>
              <a:ea typeface="Arial"/>
              <a:cs typeface="Arial"/>
              <a:sym typeface="Arial"/>
            </a:endParaRPr>
          </a:p>
        </p:txBody>
      </p:sp>
      <p:sp>
        <p:nvSpPr>
          <p:cNvPr id="172" name="Google Shape;172;p26"/>
          <p:cNvSpPr/>
          <p:nvPr/>
        </p:nvSpPr>
        <p:spPr>
          <a:xfrm>
            <a:off x="1031634" y="1459401"/>
            <a:ext cx="9334500" cy="3837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0" i="0" lang="en-IN" sz="1800" u="none" cap="none" strike="noStrike">
                <a:solidFill>
                  <a:srgbClr val="666666"/>
                </a:solidFill>
                <a:latin typeface="Oswald"/>
                <a:ea typeface="Oswald"/>
                <a:cs typeface="Oswald"/>
                <a:sym typeface="Oswald"/>
              </a:rPr>
              <a:t>Display the company name which has brought minimum profit to users who bought the stock individually.</a:t>
            </a:r>
            <a:endParaRPr b="0" i="0" sz="1400" u="none" cap="none" strike="noStrike">
              <a:solidFill>
                <a:schemeClr val="dk1"/>
              </a:solidFill>
              <a:latin typeface="Arial"/>
              <a:ea typeface="Arial"/>
              <a:cs typeface="Arial"/>
              <a:sym typeface="Arial"/>
            </a:endParaRPr>
          </a:p>
        </p:txBody>
      </p:sp>
      <p:pic>
        <p:nvPicPr>
          <p:cNvPr id="173" name="Google Shape;173;p26"/>
          <p:cNvPicPr preferRelativeResize="0"/>
          <p:nvPr/>
        </p:nvPicPr>
        <p:blipFill rotWithShape="1">
          <a:blip r:embed="rId3">
            <a:alphaModFix/>
          </a:blip>
          <a:srcRect b="0" l="0" r="0" t="0"/>
          <a:stretch/>
        </p:blipFill>
        <p:spPr>
          <a:xfrm>
            <a:off x="1133475" y="1980569"/>
            <a:ext cx="9105902" cy="177609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p:nvPr/>
        </p:nvSpPr>
        <p:spPr>
          <a:xfrm>
            <a:off x="-133350" y="259404"/>
            <a:ext cx="11163299" cy="456343"/>
          </a:xfrm>
          <a:prstGeom prst="rect">
            <a:avLst/>
          </a:prstGeom>
          <a:noFill/>
          <a:ln>
            <a:noFill/>
          </a:ln>
        </p:spPr>
        <p:txBody>
          <a:bodyPr anchorCtr="0" anchor="t" bIns="45700" lIns="91425" spcFirstLastPara="1" rIns="91425" wrap="square" tIns="45700">
            <a:noAutofit/>
          </a:bodyPr>
          <a:lstStyle/>
          <a:p>
            <a:pPr indent="0" lvl="0" marL="0" marR="0" rtl="0" algn="r">
              <a:lnSpc>
                <a:spcPct val="150000"/>
              </a:lnSpc>
              <a:spcBef>
                <a:spcPts val="0"/>
              </a:spcBef>
              <a:spcAft>
                <a:spcPts val="0"/>
              </a:spcAft>
              <a:buNone/>
            </a:pPr>
            <a:r>
              <a:rPr b="0" i="0" lang="en-IN" sz="1800" u="none" cap="none" strike="noStrike">
                <a:solidFill>
                  <a:srgbClr val="999999"/>
                </a:solidFill>
                <a:latin typeface="Oswald"/>
                <a:ea typeface="Oswald"/>
                <a:cs typeface="Oswald"/>
                <a:sym typeface="Oswald"/>
              </a:rPr>
              <a:t>JAN-MAY 2020                                                                                                  STOCK MARKET MANAGEMENT</a:t>
            </a:r>
            <a:endParaRPr b="0" i="0" sz="1600" u="none" cap="none" strike="noStrike">
              <a:solidFill>
                <a:schemeClr val="dk1"/>
              </a:solidFill>
              <a:latin typeface="Arial"/>
              <a:ea typeface="Arial"/>
              <a:cs typeface="Arial"/>
              <a:sym typeface="Arial"/>
            </a:endParaRPr>
          </a:p>
        </p:txBody>
      </p:sp>
      <p:sp>
        <p:nvSpPr>
          <p:cNvPr id="93" name="Google Shape;93;p14"/>
          <p:cNvSpPr/>
          <p:nvPr/>
        </p:nvSpPr>
        <p:spPr>
          <a:xfrm>
            <a:off x="1628775" y="875961"/>
            <a:ext cx="9658349" cy="5106078"/>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rPr b="0" i="0" lang="en-IN" sz="3200" u="none" cap="none" strike="noStrike">
                <a:solidFill>
                  <a:srgbClr val="B66969"/>
                </a:solidFill>
                <a:latin typeface="Oswald"/>
                <a:ea typeface="Oswald"/>
                <a:cs typeface="Oswald"/>
                <a:sym typeface="Oswald"/>
              </a:rPr>
              <a:t>Table of contents</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0" i="0" lang="en-IN" sz="2400" u="none" cap="none" strike="noStrike">
                <a:solidFill>
                  <a:srgbClr val="B66969"/>
                </a:solidFill>
                <a:latin typeface="Oswald"/>
                <a:ea typeface="Oswald"/>
                <a:cs typeface="Oswald"/>
                <a:sym typeface="Oswald"/>
              </a:rPr>
              <a:t> </a:t>
            </a:r>
            <a:endParaRPr b="0" i="0" sz="1400" u="none" cap="none" strike="noStrike">
              <a:solidFill>
                <a:schemeClr val="dk1"/>
              </a:solidFill>
              <a:latin typeface="Arial"/>
              <a:ea typeface="Arial"/>
              <a:cs typeface="Arial"/>
              <a:sym typeface="Arial"/>
            </a:endParaRPr>
          </a:p>
          <a:p>
            <a:pPr indent="-342900" lvl="0" marL="342900" marR="0" rtl="0" algn="l">
              <a:lnSpc>
                <a:spcPct val="150000"/>
              </a:lnSpc>
              <a:spcBef>
                <a:spcPts val="0"/>
              </a:spcBef>
              <a:spcAft>
                <a:spcPts val="0"/>
              </a:spcAft>
              <a:buClr>
                <a:srgbClr val="B66969"/>
              </a:buClr>
              <a:buSzPts val="1800"/>
              <a:buFont typeface="Calibri"/>
              <a:buAutoNum type="arabicParenR"/>
            </a:pPr>
            <a:r>
              <a:rPr b="0" i="0" lang="en-IN" sz="1800" u="none" cap="none" strike="noStrike">
                <a:solidFill>
                  <a:srgbClr val="B66969"/>
                </a:solidFill>
                <a:latin typeface="Oswald"/>
                <a:ea typeface="Oswald"/>
                <a:cs typeface="Oswald"/>
                <a:sym typeface="Oswald"/>
              </a:rPr>
              <a:t>Introduction 						</a:t>
            </a:r>
            <a:endParaRPr b="0" i="0" sz="1400" u="none" cap="none" strike="noStrike">
              <a:solidFill>
                <a:schemeClr val="dk1"/>
              </a:solidFill>
              <a:latin typeface="Arial"/>
              <a:ea typeface="Arial"/>
              <a:cs typeface="Arial"/>
              <a:sym typeface="Arial"/>
            </a:endParaRPr>
          </a:p>
          <a:p>
            <a:pPr indent="-342900" lvl="0" marL="342900" marR="0" rtl="0" algn="l">
              <a:lnSpc>
                <a:spcPct val="150000"/>
              </a:lnSpc>
              <a:spcBef>
                <a:spcPts val="0"/>
              </a:spcBef>
              <a:spcAft>
                <a:spcPts val="0"/>
              </a:spcAft>
              <a:buClr>
                <a:srgbClr val="B66969"/>
              </a:buClr>
              <a:buSzPts val="1800"/>
              <a:buFont typeface="Calibri"/>
              <a:buAutoNum type="arabicParenR"/>
            </a:pPr>
            <a:r>
              <a:rPr b="0" i="0" lang="en-IN" sz="1800" u="none" cap="none" strike="noStrike">
                <a:solidFill>
                  <a:srgbClr val="B66969"/>
                </a:solidFill>
                <a:latin typeface="Oswald"/>
                <a:ea typeface="Oswald"/>
                <a:cs typeface="Oswald"/>
                <a:sym typeface="Oswald"/>
              </a:rPr>
              <a:t>Database Schema</a:t>
            </a:r>
            <a:endParaRPr b="0" i="0" sz="1400" u="none" cap="none" strike="noStrike">
              <a:solidFill>
                <a:schemeClr val="dk1"/>
              </a:solidFill>
              <a:latin typeface="Arial"/>
              <a:ea typeface="Arial"/>
              <a:cs typeface="Arial"/>
              <a:sym typeface="Arial"/>
            </a:endParaRPr>
          </a:p>
          <a:p>
            <a:pPr indent="-342900" lvl="0" marL="342900" marR="0" rtl="0" algn="l">
              <a:lnSpc>
                <a:spcPct val="150000"/>
              </a:lnSpc>
              <a:spcBef>
                <a:spcPts val="0"/>
              </a:spcBef>
              <a:spcAft>
                <a:spcPts val="0"/>
              </a:spcAft>
              <a:buClr>
                <a:srgbClr val="B66969"/>
              </a:buClr>
              <a:buSzPts val="1800"/>
              <a:buFont typeface="Calibri"/>
              <a:buAutoNum type="arabicParenR"/>
            </a:pPr>
            <a:r>
              <a:rPr b="0" i="0" lang="en-IN" sz="1800" u="none" cap="none" strike="noStrike">
                <a:solidFill>
                  <a:srgbClr val="B66969"/>
                </a:solidFill>
                <a:latin typeface="Oswald"/>
                <a:ea typeface="Oswald"/>
                <a:cs typeface="Oswald"/>
                <a:sym typeface="Oswald"/>
              </a:rPr>
              <a:t>ER Diagram</a:t>
            </a:r>
            <a:endParaRPr b="0" i="0" sz="1400" u="none" cap="none" strike="noStrike">
              <a:solidFill>
                <a:schemeClr val="dk1"/>
              </a:solidFill>
              <a:latin typeface="Arial"/>
              <a:ea typeface="Arial"/>
              <a:cs typeface="Arial"/>
              <a:sym typeface="Arial"/>
            </a:endParaRPr>
          </a:p>
          <a:p>
            <a:pPr indent="-342900" lvl="0" marL="342900" marR="0" rtl="0" algn="l">
              <a:lnSpc>
                <a:spcPct val="150000"/>
              </a:lnSpc>
              <a:spcBef>
                <a:spcPts val="0"/>
              </a:spcBef>
              <a:spcAft>
                <a:spcPts val="0"/>
              </a:spcAft>
              <a:buClr>
                <a:srgbClr val="B66969"/>
              </a:buClr>
              <a:buSzPts val="1800"/>
              <a:buFont typeface="Calibri"/>
              <a:buAutoNum type="arabicParenR"/>
            </a:pPr>
            <a:r>
              <a:rPr b="0" i="0" lang="en-IN" sz="1800" u="none" cap="none" strike="noStrike">
                <a:solidFill>
                  <a:srgbClr val="B66969"/>
                </a:solidFill>
                <a:latin typeface="Oswald"/>
                <a:ea typeface="Oswald"/>
                <a:cs typeface="Oswald"/>
                <a:sym typeface="Oswald"/>
              </a:rPr>
              <a:t>Functional Dependencies</a:t>
            </a:r>
            <a:endParaRPr b="0" i="0" sz="1400" u="none" cap="none" strike="noStrike">
              <a:solidFill>
                <a:schemeClr val="dk1"/>
              </a:solidFill>
              <a:latin typeface="Arial"/>
              <a:ea typeface="Arial"/>
              <a:cs typeface="Arial"/>
              <a:sym typeface="Arial"/>
            </a:endParaRPr>
          </a:p>
          <a:p>
            <a:pPr indent="-342900" lvl="0" marL="342900" marR="0" rtl="0" algn="l">
              <a:lnSpc>
                <a:spcPct val="150000"/>
              </a:lnSpc>
              <a:spcBef>
                <a:spcPts val="0"/>
              </a:spcBef>
              <a:spcAft>
                <a:spcPts val="0"/>
              </a:spcAft>
              <a:buClr>
                <a:srgbClr val="B66969"/>
              </a:buClr>
              <a:buSzPts val="1800"/>
              <a:buFont typeface="Calibri"/>
              <a:buAutoNum type="arabicParenR"/>
            </a:pPr>
            <a:r>
              <a:rPr b="0" i="0" lang="en-IN" sz="1800" u="none" cap="none" strike="noStrike">
                <a:solidFill>
                  <a:srgbClr val="B66969"/>
                </a:solidFill>
                <a:latin typeface="Oswald"/>
                <a:ea typeface="Oswald"/>
                <a:cs typeface="Oswald"/>
                <a:sym typeface="Oswald"/>
              </a:rPr>
              <a:t>Normalization</a:t>
            </a:r>
            <a:endParaRPr b="0" i="0" sz="1400" u="none" cap="none" strike="noStrike">
              <a:solidFill>
                <a:schemeClr val="dk1"/>
              </a:solidFill>
              <a:latin typeface="Arial"/>
              <a:ea typeface="Arial"/>
              <a:cs typeface="Arial"/>
              <a:sym typeface="Arial"/>
            </a:endParaRPr>
          </a:p>
          <a:p>
            <a:pPr indent="-342900" lvl="0" marL="342900" marR="0" rtl="0" algn="l">
              <a:lnSpc>
                <a:spcPct val="150000"/>
              </a:lnSpc>
              <a:spcBef>
                <a:spcPts val="0"/>
              </a:spcBef>
              <a:spcAft>
                <a:spcPts val="0"/>
              </a:spcAft>
              <a:buClr>
                <a:srgbClr val="B66969"/>
              </a:buClr>
              <a:buSzPts val="1800"/>
              <a:buFont typeface="Calibri"/>
              <a:buAutoNum type="arabicParenR"/>
            </a:pPr>
            <a:r>
              <a:rPr b="0" i="0" lang="en-IN" sz="1800" u="none" cap="none" strike="noStrike">
                <a:solidFill>
                  <a:srgbClr val="B66969"/>
                </a:solidFill>
                <a:latin typeface="Oswald"/>
                <a:ea typeface="Oswald"/>
                <a:cs typeface="Oswald"/>
                <a:sym typeface="Oswald"/>
              </a:rPr>
              <a:t>Testing lossless join property</a:t>
            </a:r>
            <a:endParaRPr b="0" i="0" sz="1400" u="none" cap="none" strike="noStrike">
              <a:solidFill>
                <a:schemeClr val="dk1"/>
              </a:solidFill>
              <a:latin typeface="Arial"/>
              <a:ea typeface="Arial"/>
              <a:cs typeface="Arial"/>
              <a:sym typeface="Arial"/>
            </a:endParaRPr>
          </a:p>
          <a:p>
            <a:pPr indent="-342900" lvl="0" marL="342900" marR="0" rtl="0" algn="l">
              <a:lnSpc>
                <a:spcPct val="150000"/>
              </a:lnSpc>
              <a:spcBef>
                <a:spcPts val="0"/>
              </a:spcBef>
              <a:spcAft>
                <a:spcPts val="0"/>
              </a:spcAft>
              <a:buClr>
                <a:srgbClr val="B66969"/>
              </a:buClr>
              <a:buSzPts val="1800"/>
              <a:buFont typeface="Calibri"/>
              <a:buAutoNum type="arabicParenR"/>
            </a:pPr>
            <a:r>
              <a:rPr b="0" i="0" lang="en-IN" sz="1800" u="none" cap="none" strike="noStrike">
                <a:solidFill>
                  <a:srgbClr val="B66969"/>
                </a:solidFill>
                <a:latin typeface="Oswald"/>
                <a:ea typeface="Oswald"/>
                <a:cs typeface="Oswald"/>
                <a:sym typeface="Oswald"/>
              </a:rPr>
              <a:t>Creating tables</a:t>
            </a:r>
            <a:endParaRPr b="0" i="0" sz="1400" u="none" cap="none" strike="noStrike">
              <a:solidFill>
                <a:schemeClr val="dk1"/>
              </a:solidFill>
              <a:latin typeface="Arial"/>
              <a:ea typeface="Arial"/>
              <a:cs typeface="Arial"/>
              <a:sym typeface="Arial"/>
            </a:endParaRPr>
          </a:p>
          <a:p>
            <a:pPr indent="-342900" lvl="0" marL="342900" marR="0" rtl="0" algn="l">
              <a:lnSpc>
                <a:spcPct val="150000"/>
              </a:lnSpc>
              <a:spcBef>
                <a:spcPts val="0"/>
              </a:spcBef>
              <a:spcAft>
                <a:spcPts val="0"/>
              </a:spcAft>
              <a:buClr>
                <a:srgbClr val="B66969"/>
              </a:buClr>
              <a:buSzPts val="1800"/>
              <a:buFont typeface="Calibri"/>
              <a:buAutoNum type="arabicParenR"/>
            </a:pPr>
            <a:r>
              <a:rPr b="0" i="0" lang="en-IN" sz="1800" u="none" cap="none" strike="noStrike">
                <a:solidFill>
                  <a:srgbClr val="B66969"/>
                </a:solidFill>
                <a:latin typeface="Oswald"/>
                <a:ea typeface="Oswald"/>
                <a:cs typeface="Oswald"/>
                <a:sym typeface="Oswald"/>
              </a:rPr>
              <a:t>Creating triggers</a:t>
            </a:r>
            <a:endParaRPr b="0" i="0" sz="1400" u="none" cap="none" strike="noStrike">
              <a:solidFill>
                <a:schemeClr val="dk1"/>
              </a:solidFill>
              <a:latin typeface="Arial"/>
              <a:ea typeface="Arial"/>
              <a:cs typeface="Arial"/>
              <a:sym typeface="Arial"/>
            </a:endParaRPr>
          </a:p>
          <a:p>
            <a:pPr indent="-342900" lvl="0" marL="342900" marR="0" rtl="0" algn="l">
              <a:lnSpc>
                <a:spcPct val="150000"/>
              </a:lnSpc>
              <a:spcBef>
                <a:spcPts val="0"/>
              </a:spcBef>
              <a:spcAft>
                <a:spcPts val="0"/>
              </a:spcAft>
              <a:buClr>
                <a:srgbClr val="B66969"/>
              </a:buClr>
              <a:buSzPts val="1800"/>
              <a:buFont typeface="Calibri"/>
              <a:buAutoNum type="arabicParenR"/>
            </a:pPr>
            <a:r>
              <a:rPr b="0" i="0" lang="en-IN" sz="1800" u="none" cap="none" strike="noStrike">
                <a:solidFill>
                  <a:srgbClr val="B66969"/>
                </a:solidFill>
                <a:latin typeface="Oswald"/>
                <a:ea typeface="Oswald"/>
                <a:cs typeface="Oswald"/>
                <a:sym typeface="Oswald"/>
              </a:rPr>
              <a:t>Writing Complex Queries</a:t>
            </a:r>
            <a:endParaRPr b="0" i="0" sz="14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p:nvPr/>
        </p:nvSpPr>
        <p:spPr>
          <a:xfrm>
            <a:off x="1100137" y="434788"/>
            <a:ext cx="9991800" cy="2387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0" i="0" lang="en-IN" sz="3200" u="none" cap="none" strike="noStrike">
                <a:solidFill>
                  <a:srgbClr val="B66969"/>
                </a:solidFill>
                <a:latin typeface="Oswald"/>
                <a:ea typeface="Oswald"/>
                <a:cs typeface="Oswald"/>
                <a:sym typeface="Oswald"/>
              </a:rPr>
              <a:t>Introduction</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t/>
            </a:r>
            <a:endParaRPr b="0" i="0" sz="1800" u="none" cap="none" strike="noStrike">
              <a:solidFill>
                <a:srgbClr val="666666"/>
              </a:solidFill>
              <a:latin typeface="Oswald"/>
              <a:ea typeface="Oswald"/>
              <a:cs typeface="Oswald"/>
              <a:sym typeface="Oswald"/>
            </a:endParaRPr>
          </a:p>
          <a:p>
            <a:pPr indent="0" lvl="0" marL="0" marR="0" rtl="0" algn="just">
              <a:lnSpc>
                <a:spcPct val="115000"/>
              </a:lnSpc>
              <a:spcBef>
                <a:spcPts val="0"/>
              </a:spcBef>
              <a:spcAft>
                <a:spcPts val="0"/>
              </a:spcAft>
              <a:buNone/>
            </a:pPr>
            <a:r>
              <a:rPr b="0" i="0" lang="en-IN" sz="2400" u="none" cap="none" strike="noStrike">
                <a:solidFill>
                  <a:srgbClr val="666666"/>
                </a:solidFill>
                <a:latin typeface="Oswald"/>
                <a:ea typeface="Oswald"/>
                <a:cs typeface="Oswald"/>
                <a:sym typeface="Oswald"/>
              </a:rPr>
              <a:t>Stocks deal with huge volumes of data which is accessed very often for the users to trade. This database management system is intended to provide users with easier access to the stock prices and other information required to trade.</a:t>
            </a:r>
            <a:endParaRPr b="0" i="0" sz="2400" u="none" cap="none" strike="noStrike">
              <a:solidFill>
                <a:srgbClr val="666666"/>
              </a:solidFill>
              <a:latin typeface="Oswald"/>
              <a:ea typeface="Oswald"/>
              <a:cs typeface="Oswald"/>
              <a:sym typeface="Oswald"/>
            </a:endParaRPr>
          </a:p>
          <a:p>
            <a:pPr indent="0" lvl="0" marL="0" marR="0" rtl="0" algn="just">
              <a:lnSpc>
                <a:spcPct val="115000"/>
              </a:lnSpc>
              <a:spcBef>
                <a:spcPts val="0"/>
              </a:spcBef>
              <a:spcAft>
                <a:spcPts val="0"/>
              </a:spcAft>
              <a:buNone/>
            </a:pPr>
            <a:r>
              <a:t/>
            </a:r>
            <a:endParaRPr sz="2400">
              <a:solidFill>
                <a:srgbClr val="666666"/>
              </a:solidFill>
              <a:latin typeface="Oswald"/>
              <a:ea typeface="Oswald"/>
              <a:cs typeface="Oswald"/>
              <a:sym typeface="Oswald"/>
            </a:endParaRPr>
          </a:p>
          <a:p>
            <a:pPr indent="0" lvl="0" marL="0" marR="0" rtl="0" algn="just">
              <a:lnSpc>
                <a:spcPct val="115000"/>
              </a:lnSpc>
              <a:spcBef>
                <a:spcPts val="0"/>
              </a:spcBef>
              <a:spcAft>
                <a:spcPts val="0"/>
              </a:spcAft>
              <a:buNone/>
            </a:pPr>
            <a:r>
              <a:rPr lang="en-IN" sz="2400">
                <a:solidFill>
                  <a:srgbClr val="666666"/>
                </a:solidFill>
                <a:latin typeface="Oswald"/>
                <a:ea typeface="Oswald"/>
                <a:cs typeface="Oswald"/>
                <a:sym typeface="Oswald"/>
              </a:rPr>
              <a:t>Stockcomp table contains all the stock values of the companies </a:t>
            </a:r>
            <a:endParaRPr sz="2400">
              <a:solidFill>
                <a:srgbClr val="666666"/>
              </a:solidFill>
              <a:latin typeface="Oswald"/>
              <a:ea typeface="Oswald"/>
              <a:cs typeface="Oswald"/>
              <a:sym typeface="Oswald"/>
            </a:endParaRPr>
          </a:p>
          <a:p>
            <a:pPr indent="0" lvl="0" marL="0" marR="0" rtl="0" algn="just">
              <a:lnSpc>
                <a:spcPct val="115000"/>
              </a:lnSpc>
              <a:spcBef>
                <a:spcPts val="0"/>
              </a:spcBef>
              <a:spcAft>
                <a:spcPts val="0"/>
              </a:spcAft>
              <a:buNone/>
            </a:pPr>
            <a:r>
              <a:rPr lang="en-IN" sz="2400">
                <a:solidFill>
                  <a:srgbClr val="666666"/>
                </a:solidFill>
                <a:latin typeface="Oswald"/>
                <a:ea typeface="Oswald"/>
                <a:cs typeface="Oswald"/>
                <a:sym typeface="Oswald"/>
              </a:rPr>
              <a:t>Top gainers and top losers displays the 52 week high and low prices for the users to make a decision to buy stocks</a:t>
            </a:r>
            <a:endParaRPr sz="2400">
              <a:solidFill>
                <a:srgbClr val="666666"/>
              </a:solidFill>
              <a:latin typeface="Oswald"/>
              <a:ea typeface="Oswald"/>
              <a:cs typeface="Oswald"/>
              <a:sym typeface="Oswald"/>
            </a:endParaRPr>
          </a:p>
          <a:p>
            <a:pPr indent="0" lvl="0" marL="0" marR="0" rtl="0" algn="just">
              <a:lnSpc>
                <a:spcPct val="115000"/>
              </a:lnSpc>
              <a:spcBef>
                <a:spcPts val="0"/>
              </a:spcBef>
              <a:spcAft>
                <a:spcPts val="0"/>
              </a:spcAft>
              <a:buNone/>
            </a:pPr>
            <a:r>
              <a:rPr lang="en-IN" sz="2400">
                <a:solidFill>
                  <a:srgbClr val="666666"/>
                </a:solidFill>
                <a:latin typeface="Oswald"/>
                <a:ea typeface="Oswald"/>
                <a:cs typeface="Oswald"/>
                <a:sym typeface="Oswald"/>
              </a:rPr>
              <a:t>User_credentials has the information of all the users  about their investment and networth</a:t>
            </a:r>
            <a:endParaRPr sz="2400">
              <a:solidFill>
                <a:srgbClr val="666666"/>
              </a:solidFill>
              <a:latin typeface="Oswald"/>
              <a:ea typeface="Oswald"/>
              <a:cs typeface="Oswald"/>
              <a:sym typeface="Oswald"/>
            </a:endParaRPr>
          </a:p>
          <a:p>
            <a:pPr indent="0" lvl="0" marL="0" marR="0" rtl="0" algn="just">
              <a:lnSpc>
                <a:spcPct val="115000"/>
              </a:lnSpc>
              <a:spcBef>
                <a:spcPts val="0"/>
              </a:spcBef>
              <a:spcAft>
                <a:spcPts val="0"/>
              </a:spcAft>
              <a:buNone/>
            </a:pPr>
            <a:r>
              <a:rPr lang="en-IN" sz="2400">
                <a:solidFill>
                  <a:srgbClr val="666666"/>
                </a:solidFill>
                <a:latin typeface="Oswald"/>
                <a:ea typeface="Oswald"/>
                <a:cs typeface="Oswald"/>
                <a:sym typeface="Oswald"/>
              </a:rPr>
              <a:t>User_transaction has the information of individual stock transaction</a:t>
            </a:r>
            <a:endParaRPr sz="2400">
              <a:solidFill>
                <a:srgbClr val="666666"/>
              </a:solidFill>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p:nvPr/>
        </p:nvSpPr>
        <p:spPr>
          <a:xfrm>
            <a:off x="1540709" y="360635"/>
            <a:ext cx="9110581" cy="610103"/>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rPr b="1" i="0" lang="en-IN" sz="3200" u="none" cap="none" strike="noStrike">
                <a:solidFill>
                  <a:srgbClr val="B66969"/>
                </a:solidFill>
                <a:latin typeface="Oswald"/>
                <a:ea typeface="Oswald"/>
                <a:cs typeface="Oswald"/>
                <a:sym typeface="Oswald"/>
              </a:rPr>
              <a:t>Stock Market Database Scheme</a:t>
            </a:r>
            <a:endParaRPr b="1" i="0" sz="1400" u="none" cap="none" strike="noStrike">
              <a:solidFill>
                <a:schemeClr val="dk1"/>
              </a:solidFill>
              <a:latin typeface="Arial"/>
              <a:ea typeface="Arial"/>
              <a:cs typeface="Arial"/>
              <a:sym typeface="Arial"/>
            </a:endParaRPr>
          </a:p>
        </p:txBody>
      </p:sp>
      <p:pic>
        <p:nvPicPr>
          <p:cNvPr id="104" name="Google Shape;104;p16"/>
          <p:cNvPicPr preferRelativeResize="0"/>
          <p:nvPr/>
        </p:nvPicPr>
        <p:blipFill>
          <a:blip r:embed="rId3">
            <a:alphaModFix/>
          </a:blip>
          <a:stretch>
            <a:fillRect/>
          </a:stretch>
        </p:blipFill>
        <p:spPr>
          <a:xfrm>
            <a:off x="409900" y="1106426"/>
            <a:ext cx="11592176" cy="4645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p:nvPr/>
        </p:nvSpPr>
        <p:spPr>
          <a:xfrm>
            <a:off x="204651" y="109010"/>
            <a:ext cx="3570000" cy="610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0" i="0" lang="en-IN" sz="3200" u="none" cap="none" strike="noStrike">
                <a:solidFill>
                  <a:srgbClr val="B66969"/>
                </a:solidFill>
                <a:latin typeface="Oswald"/>
                <a:ea typeface="Oswald"/>
                <a:cs typeface="Oswald"/>
                <a:sym typeface="Oswald"/>
              </a:rPr>
              <a:t>ER Diagram</a:t>
            </a:r>
            <a:endParaRPr b="0" i="0" sz="1400" u="none" cap="none" strike="noStrike">
              <a:solidFill>
                <a:schemeClr val="dk1"/>
              </a:solidFill>
              <a:latin typeface="Arial"/>
              <a:ea typeface="Arial"/>
              <a:cs typeface="Arial"/>
              <a:sym typeface="Arial"/>
            </a:endParaRPr>
          </a:p>
        </p:txBody>
      </p:sp>
      <p:pic>
        <p:nvPicPr>
          <p:cNvPr id="110" name="Google Shape;110;p17"/>
          <p:cNvPicPr preferRelativeResize="0"/>
          <p:nvPr/>
        </p:nvPicPr>
        <p:blipFill>
          <a:blip r:embed="rId3">
            <a:alphaModFix/>
          </a:blip>
          <a:stretch>
            <a:fillRect/>
          </a:stretch>
        </p:blipFill>
        <p:spPr>
          <a:xfrm>
            <a:off x="2165101" y="109000"/>
            <a:ext cx="8112549" cy="644627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p:nvPr/>
        </p:nvSpPr>
        <p:spPr>
          <a:xfrm>
            <a:off x="1228725" y="570185"/>
            <a:ext cx="4447051" cy="674865"/>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0" i="0" lang="en-IN" sz="3600" u="none" cap="none" strike="noStrike">
                <a:solidFill>
                  <a:srgbClr val="B66969"/>
                </a:solidFill>
                <a:latin typeface="Oswald"/>
                <a:ea typeface="Oswald"/>
                <a:cs typeface="Oswald"/>
                <a:sym typeface="Oswald"/>
              </a:rPr>
              <a:t>Functional Dependencies</a:t>
            </a:r>
            <a:endParaRPr b="0" i="0" sz="1600" u="none" cap="none" strike="noStrike">
              <a:solidFill>
                <a:schemeClr val="dk1"/>
              </a:solidFill>
              <a:latin typeface="Arial"/>
              <a:ea typeface="Arial"/>
              <a:cs typeface="Arial"/>
              <a:sym typeface="Arial"/>
            </a:endParaRPr>
          </a:p>
        </p:txBody>
      </p:sp>
      <p:sp>
        <p:nvSpPr>
          <p:cNvPr id="116" name="Google Shape;116;p18"/>
          <p:cNvSpPr/>
          <p:nvPr/>
        </p:nvSpPr>
        <p:spPr>
          <a:xfrm>
            <a:off x="1228725" y="1409842"/>
            <a:ext cx="10734675" cy="4418517"/>
          </a:xfrm>
          <a:prstGeom prst="rect">
            <a:avLst/>
          </a:prstGeom>
          <a:noFill/>
          <a:ln>
            <a:noFill/>
          </a:ln>
        </p:spPr>
        <p:txBody>
          <a:bodyPr anchorCtr="0" anchor="t" bIns="45700" lIns="91425" spcFirstLastPara="1" rIns="91425" wrap="square" tIns="45700">
            <a:noAutofit/>
          </a:bodyPr>
          <a:lstStyle/>
          <a:p>
            <a:pPr indent="-342900" lvl="0" marL="342900" marR="0" rtl="0" algn="l">
              <a:lnSpc>
                <a:spcPct val="200000"/>
              </a:lnSpc>
              <a:spcBef>
                <a:spcPts val="0"/>
              </a:spcBef>
              <a:spcAft>
                <a:spcPts val="0"/>
              </a:spcAft>
              <a:buClr>
                <a:srgbClr val="666666"/>
              </a:buClr>
              <a:buSzPts val="1800"/>
              <a:buFont typeface="Oswald"/>
              <a:buAutoNum type="arabicParenR"/>
            </a:pPr>
            <a:r>
              <a:rPr i="0" lang="en-IN" sz="1600" u="none" cap="none" strike="noStrike">
                <a:solidFill>
                  <a:srgbClr val="666666"/>
                </a:solidFill>
                <a:latin typeface="Oswald"/>
                <a:ea typeface="Oswald"/>
                <a:cs typeface="Oswald"/>
                <a:sym typeface="Oswald"/>
              </a:rPr>
              <a:t> </a:t>
            </a:r>
            <a:r>
              <a:rPr i="0" lang="en-IN" sz="2400" u="none" cap="none" strike="noStrike">
                <a:solidFill>
                  <a:srgbClr val="666666"/>
                </a:solidFill>
                <a:latin typeface="Oswald"/>
                <a:ea typeface="Oswald"/>
                <a:cs typeface="Oswald"/>
                <a:sym typeface="Oswald"/>
              </a:rPr>
              <a:t>{stockcomp_id} →{ Company_name , capitol_in_rs_cr,</a:t>
            </a:r>
            <a:r>
              <a:rPr lang="en-IN" sz="2400">
                <a:solidFill>
                  <a:srgbClr val="666666"/>
                </a:solidFill>
                <a:latin typeface="Oswald"/>
                <a:ea typeface="Oswald"/>
                <a:cs typeface="Oswald"/>
                <a:sym typeface="Oswald"/>
              </a:rPr>
              <a:t>open,high,low,current_price,previous_price,change_percentage</a:t>
            </a:r>
            <a:r>
              <a:rPr i="0" lang="en-IN" sz="2400" u="none" cap="none" strike="noStrike">
                <a:solidFill>
                  <a:srgbClr val="666666"/>
                </a:solidFill>
                <a:latin typeface="Oswald"/>
                <a:ea typeface="Oswald"/>
                <a:cs typeface="Oswald"/>
                <a:sym typeface="Oswald"/>
              </a:rPr>
              <a:t>}</a:t>
            </a:r>
            <a:endParaRPr sz="1800">
              <a:solidFill>
                <a:schemeClr val="dk1"/>
              </a:solidFill>
              <a:latin typeface="Oswald"/>
              <a:ea typeface="Oswald"/>
              <a:cs typeface="Oswald"/>
              <a:sym typeface="Oswald"/>
            </a:endParaRPr>
          </a:p>
          <a:p>
            <a:pPr indent="-342900" lvl="0" marL="342900" marR="0" rtl="0" algn="l">
              <a:lnSpc>
                <a:spcPct val="200000"/>
              </a:lnSpc>
              <a:spcBef>
                <a:spcPts val="0"/>
              </a:spcBef>
              <a:spcAft>
                <a:spcPts val="0"/>
              </a:spcAft>
              <a:buClr>
                <a:srgbClr val="666666"/>
              </a:buClr>
              <a:buSzPts val="1800"/>
              <a:buFont typeface="Oswald"/>
              <a:buAutoNum type="arabicParenR"/>
            </a:pPr>
            <a:r>
              <a:rPr i="0" lang="en-IN" sz="2400" u="none" cap="none" strike="noStrike">
                <a:solidFill>
                  <a:srgbClr val="666666"/>
                </a:solidFill>
                <a:latin typeface="Oswald"/>
                <a:ea typeface="Oswald"/>
                <a:cs typeface="Oswald"/>
                <a:sym typeface="Oswald"/>
              </a:rPr>
              <a:t>{user_id}→{name,age,investment,networth</a:t>
            </a:r>
            <a:r>
              <a:rPr lang="en-IN" sz="2400">
                <a:solidFill>
                  <a:srgbClr val="666666"/>
                </a:solidFill>
                <a:latin typeface="Oswald"/>
                <a:ea typeface="Oswald"/>
                <a:cs typeface="Oswald"/>
                <a:sym typeface="Oswald"/>
              </a:rPr>
              <a:t>,password</a:t>
            </a:r>
            <a:r>
              <a:rPr i="0" lang="en-IN" sz="2400" u="none" cap="none" strike="noStrike">
                <a:solidFill>
                  <a:srgbClr val="666666"/>
                </a:solidFill>
                <a:latin typeface="Oswald"/>
                <a:ea typeface="Oswald"/>
                <a:cs typeface="Oswald"/>
                <a:sym typeface="Oswald"/>
              </a:rPr>
              <a:t>}</a:t>
            </a:r>
            <a:endParaRPr i="0" sz="1800" u="none" cap="none" strike="noStrike">
              <a:solidFill>
                <a:schemeClr val="dk1"/>
              </a:solidFill>
              <a:latin typeface="Oswald"/>
              <a:ea typeface="Oswald"/>
              <a:cs typeface="Oswald"/>
              <a:sym typeface="Oswald"/>
            </a:endParaRPr>
          </a:p>
          <a:p>
            <a:pPr indent="-342900" lvl="0" marL="342900" marR="0" rtl="0" algn="l">
              <a:lnSpc>
                <a:spcPct val="200000"/>
              </a:lnSpc>
              <a:spcBef>
                <a:spcPts val="0"/>
              </a:spcBef>
              <a:spcAft>
                <a:spcPts val="0"/>
              </a:spcAft>
              <a:buClr>
                <a:srgbClr val="666666"/>
              </a:buClr>
              <a:buSzPts val="1800"/>
              <a:buFont typeface="Oswald"/>
              <a:buAutoNum type="arabicParenR"/>
            </a:pPr>
            <a:r>
              <a:rPr i="0" lang="en-IN" sz="2400" u="none" cap="none" strike="noStrike">
                <a:solidFill>
                  <a:srgbClr val="666666"/>
                </a:solidFill>
                <a:latin typeface="Oswald"/>
                <a:ea typeface="Oswald"/>
                <a:cs typeface="Oswald"/>
                <a:sym typeface="Oswald"/>
              </a:rPr>
              <a:t>{user_id,company_id,time)→{buying_price,qty,current_price,gain}</a:t>
            </a:r>
            <a:endParaRPr i="0" sz="1200" u="none" cap="none" strike="noStrike">
              <a:solidFill>
                <a:schemeClr val="dk1"/>
              </a:solidFill>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p:nvPr/>
        </p:nvSpPr>
        <p:spPr>
          <a:xfrm>
            <a:off x="1219199" y="467096"/>
            <a:ext cx="10410825" cy="1563954"/>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0" i="0" lang="en-IN" sz="4000" u="none" cap="none" strike="noStrike">
                <a:solidFill>
                  <a:srgbClr val="B66969"/>
                </a:solidFill>
                <a:latin typeface="Oswald"/>
                <a:ea typeface="Oswald"/>
                <a:cs typeface="Oswald"/>
                <a:sym typeface="Oswald"/>
              </a:rPr>
              <a:t>Normalization - </a:t>
            </a:r>
            <a:r>
              <a:rPr b="0" i="0" lang="en-IN" sz="2400" u="sng" cap="none" strike="noStrike">
                <a:solidFill>
                  <a:schemeClr val="dk1"/>
                </a:solidFill>
                <a:latin typeface="Oswald"/>
                <a:ea typeface="Oswald"/>
                <a:cs typeface="Oswald"/>
                <a:sym typeface="Oswald"/>
              </a:rPr>
              <a:t>First normal form (1NF)</a:t>
            </a:r>
            <a:endParaRPr b="0" i="0" sz="1400" u="none" cap="none" strike="noStrike">
              <a:solidFill>
                <a:schemeClr val="dk1"/>
              </a:solidFill>
              <a:latin typeface="Arial"/>
              <a:ea typeface="Arial"/>
              <a:cs typeface="Arial"/>
              <a:sym typeface="Arial"/>
            </a:endParaRPr>
          </a:p>
        </p:txBody>
      </p:sp>
      <p:pic>
        <p:nvPicPr>
          <p:cNvPr id="122" name="Google Shape;122;p19"/>
          <p:cNvPicPr preferRelativeResize="0"/>
          <p:nvPr/>
        </p:nvPicPr>
        <p:blipFill rotWithShape="1">
          <a:blip r:embed="rId3">
            <a:alphaModFix/>
          </a:blip>
          <a:srcRect b="0" l="0" r="0" t="0"/>
          <a:stretch/>
        </p:blipFill>
        <p:spPr>
          <a:xfrm>
            <a:off x="1354138" y="1556699"/>
            <a:ext cx="9304336" cy="3359475"/>
          </a:xfrm>
          <a:prstGeom prst="rect">
            <a:avLst/>
          </a:prstGeom>
          <a:noFill/>
          <a:ln>
            <a:noFill/>
          </a:ln>
        </p:spPr>
      </p:pic>
      <p:sp>
        <p:nvSpPr>
          <p:cNvPr id="123" name="Google Shape;123;p19"/>
          <p:cNvSpPr/>
          <p:nvPr/>
        </p:nvSpPr>
        <p:spPr>
          <a:xfrm>
            <a:off x="1354138" y="5688724"/>
            <a:ext cx="10275886" cy="80021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IN" sz="1800" u="none" cap="none" strike="noStrike">
                <a:solidFill>
                  <a:srgbClr val="666666"/>
                </a:solidFill>
                <a:latin typeface="Oswald"/>
                <a:ea typeface="Oswald"/>
                <a:cs typeface="Oswald"/>
                <a:sym typeface="Oswald"/>
              </a:rPr>
              <a:t>Use_id  102 has bought stocks in more than one company.</a:t>
            </a:r>
            <a:endParaRPr/>
          </a:p>
          <a:p>
            <a:pPr indent="0" lvl="0" marL="0" marR="0" rtl="0" algn="l">
              <a:spcBef>
                <a:spcPts val="1200"/>
              </a:spcBef>
              <a:spcAft>
                <a:spcPts val="0"/>
              </a:spcAft>
              <a:buNone/>
            </a:pPr>
            <a:r>
              <a:rPr b="0" i="0" lang="en-IN" sz="1800" u="none" cap="none" strike="noStrike">
                <a:solidFill>
                  <a:srgbClr val="666666"/>
                </a:solidFill>
                <a:latin typeface="Oswald"/>
                <a:ea typeface="Oswald"/>
                <a:cs typeface="Oswald"/>
                <a:sym typeface="Oswald"/>
              </a:rPr>
              <a:t>This table is not in 1NF as the rule says “each attribute of a table must have atomic (single) values”.</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p:nvPr/>
        </p:nvSpPr>
        <p:spPr>
          <a:xfrm>
            <a:off x="1138733" y="408260"/>
            <a:ext cx="8814892" cy="737702"/>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0" i="0" lang="en-IN" sz="4000" u="none" cap="none" strike="noStrike">
                <a:solidFill>
                  <a:srgbClr val="B66969"/>
                </a:solidFill>
                <a:latin typeface="Oswald"/>
                <a:ea typeface="Oswald"/>
                <a:cs typeface="Oswald"/>
                <a:sym typeface="Oswald"/>
              </a:rPr>
              <a:t>Normalization - </a:t>
            </a:r>
            <a:r>
              <a:rPr b="0" i="0" lang="en-IN" sz="2400" u="sng" cap="none" strike="noStrike">
                <a:solidFill>
                  <a:schemeClr val="dk1"/>
                </a:solidFill>
                <a:latin typeface="Oswald"/>
                <a:ea typeface="Oswald"/>
                <a:cs typeface="Oswald"/>
                <a:sym typeface="Oswald"/>
              </a:rPr>
              <a:t>First normal form (1NF)      </a:t>
            </a:r>
            <a:r>
              <a:rPr b="0" i="0" lang="en-IN" sz="2000" u="none" cap="none" strike="noStrike">
                <a:solidFill>
                  <a:srgbClr val="B66969"/>
                </a:solidFill>
                <a:latin typeface="Oswald"/>
                <a:ea typeface="Oswald"/>
                <a:cs typeface="Oswald"/>
                <a:sym typeface="Oswald"/>
              </a:rPr>
              <a:t>cont…</a:t>
            </a:r>
            <a:endParaRPr b="0" i="0" sz="1800" u="none" cap="none" strike="noStrike">
              <a:solidFill>
                <a:schemeClr val="dk1"/>
              </a:solidFill>
              <a:latin typeface="Arial"/>
              <a:ea typeface="Arial"/>
              <a:cs typeface="Arial"/>
              <a:sym typeface="Arial"/>
            </a:endParaRPr>
          </a:p>
        </p:txBody>
      </p:sp>
      <p:sp>
        <p:nvSpPr>
          <p:cNvPr id="129" name="Google Shape;129;p20"/>
          <p:cNvSpPr/>
          <p:nvPr/>
        </p:nvSpPr>
        <p:spPr>
          <a:xfrm>
            <a:off x="1138733" y="1313135"/>
            <a:ext cx="6133282" cy="383631"/>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0" i="0" lang="en-IN" sz="1800" u="none" cap="none" strike="noStrike">
                <a:solidFill>
                  <a:srgbClr val="666666"/>
                </a:solidFill>
                <a:latin typeface="Oswald"/>
                <a:ea typeface="Oswald"/>
                <a:cs typeface="Oswald"/>
                <a:sym typeface="Oswald"/>
              </a:rPr>
              <a:t>To make the table complies with 1NF we should have the data like this:</a:t>
            </a:r>
            <a:endParaRPr b="0" i="0" sz="1400" u="none" cap="none" strike="noStrike">
              <a:solidFill>
                <a:schemeClr val="dk1"/>
              </a:solidFill>
              <a:latin typeface="Arial"/>
              <a:ea typeface="Arial"/>
              <a:cs typeface="Arial"/>
              <a:sym typeface="Arial"/>
            </a:endParaRPr>
          </a:p>
        </p:txBody>
      </p:sp>
      <p:pic>
        <p:nvPicPr>
          <p:cNvPr id="130" name="Google Shape;130;p20"/>
          <p:cNvPicPr preferRelativeResize="0"/>
          <p:nvPr/>
        </p:nvPicPr>
        <p:blipFill rotWithShape="1">
          <a:blip r:embed="rId3">
            <a:alphaModFix/>
          </a:blip>
          <a:srcRect b="0" l="0" r="0" t="0"/>
          <a:stretch/>
        </p:blipFill>
        <p:spPr>
          <a:xfrm>
            <a:off x="1239838" y="1816314"/>
            <a:ext cx="8713787" cy="416494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p:nvPr/>
        </p:nvSpPr>
        <p:spPr>
          <a:xfrm>
            <a:off x="1219199" y="74071"/>
            <a:ext cx="10410900" cy="7377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0" i="0" lang="en-IN" sz="4000" u="none" cap="none" strike="noStrike">
                <a:solidFill>
                  <a:srgbClr val="B66969"/>
                </a:solidFill>
                <a:latin typeface="Oswald"/>
                <a:ea typeface="Oswald"/>
                <a:cs typeface="Oswald"/>
                <a:sym typeface="Oswald"/>
              </a:rPr>
              <a:t>Normalization - </a:t>
            </a:r>
            <a:endParaRPr b="0" i="0" sz="2400" u="sng" cap="none" strike="noStrike">
              <a:solidFill>
                <a:schemeClr val="dk1"/>
              </a:solidFill>
              <a:latin typeface="Oswald"/>
              <a:ea typeface="Oswald"/>
              <a:cs typeface="Oswald"/>
              <a:sym typeface="Oswald"/>
            </a:endParaRPr>
          </a:p>
        </p:txBody>
      </p:sp>
      <p:sp>
        <p:nvSpPr>
          <p:cNvPr id="136" name="Google Shape;136;p21"/>
          <p:cNvSpPr/>
          <p:nvPr/>
        </p:nvSpPr>
        <p:spPr>
          <a:xfrm>
            <a:off x="1219236" y="811786"/>
            <a:ext cx="10410900" cy="19548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0" i="0" lang="en-IN" sz="1600" u="none" cap="none" strike="noStrike">
                <a:solidFill>
                  <a:srgbClr val="666666"/>
                </a:solidFill>
                <a:latin typeface="Oswald"/>
                <a:ea typeface="Oswald"/>
                <a:cs typeface="Oswald"/>
                <a:sym typeface="Oswald"/>
              </a:rPr>
              <a:t>A table is said to be in 2NF if both the following conditions hold:</a:t>
            </a:r>
            <a:endParaRPr b="0" i="0" sz="1200" u="none" cap="none" strike="noStrike">
              <a:solidFill>
                <a:schemeClr val="dk1"/>
              </a:solidFill>
              <a:latin typeface="Arial"/>
              <a:ea typeface="Arial"/>
              <a:cs typeface="Arial"/>
              <a:sym typeface="Arial"/>
            </a:endParaRPr>
          </a:p>
          <a:p>
            <a:pPr indent="-330200" lvl="0" marL="342900" marR="0" rtl="0" algn="l">
              <a:lnSpc>
                <a:spcPct val="115000"/>
              </a:lnSpc>
              <a:spcBef>
                <a:spcPts val="2400"/>
              </a:spcBef>
              <a:spcAft>
                <a:spcPts val="0"/>
              </a:spcAft>
              <a:buClr>
                <a:srgbClr val="666666"/>
              </a:buClr>
              <a:buSzPts val="1600"/>
              <a:buFont typeface="Arial"/>
              <a:buChar char="●"/>
            </a:pPr>
            <a:r>
              <a:rPr b="0" i="0" lang="en-IN" sz="1600" u="none" cap="none" strike="noStrike">
                <a:solidFill>
                  <a:srgbClr val="666666"/>
                </a:solidFill>
                <a:latin typeface="Oswald"/>
                <a:ea typeface="Oswald"/>
                <a:cs typeface="Oswald"/>
                <a:sym typeface="Oswald"/>
              </a:rPr>
              <a:t>Table is in 1NF (First normal form)</a:t>
            </a:r>
            <a:endParaRPr b="0" i="0" sz="1200" u="none" cap="none" strike="noStrike">
              <a:solidFill>
                <a:schemeClr val="dk1"/>
              </a:solidFill>
              <a:latin typeface="Arial"/>
              <a:ea typeface="Arial"/>
              <a:cs typeface="Arial"/>
              <a:sym typeface="Arial"/>
            </a:endParaRPr>
          </a:p>
          <a:p>
            <a:pPr indent="-330200" lvl="0" marL="342900" marR="0" rtl="0" algn="l">
              <a:lnSpc>
                <a:spcPct val="115000"/>
              </a:lnSpc>
              <a:spcBef>
                <a:spcPts val="0"/>
              </a:spcBef>
              <a:spcAft>
                <a:spcPts val="0"/>
              </a:spcAft>
              <a:buClr>
                <a:srgbClr val="666666"/>
              </a:buClr>
              <a:buSzPts val="1600"/>
              <a:buFont typeface="Arial"/>
              <a:buChar char="●"/>
            </a:pPr>
            <a:r>
              <a:rPr b="0" i="0" lang="en-IN" sz="1600" u="none" cap="none" strike="noStrike">
                <a:solidFill>
                  <a:srgbClr val="666666"/>
                </a:solidFill>
                <a:latin typeface="Oswald"/>
                <a:ea typeface="Oswald"/>
                <a:cs typeface="Oswald"/>
                <a:sym typeface="Oswald"/>
              </a:rPr>
              <a:t>No non-prime attribute is dependent on the proper subset of any candidate key of table.</a:t>
            </a:r>
            <a:endParaRPr b="0" i="0" sz="1600" u="none" cap="none" strike="noStrike">
              <a:solidFill>
                <a:srgbClr val="666666"/>
              </a:solidFill>
              <a:latin typeface="Oswald"/>
              <a:ea typeface="Oswald"/>
              <a:cs typeface="Oswald"/>
              <a:sym typeface="Oswald"/>
            </a:endParaRPr>
          </a:p>
          <a:p>
            <a:pPr indent="0" lvl="0" marL="0" marR="0" rtl="0" algn="l">
              <a:lnSpc>
                <a:spcPct val="115000"/>
              </a:lnSpc>
              <a:spcBef>
                <a:spcPts val="0"/>
              </a:spcBef>
              <a:spcAft>
                <a:spcPts val="0"/>
              </a:spcAft>
              <a:buNone/>
            </a:pPr>
            <a:r>
              <a:t/>
            </a:r>
            <a:endParaRPr sz="1600">
              <a:solidFill>
                <a:srgbClr val="666666"/>
              </a:solidFill>
              <a:latin typeface="Oswald"/>
              <a:ea typeface="Oswald"/>
              <a:cs typeface="Oswald"/>
              <a:sym typeface="Oswald"/>
            </a:endParaRPr>
          </a:p>
          <a:p>
            <a:pPr indent="0" lvl="0" marL="0" rtl="0" algn="l">
              <a:spcBef>
                <a:spcPts val="0"/>
              </a:spcBef>
              <a:spcAft>
                <a:spcPts val="0"/>
              </a:spcAft>
              <a:buClr>
                <a:schemeClr val="dk1"/>
              </a:buClr>
              <a:buFont typeface="Arial"/>
              <a:buNone/>
            </a:pPr>
            <a:r>
              <a:rPr lang="en-IN" sz="1600">
                <a:solidFill>
                  <a:srgbClr val="666666"/>
                </a:solidFill>
                <a:latin typeface="Oswald"/>
                <a:ea typeface="Oswald"/>
                <a:cs typeface="Oswald"/>
                <a:sym typeface="Oswald"/>
              </a:rPr>
              <a:t>A table design is said to be in 3NF if both the following conditions hold:</a:t>
            </a:r>
            <a:endParaRPr sz="1200">
              <a:solidFill>
                <a:schemeClr val="dk1"/>
              </a:solidFill>
            </a:endParaRPr>
          </a:p>
          <a:p>
            <a:pPr indent="-330200" lvl="0" marL="342900" rtl="0" algn="l">
              <a:spcBef>
                <a:spcPts val="2400"/>
              </a:spcBef>
              <a:spcAft>
                <a:spcPts val="0"/>
              </a:spcAft>
              <a:buClr>
                <a:srgbClr val="666666"/>
              </a:buClr>
              <a:buSzPts val="1600"/>
              <a:buChar char="●"/>
            </a:pPr>
            <a:r>
              <a:rPr lang="en-IN" sz="1600">
                <a:solidFill>
                  <a:srgbClr val="666666"/>
                </a:solidFill>
                <a:latin typeface="Oswald"/>
                <a:ea typeface="Oswald"/>
                <a:cs typeface="Oswald"/>
                <a:sym typeface="Oswald"/>
              </a:rPr>
              <a:t>Table must be in 2NF</a:t>
            </a:r>
            <a:endParaRPr sz="1200">
              <a:solidFill>
                <a:schemeClr val="dk1"/>
              </a:solidFill>
            </a:endParaRPr>
          </a:p>
          <a:p>
            <a:pPr indent="-330200" lvl="0" marL="342900" rtl="0" algn="l">
              <a:spcBef>
                <a:spcPts val="0"/>
              </a:spcBef>
              <a:spcAft>
                <a:spcPts val="0"/>
              </a:spcAft>
              <a:buClr>
                <a:srgbClr val="E06666"/>
              </a:buClr>
              <a:buSzPts val="1600"/>
              <a:buChar char="●"/>
            </a:pPr>
            <a:r>
              <a:rPr lang="en-IN" sz="1600" u="sng">
                <a:solidFill>
                  <a:schemeClr val="hlink"/>
                </a:solidFill>
                <a:latin typeface="Oswald"/>
                <a:ea typeface="Oswald"/>
                <a:cs typeface="Oswald"/>
                <a:sym typeface="Oswald"/>
                <a:hlinkClick r:id="rId3"/>
              </a:rPr>
              <a:t>Transitive functional dependency</a:t>
            </a:r>
            <a:r>
              <a:rPr lang="en-IN" sz="1600">
                <a:solidFill>
                  <a:srgbClr val="666666"/>
                </a:solidFill>
                <a:latin typeface="Oswald"/>
                <a:ea typeface="Oswald"/>
                <a:cs typeface="Oswald"/>
                <a:sym typeface="Oswald"/>
              </a:rPr>
              <a:t> of non-prime attribute on any super key should be removed.</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0" lvl="0" marL="0" rtl="0" algn="l">
              <a:spcBef>
                <a:spcPts val="2400"/>
              </a:spcBef>
              <a:spcAft>
                <a:spcPts val="0"/>
              </a:spcAft>
              <a:buClr>
                <a:schemeClr val="dk1"/>
              </a:buClr>
              <a:buFont typeface="Arial"/>
              <a:buNone/>
            </a:pPr>
            <a:r>
              <a:rPr b="1" lang="en-IN" sz="1600" u="sng">
                <a:solidFill>
                  <a:srgbClr val="666666"/>
                </a:solidFill>
                <a:latin typeface="Oswald"/>
                <a:ea typeface="Oswald"/>
                <a:cs typeface="Oswald"/>
                <a:sym typeface="Oswald"/>
              </a:rPr>
              <a:t>Boyce Codd normal form (BCNF)</a:t>
            </a:r>
            <a:endParaRPr b="1" sz="1800">
              <a:solidFill>
                <a:schemeClr val="dk1"/>
              </a:solidFill>
            </a:endParaRPr>
          </a:p>
          <a:p>
            <a:pPr indent="0" lvl="0" marL="0" rtl="0" algn="l">
              <a:spcBef>
                <a:spcPts val="2400"/>
              </a:spcBef>
              <a:spcAft>
                <a:spcPts val="0"/>
              </a:spcAft>
              <a:buNone/>
            </a:pPr>
            <a:r>
              <a:rPr lang="en-IN" sz="1600">
                <a:solidFill>
                  <a:srgbClr val="666666"/>
                </a:solidFill>
                <a:latin typeface="Oswald"/>
                <a:ea typeface="Oswald"/>
                <a:cs typeface="Oswald"/>
                <a:sym typeface="Oswald"/>
              </a:rPr>
              <a:t>It is an advanced version of 3NF that’s why it is also referred as 3.5NF. BCNF is stricter than 3NF. A table complies with BCNF if it is in 3NF and for every</a:t>
            </a:r>
            <a:r>
              <a:rPr lang="en-IN" sz="1600" u="sng">
                <a:solidFill>
                  <a:schemeClr val="hlink"/>
                </a:solidFill>
                <a:latin typeface="Oswald"/>
                <a:ea typeface="Oswald"/>
                <a:cs typeface="Oswald"/>
                <a:sym typeface="Oswald"/>
                <a:hlinkClick r:id="rId4"/>
              </a:rPr>
              <a:t> functional dependency</a:t>
            </a:r>
            <a:r>
              <a:rPr lang="en-IN" sz="1600">
                <a:solidFill>
                  <a:srgbClr val="E06666"/>
                </a:solidFill>
                <a:latin typeface="Oswald"/>
                <a:ea typeface="Oswald"/>
                <a:cs typeface="Oswald"/>
                <a:sym typeface="Oswald"/>
              </a:rPr>
              <a:t> </a:t>
            </a:r>
            <a:r>
              <a:rPr lang="en-IN" sz="1600">
                <a:solidFill>
                  <a:srgbClr val="666666"/>
                </a:solidFill>
                <a:latin typeface="Oswald"/>
                <a:ea typeface="Oswald"/>
                <a:cs typeface="Oswald"/>
                <a:sym typeface="Oswald"/>
              </a:rPr>
              <a:t>X-&gt;Y, X should be the super key of the table.</a:t>
            </a:r>
            <a:endParaRPr sz="1600">
              <a:solidFill>
                <a:srgbClr val="666666"/>
              </a:solidFill>
              <a:latin typeface="Oswald"/>
              <a:ea typeface="Oswald"/>
              <a:cs typeface="Oswald"/>
              <a:sym typeface="Oswald"/>
            </a:endParaRPr>
          </a:p>
          <a:p>
            <a:pPr indent="0" lvl="0" marL="0" rtl="0" algn="l">
              <a:lnSpc>
                <a:spcPct val="115000"/>
              </a:lnSpc>
              <a:spcBef>
                <a:spcPts val="0"/>
              </a:spcBef>
              <a:spcAft>
                <a:spcPts val="0"/>
              </a:spcAft>
              <a:buNone/>
            </a:pPr>
            <a:r>
              <a:t/>
            </a:r>
            <a:endParaRPr sz="1600">
              <a:solidFill>
                <a:srgbClr val="666666"/>
              </a:solidFill>
              <a:latin typeface="Oswald"/>
              <a:ea typeface="Oswald"/>
              <a:cs typeface="Oswald"/>
              <a:sym typeface="Oswald"/>
            </a:endParaRPr>
          </a:p>
          <a:p>
            <a:pPr indent="0" lvl="0" marL="0" marR="0" rtl="0" algn="l">
              <a:lnSpc>
                <a:spcPct val="115000"/>
              </a:lnSpc>
              <a:spcBef>
                <a:spcPts val="2400"/>
              </a:spcBef>
              <a:spcAft>
                <a:spcPts val="0"/>
              </a:spcAft>
              <a:buNone/>
            </a:pPr>
            <a:r>
              <a:t/>
            </a:r>
            <a:endParaRPr sz="1800">
              <a:solidFill>
                <a:srgbClr val="666666"/>
              </a:solidFill>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