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146847057" r:id="rId10"/>
    <p:sldId id="2146847058" r:id="rId11"/>
    <p:sldId id="2146847059" r:id="rId12"/>
    <p:sldId id="267" r:id="rId13"/>
    <p:sldId id="2146847060"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archcrm.techtarget.com/definition/entity-relationship-diagram" TargetMode="External"/><Relationship Id="rId3" Type="http://schemas.openxmlformats.org/officeDocument/2006/relationships/hyperlink" Target="http://www.slideshare.net/alok104/synopsis-on-billing-system-27487568" TargetMode="External"/><Relationship Id="rId7" Type="http://schemas.openxmlformats.org/officeDocument/2006/relationships/hyperlink" Target="https://creately.com/blog/diagrams/sequence-diagram-tutorial/" TargetMode="External"/><Relationship Id="rId2" Type="http://schemas.openxmlformats.org/officeDocument/2006/relationships/hyperlink" Target="https://kungfumas.files.wordpress.com/2017/09/099.pdf" TargetMode="External"/><Relationship Id="rId1" Type="http://schemas.openxmlformats.org/officeDocument/2006/relationships/slideLayout" Target="../slideLayouts/slideLayout2.xml"/><Relationship Id="rId6" Type="http://schemas.openxmlformats.org/officeDocument/2006/relationships/hyperlink" Target="http://searchmicroservices.techtarget.com/definition/class-diagram" TargetMode="External"/><Relationship Id="rId5" Type="http://schemas.openxmlformats.org/officeDocument/2006/relationships/hyperlink" Target="http://whatis.techtarget.com/definition/use-case-diagram" TargetMode="External"/><Relationship Id="rId4" Type="http://schemas.openxmlformats.org/officeDocument/2006/relationships/hyperlink" Target="https://www.techopedia.com/definition/3243/unified-modeling-language-u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id="{54748131-B2CC-5B76-8C64-ACBCEBAAB111}"/>
              </a:ext>
            </a:extLst>
          </p:cNvPr>
          <p:cNvSpPr txBox="1"/>
          <p:nvPr/>
        </p:nvSpPr>
        <p:spPr>
          <a:xfrm>
            <a:off x="3911600" y="3894670"/>
            <a:ext cx="436879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John Alosiyas G (2021311019)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Petroleum and Technology</a:t>
            </a:r>
          </a:p>
          <a:p>
            <a:r>
              <a:rPr lang="en-US" sz="2000" b="1" dirty="0" err="1">
                <a:solidFill>
                  <a:schemeClr val="accent1">
                    <a:lumMod val="75000"/>
                  </a:schemeClr>
                </a:solidFill>
                <a:latin typeface="Arial"/>
                <a:cs typeface="Arial"/>
              </a:rPr>
              <a:t>ACTech</a:t>
            </a:r>
            <a:r>
              <a:rPr lang="en-US" sz="2000" b="1" dirty="0">
                <a:solidFill>
                  <a:schemeClr val="accent1">
                    <a:lumMod val="75000"/>
                  </a:schemeClr>
                </a:solidFill>
                <a:latin typeface="Arial"/>
                <a:cs typeface="Arial"/>
              </a:rPr>
              <a:t> Anna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721ABD1-F33C-F8B1-6CF3-882BC6F2C40C}"/>
              </a:ext>
            </a:extLst>
          </p:cNvPr>
          <p:cNvPicPr>
            <a:picLocks noChangeAspect="1"/>
          </p:cNvPicPr>
          <p:nvPr/>
        </p:nvPicPr>
        <p:blipFill>
          <a:blip r:embed="rId2"/>
          <a:stretch>
            <a:fillRect/>
          </a:stretch>
        </p:blipFill>
        <p:spPr>
          <a:xfrm>
            <a:off x="2500048" y="992522"/>
            <a:ext cx="7191904" cy="5865478"/>
          </a:xfrm>
          <a:prstGeom prst="rect">
            <a:avLst/>
          </a:prstGeom>
        </p:spPr>
      </p:pic>
    </p:spTree>
    <p:extLst>
      <p:ext uri="{BB962C8B-B14F-4D97-AF65-F5344CB8AC3E}">
        <p14:creationId xmlns:p14="http://schemas.microsoft.com/office/powerpoint/2010/main" val="5519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5F8F1219-DF74-1D40-1754-F6E7EAFEF36F}"/>
              </a:ext>
            </a:extLst>
          </p:cNvPr>
          <p:cNvPicPr>
            <a:picLocks noChangeAspect="1"/>
          </p:cNvPicPr>
          <p:nvPr/>
        </p:nvPicPr>
        <p:blipFill>
          <a:blip r:embed="rId2"/>
          <a:stretch>
            <a:fillRect/>
          </a:stretch>
        </p:blipFill>
        <p:spPr>
          <a:xfrm>
            <a:off x="2616200" y="1082283"/>
            <a:ext cx="7105914" cy="5584074"/>
          </a:xfrm>
          <a:prstGeom prst="rect">
            <a:avLst/>
          </a:prstGeom>
        </p:spPr>
      </p:pic>
    </p:spTree>
    <p:extLst>
      <p:ext uri="{BB962C8B-B14F-4D97-AF65-F5344CB8AC3E}">
        <p14:creationId xmlns:p14="http://schemas.microsoft.com/office/powerpoint/2010/main" val="310695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5713B308-4EB8-A7BC-C566-F7D9C06A392A}"/>
              </a:ext>
            </a:extLst>
          </p:cNvPr>
          <p:cNvSpPr txBox="1"/>
          <p:nvPr/>
        </p:nvSpPr>
        <p:spPr>
          <a:xfrm>
            <a:off x="581191" y="1363133"/>
            <a:ext cx="11029615" cy="3416320"/>
          </a:xfrm>
          <a:prstGeom prst="rect">
            <a:avLst/>
          </a:prstGeom>
          <a:noFill/>
        </p:spPr>
        <p:txBody>
          <a:bodyPr wrap="square">
            <a:spAutoFit/>
          </a:bodyPr>
          <a:lstStyle/>
          <a:p>
            <a:r>
              <a:rPr lang="en-IN" dirty="0"/>
              <a:t>The documentation gives a detailed account of the structure and code of the Restaurant Management system. Building this program was a challenging </a:t>
            </a:r>
            <a:r>
              <a:rPr lang="en-IN" dirty="0" err="1"/>
              <a:t>endeavor</a:t>
            </a:r>
            <a:r>
              <a:rPr lang="en-IN" dirty="0"/>
              <a:t> that required thorough analysis, extensive research, and a variety of technical skills. Writing this report has been an enlightening experience, showcasing the lessons learned from navigating complex tasks. Developing a system for a restaurant required a mix of research and technical expertise, with achieving a smooth operational flow demanding considerable time and effort.</a:t>
            </a:r>
          </a:p>
          <a:p>
            <a:endParaRPr lang="en-IN" dirty="0"/>
          </a:p>
          <a:p>
            <a:r>
              <a:rPr lang="en-IN" dirty="0"/>
              <a:t>Despite the challenges, the system was completed with a robust design and smooth workflow. The billing system was the most complex part. Extracting data from the database for billing involved intricate SQL queries and managing multiple database changes, which required a lot of time and careful planning.</a:t>
            </a:r>
          </a:p>
          <a:p>
            <a:endParaRPr lang="en-IN" dirty="0"/>
          </a:p>
          <a:p>
            <a:r>
              <a:rPr lang="en-IN" dirty="0"/>
              <a:t>Overall, this project provided valuable coding experience and underscored the importance of effective time management and teamwork in software development.</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D1FD5D7A-E3A7-0598-DFD6-0E312114DA61}"/>
              </a:ext>
            </a:extLst>
          </p:cNvPr>
          <p:cNvSpPr txBox="1"/>
          <p:nvPr/>
        </p:nvSpPr>
        <p:spPr>
          <a:xfrm>
            <a:off x="660400" y="1515533"/>
            <a:ext cx="10904886" cy="1754326"/>
          </a:xfrm>
          <a:prstGeom prst="rect">
            <a:avLst/>
          </a:prstGeom>
          <a:noFill/>
        </p:spPr>
        <p:txBody>
          <a:bodyPr wrap="square">
            <a:spAutoFit/>
          </a:bodyPr>
          <a:lstStyle/>
          <a:p>
            <a:r>
              <a:rPr lang="en-IN" dirty="0"/>
              <a:t>The restaurant management software (RMS) is a versatile tool that streamlines various aspects of restaurant operations. It includes functions like staff management, order processing, billing, menu administration, reservation handling, order history tracking, task management, and more. Looking ahead, there's room for continuous improvement and expansion. Enhancements such as advanced inventory management, wireless tableside ordering and payment options, real-time alerts, online ordering integration, and mobile management capabilities offer opportunities for revenue growth and cost savings.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a:extLst>
              <a:ext uri="{FF2B5EF4-FFF2-40B4-BE49-F238E27FC236}">
                <a16:creationId xmlns:a16="http://schemas.microsoft.com/office/drawing/2014/main" id="{F2852A56-D1F4-0D70-FAA9-D5C1EFB9DAA0}"/>
              </a:ext>
            </a:extLst>
          </p:cNvPr>
          <p:cNvSpPr txBox="1"/>
          <p:nvPr/>
        </p:nvSpPr>
        <p:spPr>
          <a:xfrm>
            <a:off x="581191" y="1185329"/>
            <a:ext cx="10958875" cy="5355312"/>
          </a:xfrm>
          <a:prstGeom prst="rect">
            <a:avLst/>
          </a:prstGeom>
          <a:noFill/>
        </p:spPr>
        <p:txBody>
          <a:bodyPr wrap="square">
            <a:spAutoFit/>
          </a:bodyPr>
          <a:lstStyle/>
          <a:p>
            <a:r>
              <a:rPr lang="en-IN" b="1" dirty="0"/>
              <a:t>Restaurant Billing System: </a:t>
            </a:r>
          </a:p>
          <a:p>
            <a:r>
              <a:rPr lang="en-IN" dirty="0"/>
              <a:t>https://www.scribd.com/doc/283903672/Online-Ordering-System-</a:t>
            </a:r>
          </a:p>
          <a:p>
            <a:r>
              <a:rPr lang="en-IN" b="1" dirty="0"/>
              <a:t>Project Objective :</a:t>
            </a:r>
          </a:p>
          <a:p>
            <a:r>
              <a:rPr lang="en-IN" dirty="0"/>
              <a:t>https://www.scribd.com/document/36253350/04-Project-Billing-</a:t>
            </a:r>
          </a:p>
          <a:p>
            <a:r>
              <a:rPr lang="en-IN" b="1" dirty="0"/>
              <a:t>System Scopes and Limitation: </a:t>
            </a:r>
          </a:p>
          <a:p>
            <a:r>
              <a:rPr lang="en-IN" dirty="0">
                <a:hlinkClick r:id="rId2"/>
              </a:rPr>
              <a:t>https://kungfumas.files.wordpress.com/2017/09/099.pdf</a:t>
            </a:r>
            <a:endParaRPr lang="en-IN" dirty="0"/>
          </a:p>
          <a:p>
            <a:r>
              <a:rPr lang="en-IN" b="1" dirty="0"/>
              <a:t>Feasibility study: </a:t>
            </a:r>
          </a:p>
          <a:p>
            <a:r>
              <a:rPr lang="en-IN" dirty="0">
                <a:hlinkClick r:id="rId3"/>
              </a:rPr>
              <a:t>http://www.slideshare.net/alok104/synopsis-on-billing-system-27487568</a:t>
            </a:r>
            <a:endParaRPr lang="en-IN" dirty="0"/>
          </a:p>
          <a:p>
            <a:r>
              <a:rPr lang="en-IN" b="1" dirty="0"/>
              <a:t>UML Diagram : </a:t>
            </a:r>
          </a:p>
          <a:p>
            <a:r>
              <a:rPr lang="en-IN" dirty="0">
                <a:hlinkClick r:id="rId4"/>
              </a:rPr>
              <a:t>https://www.techopedia.com/definition/3243/unified-modeling-language-uml/</a:t>
            </a:r>
            <a:endParaRPr lang="en-IN" dirty="0"/>
          </a:p>
          <a:p>
            <a:r>
              <a:rPr lang="en-IN" b="1" dirty="0"/>
              <a:t>Use Case Diagram: </a:t>
            </a:r>
          </a:p>
          <a:p>
            <a:r>
              <a:rPr lang="en-IN" dirty="0">
                <a:hlinkClick r:id="rId5"/>
              </a:rPr>
              <a:t>http://whatis.techtarget.com/definition/use-case-diagram</a:t>
            </a:r>
            <a:endParaRPr lang="en-IN" dirty="0"/>
          </a:p>
          <a:p>
            <a:r>
              <a:rPr lang="en-IN" b="1" dirty="0"/>
              <a:t>Class Diagram: </a:t>
            </a:r>
          </a:p>
          <a:p>
            <a:r>
              <a:rPr lang="en-IN" dirty="0">
                <a:hlinkClick r:id="rId6"/>
              </a:rPr>
              <a:t>http://searchmicroservices.techtarget.com/definition/class-diagram</a:t>
            </a:r>
            <a:endParaRPr lang="en-IN" dirty="0"/>
          </a:p>
          <a:p>
            <a:r>
              <a:rPr lang="en-IN" b="1" dirty="0"/>
              <a:t>Sequence Diagram : </a:t>
            </a:r>
          </a:p>
          <a:p>
            <a:r>
              <a:rPr lang="en-IN" dirty="0">
                <a:hlinkClick r:id="rId7"/>
              </a:rPr>
              <a:t>https://creately.com/blog/diagrams/sequence-diagram-tutorial/</a:t>
            </a:r>
            <a:endParaRPr lang="en-IN" dirty="0"/>
          </a:p>
          <a:p>
            <a:r>
              <a:rPr lang="en-IN" b="1" dirty="0"/>
              <a:t>ER Diagram: </a:t>
            </a:r>
          </a:p>
          <a:p>
            <a:r>
              <a:rPr lang="en-IN" dirty="0">
                <a:hlinkClick r:id="rId8"/>
              </a:rPr>
              <a:t>http://searchcrm.techtarget.com/definition/entity-relationship-diagram</a:t>
            </a:r>
            <a:endParaRPr lang="en-IN" dirty="0"/>
          </a:p>
          <a:p>
            <a:r>
              <a:rPr lang="en-IN" b="1" dirty="0"/>
              <a:t>Interfaces : </a:t>
            </a:r>
            <a:r>
              <a:rPr lang="en-IN" dirty="0"/>
              <a:t>https://www.youtube.com/watch?v=9K5sS7j5wWI</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The current manual billing process causes delays for customers and inefficiencies for the organization, presenting an opportunity for improvement. Implementing a computer-based billing system could optimize resource allocation. This system allows for streamlined entry of client, employee, and payment information, enhancing record management and meeting various organizational data requirements. Key drawbacks of the current system include:-</a:t>
            </a:r>
          </a:p>
          <a:p>
            <a:r>
              <a:rPr lang="en-US" dirty="0"/>
              <a:t>Limited ability to modify data-</a:t>
            </a:r>
          </a:p>
          <a:p>
            <a:r>
              <a:rPr lang="en-US" dirty="0"/>
              <a:t>Dependence on manual operator oversight</a:t>
            </a:r>
          </a:p>
          <a:p>
            <a:r>
              <a:rPr lang="en-US" dirty="0"/>
              <a:t>Excessive paper usage</a:t>
            </a:r>
          </a:p>
          <a:p>
            <a:r>
              <a:rPr lang="en-US" dirty="0"/>
              <a:t>Difficulty in accessing information promptly </a:t>
            </a:r>
          </a:p>
          <a:p>
            <a:r>
              <a:rPr lang="en-US" dirty="0"/>
              <a:t>Challenges in maintaining systematic records </a:t>
            </a:r>
          </a:p>
          <a:p>
            <a:r>
              <a:rPr lang="en-US" dirty="0"/>
              <a:t>Paper waste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5651F1D1-5E55-E411-E5C2-9012A117280C}"/>
              </a:ext>
            </a:extLst>
          </p:cNvPr>
          <p:cNvSpPr txBox="1"/>
          <p:nvPr/>
        </p:nvSpPr>
        <p:spPr>
          <a:xfrm>
            <a:off x="581191" y="1473200"/>
            <a:ext cx="11029615" cy="3416320"/>
          </a:xfrm>
          <a:prstGeom prst="rect">
            <a:avLst/>
          </a:prstGeom>
          <a:noFill/>
        </p:spPr>
        <p:txBody>
          <a:bodyPr wrap="square">
            <a:spAutoFit/>
          </a:bodyPr>
          <a:lstStyle/>
          <a:p>
            <a:r>
              <a:rPr lang="en-IN" dirty="0"/>
              <a:t>The Restaurant Management System (RMS) is a computerized solution designed to streamline the billing process in a restaurant. With its intuitive interface, the RMS efficiently manages customer billing, allowing for quick transactions. The system can store a significant amount of data and can instantly generate customer bills. Additionally, it provides access to billing history, reservation details, and staff information</a:t>
            </a:r>
          </a:p>
          <a:p>
            <a:endParaRPr lang="en-IN" dirty="0"/>
          </a:p>
          <a:p>
            <a:r>
              <a:rPr lang="en-IN" dirty="0"/>
              <a:t>As a desktop-based software, RMS is designed to be user-friendly and straightforward, focusing on efficient information management related to staff, billing, and reservation records. It can automatically calculate customer bills and apply discounts, reducing the need for manual paperwork. Data is entered directly into the system, allowing for easy generation of various bills. Since all information is stored in a secure database, there's no risk of data loss, and the reliance on physical paperwork is minimized. Overall, the system simplifies restaurant operations by reducing the need for manual record-keeping, making processes more efficient and organized.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96AF4BA0-8292-FA4C-642B-E2A98FCE83EC}"/>
              </a:ext>
            </a:extLst>
          </p:cNvPr>
          <p:cNvSpPr txBox="1">
            <a:spLocks/>
          </p:cNvSpPr>
          <p:nvPr/>
        </p:nvSpPr>
        <p:spPr>
          <a:xfrm>
            <a:off x="733592" y="81497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8" name="TextBox 7">
            <a:extLst>
              <a:ext uri="{FF2B5EF4-FFF2-40B4-BE49-F238E27FC236}">
                <a16:creationId xmlns:a16="http://schemas.microsoft.com/office/drawing/2014/main" id="{916A2170-258C-DB82-944A-4088AC5E2AC5}"/>
              </a:ext>
            </a:extLst>
          </p:cNvPr>
          <p:cNvSpPr txBox="1"/>
          <p:nvPr/>
        </p:nvSpPr>
        <p:spPr>
          <a:xfrm>
            <a:off x="516467" y="1345269"/>
            <a:ext cx="11108266" cy="5493812"/>
          </a:xfrm>
          <a:prstGeom prst="rect">
            <a:avLst/>
          </a:prstGeom>
          <a:noFill/>
        </p:spPr>
        <p:txBody>
          <a:bodyPr wrap="square">
            <a:spAutoFit/>
          </a:bodyPr>
          <a:lstStyle/>
          <a:p>
            <a:r>
              <a:rPr lang="en-IN" dirty="0"/>
              <a:t>Creating a restaurant management system in Python follows a structured process, comprising the following stages:</a:t>
            </a:r>
          </a:p>
          <a:p>
            <a:pPr marL="342900" indent="-342900">
              <a:lnSpc>
                <a:spcPct val="150000"/>
              </a:lnSpc>
              <a:buAutoNum type="arabicPeriod"/>
            </a:pPr>
            <a:r>
              <a:rPr lang="en-IN" b="1" dirty="0"/>
              <a:t>Understanding Requirements: </a:t>
            </a:r>
          </a:p>
          <a:p>
            <a:r>
              <a:rPr lang="en-IN" dirty="0"/>
              <a:t>Start by comprehensively </a:t>
            </a:r>
            <a:r>
              <a:rPr lang="en-IN" dirty="0" err="1"/>
              <a:t>analyzing</a:t>
            </a:r>
            <a:r>
              <a:rPr lang="en-IN" dirty="0"/>
              <a:t> the system's requirements, covering menu management, order processing, reservations, inventory management, and reporting.</a:t>
            </a:r>
          </a:p>
          <a:p>
            <a:endParaRPr lang="en-IN" dirty="0"/>
          </a:p>
          <a:p>
            <a:r>
              <a:rPr lang="en-IN" b="1" dirty="0"/>
              <a:t>2.   Modular Organization:</a:t>
            </a:r>
          </a:p>
          <a:p>
            <a:r>
              <a:rPr lang="en-IN" b="1" dirty="0"/>
              <a:t> </a:t>
            </a:r>
            <a:r>
              <a:rPr lang="en-IN" dirty="0"/>
              <a:t>Structure the system into separate modules, each focusing on specific functions like Menu Management, Order Processing, Reservation Handling, Inventory Management, and Reporting.</a:t>
            </a:r>
          </a:p>
          <a:p>
            <a:endParaRPr lang="en-IN" dirty="0"/>
          </a:p>
          <a:p>
            <a:pPr marL="342900" indent="-342900">
              <a:buAutoNum type="arabicPeriod" startAt="3"/>
            </a:pPr>
            <a:r>
              <a:rPr lang="en-IN" b="1" dirty="0"/>
              <a:t>Class Definition: </a:t>
            </a:r>
          </a:p>
          <a:p>
            <a:r>
              <a:rPr lang="en-IN" dirty="0"/>
              <a:t>Define classes within each module to represent entities and actions. These classes could include Menu Items, Orders, Reservations, and Inventory Items.</a:t>
            </a:r>
          </a:p>
          <a:p>
            <a:pPr marL="342900" indent="-342900">
              <a:buAutoNum type="arabicPeriod" startAt="3"/>
            </a:pPr>
            <a:endParaRPr lang="en-IN" dirty="0"/>
          </a:p>
          <a:p>
            <a:r>
              <a:rPr lang="en-IN" dirty="0"/>
              <a:t>4.   </a:t>
            </a:r>
            <a:r>
              <a:rPr lang="en-IN" b="1" dirty="0"/>
              <a:t>Establishing Relationships</a:t>
            </a:r>
            <a:r>
              <a:rPr lang="en-IN" dirty="0"/>
              <a:t>:</a:t>
            </a:r>
          </a:p>
          <a:p>
            <a:r>
              <a:rPr lang="en-IN" dirty="0"/>
              <a:t>Define connections between classes/modules to illustrate how they interact. For example, determine how orders relate to menu items and how inventory levels are influenced by orders.</a:t>
            </a:r>
          </a:p>
          <a:p>
            <a:endParaRPr lang="en-IN" dirty="0"/>
          </a:p>
          <a:p>
            <a:pPr marL="342900" indent="-342900">
              <a:buAutoNum type="arabicPeriod" startAt="3"/>
            </a:pPr>
            <a:endParaRPr lang="en-IN" dirty="0"/>
          </a:p>
        </p:txBody>
      </p:sp>
    </p:spTree>
    <p:extLst>
      <p:ext uri="{BB962C8B-B14F-4D97-AF65-F5344CB8AC3E}">
        <p14:creationId xmlns:p14="http://schemas.microsoft.com/office/powerpoint/2010/main" val="183108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96AF4BA0-8292-FA4C-642B-E2A98FCE83EC}"/>
              </a:ext>
            </a:extLst>
          </p:cNvPr>
          <p:cNvSpPr txBox="1">
            <a:spLocks/>
          </p:cNvSpPr>
          <p:nvPr/>
        </p:nvSpPr>
        <p:spPr>
          <a:xfrm>
            <a:off x="733592" y="81497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5" name="TextBox 4">
            <a:extLst>
              <a:ext uri="{FF2B5EF4-FFF2-40B4-BE49-F238E27FC236}">
                <a16:creationId xmlns:a16="http://schemas.microsoft.com/office/drawing/2014/main" id="{D7392034-4360-FF83-C6AA-9953F31BD59D}"/>
              </a:ext>
            </a:extLst>
          </p:cNvPr>
          <p:cNvSpPr txBox="1"/>
          <p:nvPr/>
        </p:nvSpPr>
        <p:spPr>
          <a:xfrm>
            <a:off x="499533" y="1345268"/>
            <a:ext cx="11192933" cy="4524315"/>
          </a:xfrm>
          <a:prstGeom prst="rect">
            <a:avLst/>
          </a:prstGeom>
          <a:noFill/>
        </p:spPr>
        <p:txBody>
          <a:bodyPr wrap="square">
            <a:spAutoFit/>
          </a:bodyPr>
          <a:lstStyle/>
          <a:p>
            <a:endParaRPr lang="en-IN" dirty="0"/>
          </a:p>
          <a:p>
            <a:r>
              <a:rPr lang="en-IN" dirty="0"/>
              <a:t>5. </a:t>
            </a:r>
            <a:r>
              <a:rPr lang="en-IN" b="1" dirty="0"/>
              <a:t>Functionality Implementation</a:t>
            </a:r>
            <a:r>
              <a:rPr lang="en-IN" dirty="0"/>
              <a:t>:</a:t>
            </a:r>
          </a:p>
          <a:p>
            <a:r>
              <a:rPr lang="en-IN" dirty="0"/>
              <a:t>Develop methods and functions within each class/module to execute required tasks, such as updating menus, processing orders, managing inventory, and handling reservations.</a:t>
            </a:r>
          </a:p>
          <a:p>
            <a:endParaRPr lang="en-IN" dirty="0"/>
          </a:p>
          <a:p>
            <a:r>
              <a:rPr lang="en-IN" dirty="0"/>
              <a:t>6. </a:t>
            </a:r>
            <a:r>
              <a:rPr lang="en-IN" b="1" dirty="0"/>
              <a:t>Optional User Interface</a:t>
            </a:r>
            <a:r>
              <a:rPr lang="en-IN" dirty="0"/>
              <a:t>:</a:t>
            </a:r>
          </a:p>
          <a:p>
            <a:r>
              <a:rPr lang="en-IN" dirty="0"/>
              <a:t>Depending on needs, create a user interface, such as a command-line interface, a graphical interface using libraries like </a:t>
            </a:r>
            <a:r>
              <a:rPr lang="en-IN" dirty="0" err="1"/>
              <a:t>Tkinter</a:t>
            </a:r>
            <a:r>
              <a:rPr lang="en-IN" dirty="0"/>
              <a:t> or </a:t>
            </a:r>
            <a:r>
              <a:rPr lang="en-IN" dirty="0" err="1"/>
              <a:t>PyQt</a:t>
            </a:r>
            <a:r>
              <a:rPr lang="en-IN" dirty="0"/>
              <a:t>, or a web-based interface with Flask or Django.</a:t>
            </a:r>
          </a:p>
          <a:p>
            <a:endParaRPr lang="en-IN" dirty="0"/>
          </a:p>
          <a:p>
            <a:r>
              <a:rPr lang="en-IN" dirty="0"/>
              <a:t>7. </a:t>
            </a:r>
            <a:r>
              <a:rPr lang="en-IN" b="1" dirty="0"/>
              <a:t>Testing and Refinement</a:t>
            </a:r>
            <a:r>
              <a:rPr lang="en-IN" dirty="0"/>
              <a:t>:</a:t>
            </a:r>
          </a:p>
          <a:p>
            <a:r>
              <a:rPr lang="en-IN" dirty="0"/>
              <a:t>Conduct thorough testing to ensure the system functions correctly and meets requirements. Refine the system based on testing feedback and results.</a:t>
            </a:r>
          </a:p>
          <a:p>
            <a:endParaRPr lang="en-IN" dirty="0"/>
          </a:p>
          <a:p>
            <a:pPr marL="342900" indent="-342900">
              <a:buAutoNum type="arabicPeriod" startAt="8"/>
            </a:pPr>
            <a:r>
              <a:rPr lang="en-IN" b="1" dirty="0"/>
              <a:t>Documentation</a:t>
            </a:r>
            <a:r>
              <a:rPr lang="en-IN" dirty="0"/>
              <a:t>: </a:t>
            </a:r>
          </a:p>
          <a:p>
            <a:r>
              <a:rPr lang="en-IN" dirty="0"/>
              <a:t>Document the system's design, functionalities, and usage instructions to facilitate future maintenance and support. This documentation serves as a valuable resource for developers and users alike.</a:t>
            </a:r>
          </a:p>
        </p:txBody>
      </p:sp>
    </p:spTree>
    <p:extLst>
      <p:ext uri="{BB962C8B-B14F-4D97-AF65-F5344CB8AC3E}">
        <p14:creationId xmlns:p14="http://schemas.microsoft.com/office/powerpoint/2010/main" val="33516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DD04FF9D-04BA-50FF-57FF-1F502919CFD6}"/>
              </a:ext>
            </a:extLst>
          </p:cNvPr>
          <p:cNvSpPr txBox="1"/>
          <p:nvPr/>
        </p:nvSpPr>
        <p:spPr>
          <a:xfrm>
            <a:off x="581191" y="1232452"/>
            <a:ext cx="11238275" cy="5355312"/>
          </a:xfrm>
          <a:prstGeom prst="rect">
            <a:avLst/>
          </a:prstGeom>
          <a:noFill/>
        </p:spPr>
        <p:txBody>
          <a:bodyPr wrap="square">
            <a:spAutoFit/>
          </a:bodyPr>
          <a:lstStyle/>
          <a:p>
            <a:r>
              <a:rPr lang="en-IN" dirty="0"/>
              <a:t>Revamped Structure for Restaurant Management:</a:t>
            </a:r>
          </a:p>
          <a:p>
            <a:endParaRPr lang="en-IN" dirty="0"/>
          </a:p>
          <a:p>
            <a:pPr marL="342900" indent="-342900">
              <a:buAutoNum type="arabicPeriod"/>
            </a:pPr>
            <a:r>
              <a:rPr lang="en-IN" b="1" dirty="0"/>
              <a:t> Efficient Menu Organization</a:t>
            </a:r>
            <a:r>
              <a:rPr lang="en-IN" dirty="0"/>
              <a:t>:   </a:t>
            </a:r>
          </a:p>
          <a:p>
            <a:r>
              <a:rPr lang="en-IN" dirty="0"/>
              <a:t> Develop a structured menu item class capturing vital details like name, price, and description.   - Establish a dedicated system for managing menu items, ensuring smooth addition, removal, and display processes.</a:t>
            </a:r>
          </a:p>
          <a:p>
            <a:endParaRPr lang="en-IN" dirty="0"/>
          </a:p>
          <a:p>
            <a:r>
              <a:rPr lang="en-IN" b="1" dirty="0"/>
              <a:t>2.    Streamlined Order Processing:  </a:t>
            </a:r>
            <a:endParaRPr lang="en-IN" dirty="0"/>
          </a:p>
          <a:p>
            <a:r>
              <a:rPr lang="en-IN" dirty="0"/>
              <a:t>Create a robust order framework, integrating essential elements such as order ID, selected items, and total price.   - Implement seamless functionalities for adding items, precise price calculation, and efficient order processing.</a:t>
            </a:r>
          </a:p>
          <a:p>
            <a:endParaRPr lang="en-IN" dirty="0"/>
          </a:p>
          <a:p>
            <a:pPr marL="342900" indent="-342900">
              <a:buAutoNum type="arabicPeriod" startAt="3"/>
            </a:pPr>
            <a:r>
              <a:rPr lang="en-IN" b="1" dirty="0"/>
              <a:t>Seamless Reservation Handling:   </a:t>
            </a:r>
          </a:p>
          <a:p>
            <a:r>
              <a:rPr lang="en-IN" dirty="0"/>
              <a:t>Define a comprehensive reservation structure, encompassing key details like reservation ID, customer name, date, and table allocation.   - Design an intuitive reservation management system, enabling easy reservation creation, availability checks, and cancellations.</a:t>
            </a:r>
          </a:p>
          <a:p>
            <a:endParaRPr lang="en-IN" dirty="0"/>
          </a:p>
          <a:p>
            <a:r>
              <a:rPr lang="en-IN" b="1" dirty="0"/>
              <a:t>4.   Effective Inventory Management:</a:t>
            </a:r>
          </a:p>
          <a:p>
            <a:r>
              <a:rPr lang="en-IN" dirty="0"/>
              <a:t>Introduce a well-organized inventory framework, highlighting critical attributes like item name, quantity, and price.   - Develop efficient inventory management tools for smooth stock addition, dynamic quantity updates, and proactive low stock alerts.</a:t>
            </a:r>
          </a:p>
        </p:txBody>
      </p:sp>
    </p:spTree>
    <p:extLst>
      <p:ext uri="{BB962C8B-B14F-4D97-AF65-F5344CB8AC3E}">
        <p14:creationId xmlns:p14="http://schemas.microsoft.com/office/powerpoint/2010/main" val="4964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43B6F41F-091A-3B15-2448-F8B73967B2A5}"/>
              </a:ext>
            </a:extLst>
          </p:cNvPr>
          <p:cNvSpPr txBox="1"/>
          <p:nvPr/>
        </p:nvSpPr>
        <p:spPr>
          <a:xfrm>
            <a:off x="491067" y="1481667"/>
            <a:ext cx="11029616" cy="3416320"/>
          </a:xfrm>
          <a:prstGeom prst="rect">
            <a:avLst/>
          </a:prstGeom>
          <a:noFill/>
        </p:spPr>
        <p:txBody>
          <a:bodyPr wrap="square">
            <a:spAutoFit/>
          </a:bodyPr>
          <a:lstStyle/>
          <a:p>
            <a:pPr marL="342900" indent="-342900">
              <a:buAutoNum type="arabicPeriod" startAt="5"/>
            </a:pPr>
            <a:r>
              <a:rPr lang="en-IN" b="1" dirty="0"/>
              <a:t>Insightful Reporting Mechanisms: </a:t>
            </a:r>
          </a:p>
          <a:p>
            <a:r>
              <a:rPr lang="en-IN" dirty="0"/>
              <a:t>Incorporate advanced reporting functionalities to generate customized reports, including sales and inventory insights tailored to specific user needs.</a:t>
            </a:r>
          </a:p>
          <a:p>
            <a:endParaRPr lang="en-IN" dirty="0"/>
          </a:p>
          <a:p>
            <a:pPr marL="342900" indent="-342900">
              <a:buAutoNum type="arabicPeriod" startAt="6"/>
            </a:pPr>
            <a:r>
              <a:rPr lang="en-IN" b="1" dirty="0"/>
              <a:t>User-Centric Interface Design:</a:t>
            </a:r>
          </a:p>
          <a:p>
            <a:r>
              <a:rPr lang="en-IN" dirty="0"/>
              <a:t>Craft an intuitive interface to enhance user experience, offering flexible options such as command-line, web-based, or GUI interfaces tailored to user preferences.</a:t>
            </a:r>
          </a:p>
          <a:p>
            <a:endParaRPr lang="en-IN" dirty="0"/>
          </a:p>
          <a:p>
            <a:pPr marL="342900" indent="-342900">
              <a:buAutoNum type="arabicPeriod" startAt="7"/>
            </a:pPr>
            <a:r>
              <a:rPr lang="en-IN" b="1" dirty="0"/>
              <a:t> Flexible Deployment Strategies:</a:t>
            </a:r>
          </a:p>
          <a:p>
            <a:r>
              <a:rPr lang="en-IN" dirty="0"/>
              <a:t>Explore diverse deployment approaches, including local deployment with </a:t>
            </a:r>
            <a:r>
              <a:rPr lang="en-IN" dirty="0" err="1"/>
              <a:t>PyInstaller</a:t>
            </a:r>
            <a:r>
              <a:rPr lang="en-IN" dirty="0"/>
              <a:t>, web-based deployment using Flask or Django, mobile app deployment via </a:t>
            </a:r>
            <a:r>
              <a:rPr lang="en-IN" dirty="0" err="1"/>
              <a:t>Kivy</a:t>
            </a:r>
            <a:r>
              <a:rPr lang="en-IN" dirty="0"/>
              <a:t> or React Native, containerization with Docker, and hybrid deployment for comprehensive coverage.</a:t>
            </a:r>
          </a:p>
        </p:txBody>
      </p:sp>
    </p:spTree>
    <p:extLst>
      <p:ext uri="{BB962C8B-B14F-4D97-AF65-F5344CB8AC3E}">
        <p14:creationId xmlns:p14="http://schemas.microsoft.com/office/powerpoint/2010/main" val="64384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a:extLst>
              <a:ext uri="{FF2B5EF4-FFF2-40B4-BE49-F238E27FC236}">
                <a16:creationId xmlns:a16="http://schemas.microsoft.com/office/drawing/2014/main" id="{E109C49A-DDCF-571B-98EC-CD09ADB5FFB4}"/>
              </a:ext>
            </a:extLst>
          </p:cNvPr>
          <p:cNvSpPr txBox="1"/>
          <p:nvPr/>
        </p:nvSpPr>
        <p:spPr>
          <a:xfrm>
            <a:off x="504991" y="1232452"/>
            <a:ext cx="11029615" cy="1477328"/>
          </a:xfrm>
          <a:prstGeom prst="rect">
            <a:avLst/>
          </a:prstGeom>
          <a:noFill/>
        </p:spPr>
        <p:txBody>
          <a:bodyPr wrap="square">
            <a:spAutoFit/>
          </a:bodyPr>
          <a:lstStyle/>
          <a:p>
            <a:r>
              <a:rPr lang="en-IN" dirty="0"/>
              <a:t>Reviewing the Restaurant Billing System's functionality, it efficiently handles staff data, customer reservations, billing tasks, and more. Upon closer examination, the system demonstrates robust features for managing staff information, such as adding, editing, updating, and deleting records. Additionally, it simplifies reservation procedures, accommodates cancellations, and generates bills for customers. The system's outputs are visually illustrated in the accompanying figure for clarity.</a:t>
            </a:r>
          </a:p>
        </p:txBody>
      </p:sp>
      <p:pic>
        <p:nvPicPr>
          <p:cNvPr id="6" name="Picture 5">
            <a:extLst>
              <a:ext uri="{FF2B5EF4-FFF2-40B4-BE49-F238E27FC236}">
                <a16:creationId xmlns:a16="http://schemas.microsoft.com/office/drawing/2014/main" id="{181075FD-EC7A-0A43-8ADB-9E91424B6168}"/>
              </a:ext>
            </a:extLst>
          </p:cNvPr>
          <p:cNvPicPr>
            <a:picLocks noChangeAspect="1"/>
          </p:cNvPicPr>
          <p:nvPr/>
        </p:nvPicPr>
        <p:blipFill>
          <a:blip r:embed="rId2"/>
          <a:stretch>
            <a:fillRect/>
          </a:stretch>
        </p:blipFill>
        <p:spPr>
          <a:xfrm>
            <a:off x="1630888" y="2793999"/>
            <a:ext cx="8930219" cy="3679789"/>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1369</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PowerPoint Presentation</vt:lpstr>
      <vt:lpstr>PowerPoint Presentation</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John Alosiyas</cp:lastModifiedBy>
  <cp:revision>23</cp:revision>
  <dcterms:created xsi:type="dcterms:W3CDTF">2021-05-26T16:50:10Z</dcterms:created>
  <dcterms:modified xsi:type="dcterms:W3CDTF">2024-04-29T18:37:48Z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