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2170-8350-4847-A658-3083EF65104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CAB8A-18DD-4B80-8B93-B8AD12737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y0dh78ez(v=VS.80)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eilkemp.us/src/sse_tutorial/sse_tutorial.html" TargetMode="External"/><Relationship Id="rId2" Type="http://schemas.openxmlformats.org/officeDocument/2006/relationships/hyperlink" Target="http://developer.apple.com/hardwaredrivers/ve/s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y0dh78ez(v=VS.80).aspx" TargetMode="External"/><Relationship Id="rId4" Type="http://schemas.openxmlformats.org/officeDocument/2006/relationships/hyperlink" Target="http://www.formboss.net/blog/2010/10/sse-intrinsics-tuto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Streaming SIMD Extension (SSE)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Shuffle instructions</a:t>
            </a:r>
          </a:p>
          <a:p>
            <a:pPr lvl="1"/>
            <a:r>
              <a:rPr lang="en-US" dirty="0" smtClean="0"/>
              <a:t>SHUFPS: shuffle number from one operand to another</a:t>
            </a:r>
          </a:p>
          <a:p>
            <a:pPr lvl="1"/>
            <a:r>
              <a:rPr lang="en-US" dirty="0"/>
              <a:t>UNPCKHPS - Unpack high order numbers to an SIMD </a:t>
            </a:r>
            <a:r>
              <a:rPr lang="en-US" dirty="0" smtClean="0"/>
              <a:t>register.  </a:t>
            </a:r>
            <a:r>
              <a:rPr lang="en-US" dirty="0" err="1" smtClean="0"/>
              <a:t>Unpckhps</a:t>
            </a:r>
            <a:r>
              <a:rPr lang="en-US" dirty="0" smtClean="0"/>
              <a:t> [x4,x3,x2,x1][y4,y3,y2,y1] = [y4, x4, y3, x3]</a:t>
            </a:r>
          </a:p>
          <a:p>
            <a:pPr lvl="1"/>
            <a:r>
              <a:rPr lang="en-US" dirty="0" smtClean="0"/>
              <a:t>UNPCKLPS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/>
              <a:t>Data conversion: CVTPS2PI </a:t>
            </a:r>
            <a:r>
              <a:rPr lang="en-US" dirty="0" err="1"/>
              <a:t>mm,xmm</a:t>
            </a:r>
            <a:r>
              <a:rPr lang="en-US" dirty="0"/>
              <a:t>/mem64</a:t>
            </a:r>
            <a:endParaRPr lang="en-US" dirty="0" smtClean="0"/>
          </a:p>
          <a:p>
            <a:pPr lvl="1"/>
            <a:r>
              <a:rPr lang="en-US" dirty="0" smtClean="0"/>
              <a:t>Cache control</a:t>
            </a:r>
          </a:p>
          <a:p>
            <a:pPr lvl="2"/>
            <a:r>
              <a:rPr lang="en-US" dirty="0" smtClean="0"/>
              <a:t>MOVNTPS </a:t>
            </a:r>
            <a:r>
              <a:rPr lang="en-US" dirty="0"/>
              <a:t>stores data from a SIMD floating-point register to </a:t>
            </a:r>
            <a:r>
              <a:rPr lang="en-US" dirty="0" smtClean="0"/>
              <a:t>memory, bypass cache.</a:t>
            </a:r>
          </a:p>
          <a:p>
            <a:pPr lvl="1"/>
            <a:r>
              <a:rPr lang="en-US" dirty="0" smtClean="0"/>
              <a:t>State management: LDMXCSR load MXCSR status register.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53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programming in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to </a:t>
            </a:r>
            <a:r>
              <a:rPr lang="en-US" i="1" dirty="0" err="1" smtClean="0">
                <a:solidFill>
                  <a:srgbClr val="FF0000"/>
                </a:solidFill>
              </a:rPr>
              <a:t>intrinsics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An </a:t>
            </a:r>
            <a:r>
              <a:rPr lang="en-US" i="1" dirty="0"/>
              <a:t>intrinsic</a:t>
            </a:r>
            <a:r>
              <a:rPr lang="en-US" dirty="0"/>
              <a:t> is a function known by the compiler that directly maps to a sequence of one or more assembly language instructions. Intrinsic functions are inherently more efficient than called functions because no calling linkage is required. </a:t>
            </a:r>
            <a:endParaRPr lang="en-US" dirty="0" smtClean="0"/>
          </a:p>
          <a:p>
            <a:pPr lvl="1"/>
            <a:r>
              <a:rPr lang="en-US" dirty="0" err="1" smtClean="0"/>
              <a:t>Intrinsics</a:t>
            </a:r>
            <a:r>
              <a:rPr lang="en-US" dirty="0" smtClean="0"/>
              <a:t> provides a C/C++ interface to use processor-specific enhancements </a:t>
            </a:r>
          </a:p>
          <a:p>
            <a:pPr lvl="1"/>
            <a:r>
              <a:rPr lang="en-US" dirty="0" smtClean="0"/>
              <a:t>Supported by major compilers such as </a:t>
            </a:r>
            <a:r>
              <a:rPr lang="en-US" dirty="0" err="1" smtClean="0"/>
              <a:t>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8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Header files to access SEE </a:t>
            </a:r>
            <a:r>
              <a:rPr lang="en-US" dirty="0" err="1" smtClean="0"/>
              <a:t>intrinsics</a:t>
            </a:r>
            <a:endParaRPr lang="en-US" dirty="0" smtClean="0"/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mmintrin.h</a:t>
            </a:r>
            <a:r>
              <a:rPr lang="en-US" dirty="0" smtClean="0"/>
              <a:t>&gt;    // MMX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xmmintrin.h</a:t>
            </a:r>
            <a:r>
              <a:rPr lang="en-US" dirty="0" smtClean="0"/>
              <a:t>&gt;  // SSE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emmintrin.h</a:t>
            </a:r>
            <a:r>
              <a:rPr lang="en-US" dirty="0" smtClean="0"/>
              <a:t>&gt;  //SSE2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pmmintrin.h</a:t>
            </a:r>
            <a:r>
              <a:rPr lang="en-US" dirty="0" smtClean="0"/>
              <a:t>&gt; //SSE3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tmmintrin.h</a:t>
            </a:r>
            <a:r>
              <a:rPr lang="en-US" dirty="0" smtClean="0"/>
              <a:t>&gt;  //SSSE3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smmintrin.h</a:t>
            </a:r>
            <a:r>
              <a:rPr lang="en-US" dirty="0" smtClean="0"/>
              <a:t>&gt; // SSE4</a:t>
            </a:r>
          </a:p>
          <a:p>
            <a:r>
              <a:rPr lang="en-US" dirty="0" smtClean="0"/>
              <a:t>MMX/SSE/SSE2 are mostly supported</a:t>
            </a:r>
          </a:p>
          <a:p>
            <a:r>
              <a:rPr lang="en-US" dirty="0" smtClean="0"/>
              <a:t>SSE4 are not well supported.</a:t>
            </a:r>
          </a:p>
          <a:p>
            <a:r>
              <a:rPr lang="en-US" dirty="0" smtClean="0"/>
              <a:t>When compile, use  –</a:t>
            </a:r>
            <a:r>
              <a:rPr lang="en-US" dirty="0" err="1" smtClean="0"/>
              <a:t>msse</a:t>
            </a:r>
            <a:r>
              <a:rPr lang="en-US" dirty="0" smtClean="0"/>
              <a:t>, -mmmx, -msse2 (machine dependent code)</a:t>
            </a:r>
          </a:p>
          <a:p>
            <a:pPr lvl="1"/>
            <a:r>
              <a:rPr lang="en-US" dirty="0" smtClean="0"/>
              <a:t>Some are default for </a:t>
            </a:r>
            <a:r>
              <a:rPr lang="en-US" dirty="0" err="1" smtClean="0"/>
              <a:t>gcc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side note: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default include path can be seen by ‘</a:t>
            </a:r>
            <a:r>
              <a:rPr lang="en-US" dirty="0" err="1" smtClean="0"/>
              <a:t>cpp</a:t>
            </a:r>
            <a:r>
              <a:rPr lang="en-US" dirty="0" smtClean="0"/>
              <a:t> –v’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linprog</a:t>
            </a:r>
            <a:r>
              <a:rPr lang="en-US" dirty="0" smtClean="0"/>
              <a:t>, the SSE header files are in 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/local/lib/</a:t>
            </a:r>
            <a:r>
              <a:rPr lang="en-US" dirty="0" err="1"/>
              <a:t>gcc</a:t>
            </a:r>
            <a:r>
              <a:rPr lang="en-US" dirty="0"/>
              <a:t>/x86_64-unknown-linux-gnu/4.3.2/include/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types (mapped to an </a:t>
            </a:r>
            <a:r>
              <a:rPr lang="en-US" dirty="0" err="1" smtClean="0"/>
              <a:t>xmm</a:t>
            </a:r>
            <a:r>
              <a:rPr lang="en-US" dirty="0" smtClean="0"/>
              <a:t> register)</a:t>
            </a:r>
          </a:p>
          <a:p>
            <a:pPr lvl="1"/>
            <a:r>
              <a:rPr lang="en-US" dirty="0" smtClean="0"/>
              <a:t>__m128: float</a:t>
            </a:r>
          </a:p>
          <a:p>
            <a:pPr lvl="1"/>
            <a:r>
              <a:rPr lang="en-US" dirty="0" smtClean="0"/>
              <a:t>__m128d: double</a:t>
            </a:r>
          </a:p>
          <a:p>
            <a:pPr lvl="1"/>
            <a:r>
              <a:rPr lang="en-US" dirty="0" smtClean="0"/>
              <a:t>__m128i: integer</a:t>
            </a:r>
          </a:p>
          <a:p>
            <a:r>
              <a:rPr lang="en-US" dirty="0" smtClean="0"/>
              <a:t>Data movement and initialization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mm_load_ps</a:t>
            </a:r>
            <a:r>
              <a:rPr lang="en-US" dirty="0" smtClean="0"/>
              <a:t>, _</a:t>
            </a:r>
            <a:r>
              <a:rPr lang="en-US" dirty="0" err="1" smtClean="0"/>
              <a:t>mm_loadu_ps</a:t>
            </a:r>
            <a:r>
              <a:rPr lang="en-US" dirty="0" smtClean="0"/>
              <a:t>, _</a:t>
            </a:r>
            <a:r>
              <a:rPr lang="en-US" dirty="0" err="1" smtClean="0"/>
              <a:t>mm_load_pd</a:t>
            </a:r>
            <a:r>
              <a:rPr lang="en-US" dirty="0" smtClean="0"/>
              <a:t>, _</a:t>
            </a:r>
            <a:r>
              <a:rPr lang="en-US" dirty="0" err="1" smtClean="0"/>
              <a:t>mm_loadu_pd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mm_store_ps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mm_setzero_ps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0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types (mapped to an </a:t>
            </a:r>
            <a:r>
              <a:rPr lang="en-US" dirty="0" err="1" smtClean="0"/>
              <a:t>xmm</a:t>
            </a:r>
            <a:r>
              <a:rPr lang="en-US" dirty="0" smtClean="0"/>
              <a:t> register)</a:t>
            </a:r>
          </a:p>
          <a:p>
            <a:pPr lvl="1"/>
            <a:r>
              <a:rPr lang="en-US" dirty="0" smtClean="0"/>
              <a:t>__m128: float</a:t>
            </a:r>
          </a:p>
          <a:p>
            <a:pPr lvl="1"/>
            <a:r>
              <a:rPr lang="en-US" dirty="0" smtClean="0"/>
              <a:t>__m128d: double</a:t>
            </a:r>
          </a:p>
          <a:p>
            <a:pPr lvl="1"/>
            <a:r>
              <a:rPr lang="en-US" dirty="0" smtClean="0"/>
              <a:t>__m128i: integer</a:t>
            </a:r>
          </a:p>
          <a:p>
            <a:r>
              <a:rPr lang="en-US" dirty="0" smtClean="0"/>
              <a:t>Data movement and initialization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mm_load_ps</a:t>
            </a:r>
            <a:r>
              <a:rPr lang="en-US" dirty="0" smtClean="0"/>
              <a:t>, _</a:t>
            </a:r>
            <a:r>
              <a:rPr lang="en-US" dirty="0" err="1" smtClean="0"/>
              <a:t>mm_loadu_ps</a:t>
            </a:r>
            <a:r>
              <a:rPr lang="en-US" dirty="0" smtClean="0"/>
              <a:t>, _</a:t>
            </a:r>
            <a:r>
              <a:rPr lang="en-US" dirty="0" err="1" smtClean="0"/>
              <a:t>mm_load_pd</a:t>
            </a:r>
            <a:r>
              <a:rPr lang="en-US" dirty="0" smtClean="0"/>
              <a:t>, _</a:t>
            </a:r>
            <a:r>
              <a:rPr lang="en-US" dirty="0" err="1" smtClean="0"/>
              <a:t>mm_loadu_pd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mm_store_ps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mm_setzero_ps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_</a:t>
            </a:r>
            <a:r>
              <a:rPr lang="en-US" dirty="0" err="1" smtClean="0">
                <a:solidFill>
                  <a:schemeClr val="accent2"/>
                </a:solidFill>
              </a:rPr>
              <a:t>mm_loadl_pd</a:t>
            </a:r>
            <a:r>
              <a:rPr lang="en-US" dirty="0" smtClean="0">
                <a:solidFill>
                  <a:schemeClr val="accent2"/>
                </a:solidFill>
              </a:rPr>
              <a:t>, _</a:t>
            </a:r>
            <a:r>
              <a:rPr lang="en-US" dirty="0" err="1" smtClean="0">
                <a:solidFill>
                  <a:schemeClr val="accent2"/>
                </a:solidFill>
              </a:rPr>
              <a:t>mm_loadh_pd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_</a:t>
            </a:r>
            <a:r>
              <a:rPr lang="en-US" dirty="0" err="1" smtClean="0">
                <a:solidFill>
                  <a:schemeClr val="accent2"/>
                </a:solidFill>
              </a:rPr>
              <a:t>mm_storel_pd</a:t>
            </a:r>
            <a:r>
              <a:rPr lang="en-US" dirty="0" smtClean="0">
                <a:solidFill>
                  <a:schemeClr val="accent2"/>
                </a:solidFill>
              </a:rPr>
              <a:t>, _</a:t>
            </a:r>
            <a:r>
              <a:rPr lang="en-US" dirty="0" err="1" smtClean="0">
                <a:solidFill>
                  <a:schemeClr val="accent2"/>
                </a:solidFill>
              </a:rPr>
              <a:t>mm_storeh_pd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Arithemetic</a:t>
            </a:r>
            <a:r>
              <a:rPr lang="en-US" dirty="0"/>
              <a:t> </a:t>
            </a:r>
            <a:r>
              <a:rPr lang="en-US" dirty="0" err="1" smtClean="0"/>
              <a:t>intrinsics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mm_add_ss</a:t>
            </a:r>
            <a:r>
              <a:rPr lang="en-US" dirty="0" smtClean="0"/>
              <a:t>, _</a:t>
            </a:r>
            <a:r>
              <a:rPr lang="en-US" dirty="0" err="1" smtClean="0"/>
              <a:t>mm_add_ps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_</a:t>
            </a:r>
            <a:r>
              <a:rPr lang="en-US" dirty="0" err="1" smtClean="0">
                <a:solidFill>
                  <a:schemeClr val="accent2"/>
                </a:solidFill>
              </a:rPr>
              <a:t>mm_add_pd</a:t>
            </a:r>
            <a:r>
              <a:rPr lang="en-US" dirty="0" smtClean="0">
                <a:solidFill>
                  <a:schemeClr val="accent2"/>
                </a:solidFill>
              </a:rPr>
              <a:t>, _</a:t>
            </a:r>
            <a:r>
              <a:rPr lang="en-US" dirty="0" err="1" smtClean="0">
                <a:solidFill>
                  <a:schemeClr val="accent2"/>
                </a:solidFill>
              </a:rPr>
              <a:t>mm_mul_pd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More details in the </a:t>
            </a:r>
            <a:r>
              <a:rPr lang="en-US" dirty="0" smtClean="0">
                <a:solidFill>
                  <a:srgbClr val="FF0000"/>
                </a:solidFill>
              </a:rPr>
              <a:t>MSDN</a:t>
            </a:r>
            <a:r>
              <a:rPr lang="en-US" dirty="0" smtClean="0"/>
              <a:t> library at</a:t>
            </a:r>
          </a:p>
          <a:p>
            <a:pPr lvl="1">
              <a:buNone/>
            </a:pPr>
            <a:r>
              <a:rPr lang="en-US" sz="1600" dirty="0" smtClean="0">
                <a:hlinkClick r:id="rId2"/>
              </a:rPr>
              <a:t>http://msdn.microsoft.com/en-us/library/y0dh78ez(v=VS.80).aspx</a:t>
            </a:r>
            <a:endParaRPr lang="en-US" sz="1600" dirty="0" smtClean="0"/>
          </a:p>
          <a:p>
            <a:r>
              <a:rPr lang="en-US" dirty="0" smtClean="0"/>
              <a:t>See ex1.c, and </a:t>
            </a:r>
            <a:r>
              <a:rPr lang="en-US" dirty="0" err="1" smtClean="0"/>
              <a:t>sapxy.c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4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alignment issue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intrinsics</a:t>
            </a:r>
            <a:r>
              <a:rPr lang="en-US" dirty="0" smtClean="0"/>
              <a:t> may require memory to be aligned to 16 bytes.</a:t>
            </a:r>
          </a:p>
          <a:p>
            <a:pPr lvl="2"/>
            <a:r>
              <a:rPr lang="en-US" dirty="0" smtClean="0"/>
              <a:t>May not work when memory is not aligned.</a:t>
            </a:r>
          </a:p>
          <a:p>
            <a:pPr lvl="1"/>
            <a:r>
              <a:rPr lang="en-US" dirty="0" smtClean="0"/>
              <a:t>See sapxy1.c</a:t>
            </a:r>
          </a:p>
          <a:p>
            <a:r>
              <a:rPr lang="en-US" dirty="0" smtClean="0"/>
              <a:t>Writing more generic SSE routine</a:t>
            </a:r>
          </a:p>
          <a:p>
            <a:pPr lvl="1"/>
            <a:r>
              <a:rPr lang="en-US" dirty="0" smtClean="0"/>
              <a:t>Check memory alignment</a:t>
            </a:r>
          </a:p>
          <a:p>
            <a:pPr lvl="1"/>
            <a:r>
              <a:rPr lang="en-US" dirty="0" smtClean="0"/>
              <a:t>Slow path may not have any performance benefit with SSE</a:t>
            </a:r>
            <a:endParaRPr lang="en-US" dirty="0"/>
          </a:p>
          <a:p>
            <a:pPr lvl="1"/>
            <a:r>
              <a:rPr lang="en-US" dirty="0" smtClean="0"/>
              <a:t> See sapxy2.c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2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Contemporary CPUs have SIMD support for vector operations</a:t>
            </a:r>
          </a:p>
          <a:p>
            <a:pPr lvl="1"/>
            <a:r>
              <a:rPr lang="en-US" dirty="0" smtClean="0"/>
              <a:t>SSE is its programming interface</a:t>
            </a:r>
          </a:p>
          <a:p>
            <a:r>
              <a:rPr lang="en-US" dirty="0" smtClean="0"/>
              <a:t>SSE can be accessed at high level languages through </a:t>
            </a:r>
            <a:r>
              <a:rPr lang="en-US" dirty="0" smtClean="0">
                <a:solidFill>
                  <a:srgbClr val="FF0000"/>
                </a:solidFill>
              </a:rPr>
              <a:t>intrinsic functions.</a:t>
            </a:r>
          </a:p>
          <a:p>
            <a:r>
              <a:rPr lang="en-US" dirty="0" smtClean="0"/>
              <a:t>SSE Programming needs to be very careful about memory alignments</a:t>
            </a:r>
          </a:p>
          <a:p>
            <a:pPr lvl="1"/>
            <a:r>
              <a:rPr lang="en-US" dirty="0" smtClean="0"/>
              <a:t>Both for correctness and for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9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Intel® 64 and IA-32 Architectures Software Developer's </a:t>
            </a:r>
            <a:r>
              <a:rPr lang="en-US" dirty="0" smtClean="0"/>
              <a:t>Manuals (volumes 2A and 2B). </a:t>
            </a:r>
            <a:r>
              <a:rPr lang="en-US" dirty="0"/>
              <a:t>http://www.intel.com/products/processor/manuals</a:t>
            </a:r>
            <a:r>
              <a:rPr lang="en-US" dirty="0" smtClean="0"/>
              <a:t>/</a:t>
            </a:r>
          </a:p>
          <a:p>
            <a:r>
              <a:rPr lang="en-US" dirty="0" smtClean="0"/>
              <a:t>SSE </a:t>
            </a:r>
            <a:r>
              <a:rPr lang="en-US" dirty="0"/>
              <a:t>Performance </a:t>
            </a:r>
            <a:r>
              <a:rPr lang="en-US" dirty="0" smtClean="0"/>
              <a:t>Programming,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developer.apple.com/hardwaredrivers/ve/sse.html</a:t>
            </a:r>
            <a:endParaRPr lang="en-US" dirty="0" smtClean="0"/>
          </a:p>
          <a:p>
            <a:r>
              <a:rPr lang="en-US" dirty="0" smtClean="0"/>
              <a:t>Alex </a:t>
            </a:r>
            <a:r>
              <a:rPr lang="en-US" dirty="0" err="1" smtClean="0"/>
              <a:t>Klimovitski</a:t>
            </a:r>
            <a:r>
              <a:rPr lang="en-US" dirty="0" smtClean="0"/>
              <a:t>, “Using SSE and SSE2: </a:t>
            </a:r>
            <a:r>
              <a:rPr lang="en-US" dirty="0" err="1" smtClean="0"/>
              <a:t>Misconcepts</a:t>
            </a:r>
            <a:r>
              <a:rPr lang="en-US" dirty="0" smtClean="0"/>
              <a:t> and Reality.” Intel Developer update magazine, March 2001.</a:t>
            </a:r>
          </a:p>
          <a:p>
            <a:r>
              <a:rPr lang="en-US" dirty="0"/>
              <a:t>Intel SSE Tutorial : </a:t>
            </a:r>
            <a:r>
              <a:rPr lang="en-US" i="1" dirty="0"/>
              <a:t>An Introduction to the SSE Instruction </a:t>
            </a:r>
            <a:r>
              <a:rPr lang="en-US" i="1" dirty="0" smtClean="0"/>
              <a:t>Set, </a:t>
            </a:r>
            <a:r>
              <a:rPr lang="en-US" i="1" dirty="0" smtClean="0">
                <a:hlinkClick r:id="rId3"/>
              </a:rPr>
              <a:t>http</a:t>
            </a:r>
            <a:r>
              <a:rPr lang="en-US" i="1" dirty="0">
                <a:hlinkClick r:id="rId3"/>
              </a:rPr>
              <a:t>://</a:t>
            </a:r>
            <a:r>
              <a:rPr lang="en-US" i="1" dirty="0" smtClean="0">
                <a:hlinkClick r:id="rId3"/>
              </a:rPr>
              <a:t>neilkemp.us/src/sse_tutorial/sse_tutorial.html#D</a:t>
            </a:r>
            <a:endParaRPr lang="en-US" i="1" dirty="0" smtClean="0"/>
          </a:p>
          <a:p>
            <a:r>
              <a:rPr lang="en-US" dirty="0" smtClean="0"/>
              <a:t>SSE </a:t>
            </a:r>
            <a:r>
              <a:rPr lang="en-US" dirty="0" err="1" smtClean="0"/>
              <a:t>intrinsics</a:t>
            </a:r>
            <a:r>
              <a:rPr lang="en-US" dirty="0"/>
              <a:t> tutorial, </a:t>
            </a:r>
            <a:r>
              <a:rPr lang="en-US" dirty="0">
                <a:hlinkClick r:id="rId4"/>
              </a:rPr>
              <a:t>http://www.formboss.net/blog/2010/10/sse-intrinsics-tutorial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MSDN </a:t>
            </a:r>
            <a:r>
              <a:rPr lang="en-US" dirty="0" smtClean="0"/>
              <a:t>library, MMX, SSE, and SSE2 </a:t>
            </a:r>
            <a:r>
              <a:rPr lang="en-US" dirty="0" err="1" smtClean="0"/>
              <a:t>intrinsics</a:t>
            </a:r>
            <a:r>
              <a:rPr lang="en-US" dirty="0" smtClean="0"/>
              <a:t>: </a:t>
            </a:r>
            <a:r>
              <a:rPr lang="en-US" sz="2900" dirty="0" smtClean="0">
                <a:hlinkClick r:id="rId5"/>
              </a:rPr>
              <a:t>http://msdn.microsoft.com/en-us/library/y0dh78ez(v=VS.80).aspx</a:t>
            </a:r>
            <a:endParaRPr lang="en-US" sz="29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4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data parallel architecture</a:t>
            </a:r>
          </a:p>
          <a:p>
            <a:r>
              <a:rPr lang="en-US" dirty="0" smtClean="0"/>
              <a:t>Applying the same instruction to many data</a:t>
            </a:r>
          </a:p>
          <a:p>
            <a:pPr lvl="1"/>
            <a:r>
              <a:rPr lang="en-US" dirty="0" smtClean="0"/>
              <a:t>Save control logic</a:t>
            </a:r>
          </a:p>
          <a:p>
            <a:pPr lvl="1"/>
            <a:r>
              <a:rPr lang="en-US" dirty="0" smtClean="0"/>
              <a:t>A related architecture is the vector architecture</a:t>
            </a:r>
          </a:p>
          <a:p>
            <a:pPr lvl="1"/>
            <a:r>
              <a:rPr lang="en-US" dirty="0" smtClean="0"/>
              <a:t>SIMD and vector architectures offer high performance for </a:t>
            </a:r>
            <a:r>
              <a:rPr lang="en-US" dirty="0" smtClean="0">
                <a:solidFill>
                  <a:srgbClr val="FF0000"/>
                </a:solidFill>
              </a:rPr>
              <a:t>vector operations</a:t>
            </a:r>
            <a:r>
              <a:rPr lang="en-US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468104"/>
            <a:ext cx="5762625" cy="25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addition Z = X + Y</a:t>
            </a:r>
          </a:p>
          <a:p>
            <a:pPr lvl="1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z[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y[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Vector scaling  Y = a * X      </a:t>
            </a:r>
          </a:p>
          <a:p>
            <a:pPr lvl="1">
              <a:buNone/>
            </a:pPr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y[</a:t>
            </a:r>
            <a:r>
              <a:rPr lang="en-US" dirty="0" err="1" smtClean="0"/>
              <a:t>i</a:t>
            </a:r>
            <a:r>
              <a:rPr lang="en-US" dirty="0" smtClean="0"/>
              <a:t>] = a*x[</a:t>
            </a:r>
            <a:r>
              <a:rPr lang="en-US" dirty="0" err="1" smtClean="0"/>
              <a:t>i</a:t>
            </a:r>
            <a:r>
              <a:rPr lang="en-US" dirty="0" smtClean="0"/>
              <a:t>]; 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Dot product </a:t>
            </a:r>
          </a:p>
          <a:p>
            <a:pPr marL="342900" lvl="1" indent="-342900">
              <a:buNone/>
            </a:pPr>
            <a:r>
              <a:rPr lang="en-US" dirty="0" smtClean="0"/>
              <a:t>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r += x[</a:t>
            </a:r>
            <a:r>
              <a:rPr lang="en-US" dirty="0" err="1" smtClean="0"/>
              <a:t>i</a:t>
            </a:r>
            <a:r>
              <a:rPr lang="en-US" dirty="0" smtClean="0"/>
              <a:t>]*y[</a:t>
            </a:r>
            <a:r>
              <a:rPr lang="en-US" dirty="0" err="1" smtClean="0"/>
              <a:t>i</a:t>
            </a:r>
            <a:r>
              <a:rPr lang="en-US" dirty="0" smtClean="0"/>
              <a:t>];       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477000" y="1600200"/>
          <a:ext cx="203062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473200" imgH="939800" progId="Equation.3">
                  <p:embed/>
                </p:oleObj>
              </mc:Choice>
              <mc:Fallback>
                <p:oleObj name="Equation" r:id="rId3" imgW="1473200" imgH="939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00200"/>
                        <a:ext cx="2030627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629400" y="3276600"/>
          <a:ext cx="1574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1143000" imgH="939800" progId="Equation.3">
                  <p:embed/>
                </p:oleObj>
              </mc:Choice>
              <mc:Fallback>
                <p:oleObj name="Equation" r:id="rId5" imgW="1143000" imgH="939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276600"/>
                        <a:ext cx="15748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181600" y="4876800"/>
          <a:ext cx="36242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2628900" imgH="939800" progId="Equation.3">
                  <p:embed/>
                </p:oleObj>
              </mc:Choice>
              <mc:Fallback>
                <p:oleObj name="Equation" r:id="rId7" imgW="2628900" imgH="9398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76800"/>
                        <a:ext cx="362426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SISD and SIMD 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 = A + B</a:t>
            </a:r>
          </a:p>
          <a:p>
            <a:pPr lvl="1"/>
            <a:r>
              <a:rPr lang="en-US" dirty="0" smtClean="0"/>
              <a:t>For (i=0;i&lt;n; i++) c[i] = a[i] + b[i]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76889"/>
            <a:ext cx="3286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9.0 8.0 7.0 6.0 5.0 4.0 3.0 2.0 1.0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4600" y="27768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278905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278905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1400" y="278905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3505200"/>
            <a:ext cx="323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1.0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430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288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14600" y="350520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5600" y="3517367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3517367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1400" y="3517367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64578" y="2984857"/>
            <a:ext cx="5966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SISD</a:t>
            </a:r>
          </a:p>
          <a:p>
            <a:r>
              <a:rPr lang="en-US" dirty="0"/>
              <a:t> </a:t>
            </a:r>
            <a:r>
              <a:rPr lang="en-US" dirty="0" smtClean="0"/>
              <a:t>  +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>
            <a:off x="4048477" y="2961555"/>
            <a:ext cx="416101" cy="34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26" idx="1"/>
          </p:cNvCxnSpPr>
          <p:nvPr/>
        </p:nvCxnSpPr>
        <p:spPr>
          <a:xfrm flipV="1">
            <a:off x="3995578" y="3308023"/>
            <a:ext cx="469000" cy="38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0200" y="3113955"/>
            <a:ext cx="3228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10  9.0 </a:t>
            </a:r>
            <a:r>
              <a:rPr lang="en-US" dirty="0"/>
              <a:t>8</a:t>
            </a:r>
            <a:r>
              <a:rPr lang="en-US" dirty="0" smtClean="0"/>
              <a:t>.0 </a:t>
            </a:r>
            <a:r>
              <a:rPr lang="en-US" dirty="0"/>
              <a:t>7</a:t>
            </a:r>
            <a:r>
              <a:rPr lang="en-US" dirty="0" smtClean="0"/>
              <a:t>.0 </a:t>
            </a:r>
            <a:r>
              <a:rPr lang="en-US" dirty="0"/>
              <a:t>6</a:t>
            </a:r>
            <a:r>
              <a:rPr lang="en-US" dirty="0" smtClean="0"/>
              <a:t>.0 </a:t>
            </a:r>
            <a:r>
              <a:rPr lang="en-US" dirty="0"/>
              <a:t>5</a:t>
            </a:r>
            <a:r>
              <a:rPr lang="en-US" dirty="0" smtClean="0"/>
              <a:t>.0 </a:t>
            </a:r>
            <a:r>
              <a:rPr lang="en-US" dirty="0"/>
              <a:t>4</a:t>
            </a:r>
            <a:r>
              <a:rPr lang="en-US" dirty="0" smtClean="0"/>
              <a:t>.0 </a:t>
            </a:r>
            <a:r>
              <a:rPr lang="en-US" dirty="0"/>
              <a:t>3</a:t>
            </a:r>
            <a:r>
              <a:rPr lang="en-US" dirty="0" smtClean="0"/>
              <a:t>.0 </a:t>
            </a:r>
            <a:r>
              <a:rPr lang="en-US" dirty="0"/>
              <a:t>2</a:t>
            </a:r>
            <a:r>
              <a:rPr lang="en-US" dirty="0" smtClean="0"/>
              <a:t>.0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7912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770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580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62800" y="3113955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43800" y="3126122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48600" y="3126122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29600" y="3126122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31" idx="1"/>
          </p:cNvCxnSpPr>
          <p:nvPr/>
        </p:nvCxnSpPr>
        <p:spPr>
          <a:xfrm flipV="1">
            <a:off x="5061216" y="3298621"/>
            <a:ext cx="348984" cy="9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54736" y="4488756"/>
            <a:ext cx="1510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7.0 5.0 3.0 1.0</a:t>
            </a:r>
          </a:p>
          <a:p>
            <a:r>
              <a:rPr lang="en-US" dirty="0" smtClean="0"/>
              <a:t>8.0 6.0 4.0 2.0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1"/>
            <a:endCxn id="42" idx="3"/>
          </p:cNvCxnSpPr>
          <p:nvPr/>
        </p:nvCxnSpPr>
        <p:spPr>
          <a:xfrm>
            <a:off x="1554736" y="4811922"/>
            <a:ext cx="15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81200" y="4488756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309911" y="4488756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667000" y="4488756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54736" y="5410200"/>
            <a:ext cx="1510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1.0</a:t>
            </a:r>
          </a:p>
          <a:p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 </a:t>
            </a:r>
            <a:r>
              <a:rPr lang="en-US" dirty="0"/>
              <a:t>1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51" name="Straight Connector 50"/>
          <p:cNvCxnSpPr>
            <a:stCxn id="50" idx="1"/>
            <a:endCxn id="50" idx="3"/>
          </p:cNvCxnSpPr>
          <p:nvPr/>
        </p:nvCxnSpPr>
        <p:spPr>
          <a:xfrm>
            <a:off x="1554736" y="5733366"/>
            <a:ext cx="15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81200" y="5410200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09911" y="5410200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67000" y="5410200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12522" y="4811922"/>
            <a:ext cx="6880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SIMD</a:t>
            </a:r>
          </a:p>
          <a:p>
            <a:r>
              <a:rPr lang="en-US" dirty="0"/>
              <a:t> </a:t>
            </a:r>
            <a:r>
              <a:rPr lang="en-US" dirty="0" smtClean="0"/>
              <a:t>  +</a:t>
            </a:r>
          </a:p>
          <a:p>
            <a:r>
              <a:rPr lang="en-US" dirty="0"/>
              <a:t> </a:t>
            </a:r>
            <a:r>
              <a:rPr lang="en-US" dirty="0" smtClean="0"/>
              <a:t>  +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65086" y="4648200"/>
            <a:ext cx="983391" cy="625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089704" y="4960893"/>
            <a:ext cx="983391" cy="625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065086" y="5273587"/>
            <a:ext cx="983391" cy="312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065085" y="5574637"/>
            <a:ext cx="983391" cy="312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81600" y="4964321"/>
            <a:ext cx="1510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.0 </a:t>
            </a:r>
            <a:r>
              <a:rPr lang="en-US" dirty="0"/>
              <a:t>6</a:t>
            </a:r>
            <a:r>
              <a:rPr lang="en-US" dirty="0" smtClean="0"/>
              <a:t>.0 </a:t>
            </a:r>
            <a:r>
              <a:rPr lang="en-US" dirty="0"/>
              <a:t>4</a:t>
            </a:r>
            <a:r>
              <a:rPr lang="en-US" dirty="0" smtClean="0"/>
              <a:t>.0 </a:t>
            </a:r>
            <a:r>
              <a:rPr lang="en-US" dirty="0"/>
              <a:t>2</a:t>
            </a:r>
            <a:r>
              <a:rPr lang="en-US" dirty="0" smtClean="0"/>
              <a:t>.0</a:t>
            </a:r>
          </a:p>
          <a:p>
            <a:r>
              <a:rPr lang="en-US" dirty="0"/>
              <a:t>9</a:t>
            </a:r>
            <a:r>
              <a:rPr lang="en-US" dirty="0" smtClean="0"/>
              <a:t>.0 </a:t>
            </a:r>
            <a:r>
              <a:rPr lang="en-US" dirty="0"/>
              <a:t>7</a:t>
            </a:r>
            <a:r>
              <a:rPr lang="en-US" dirty="0" smtClean="0"/>
              <a:t>.0 </a:t>
            </a:r>
            <a:r>
              <a:rPr lang="en-US" dirty="0"/>
              <a:t>5</a:t>
            </a:r>
            <a:r>
              <a:rPr lang="en-US" dirty="0" smtClean="0"/>
              <a:t>.0 </a:t>
            </a:r>
            <a:r>
              <a:rPr lang="en-US" dirty="0"/>
              <a:t>3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63" name="Straight Connector 62"/>
          <p:cNvCxnSpPr>
            <a:stCxn id="62" idx="1"/>
            <a:endCxn id="62" idx="3"/>
          </p:cNvCxnSpPr>
          <p:nvPr/>
        </p:nvCxnSpPr>
        <p:spPr>
          <a:xfrm>
            <a:off x="5181600" y="5287487"/>
            <a:ext cx="15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08064" y="4964321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36775" y="4964321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93864" y="4964321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343400" y="5135087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343400" y="5429933"/>
            <a:ext cx="838200" cy="14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27922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3505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535" y="26219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84142" y="45905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96000" y="55486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08751" y="51028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architecture SIMD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Both current AMD and Intel’s x86 processors have ISA and microarchitecture support SIMD operations.</a:t>
            </a:r>
          </a:p>
          <a:p>
            <a:r>
              <a:rPr lang="en-US" dirty="0" smtClean="0"/>
              <a:t>ISA SIMD support</a:t>
            </a:r>
          </a:p>
          <a:p>
            <a:pPr lvl="1"/>
            <a:r>
              <a:rPr lang="en-US" dirty="0" smtClean="0"/>
              <a:t>MMX, 3DNow!, SSE, SSE2, SSE3, SSE4, AVX</a:t>
            </a:r>
          </a:p>
          <a:p>
            <a:pPr lvl="2"/>
            <a:r>
              <a:rPr lang="en-US" dirty="0" smtClean="0"/>
              <a:t>See the flag field in 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cpuinfo</a:t>
            </a:r>
            <a:endParaRPr lang="en-US" dirty="0" smtClean="0"/>
          </a:p>
          <a:p>
            <a:pPr lvl="1"/>
            <a:r>
              <a:rPr lang="en-US" dirty="0" smtClean="0"/>
              <a:t>SSE (Streaming SIMD extensions): a SIMD instruction set extension to the x86 architecture</a:t>
            </a:r>
          </a:p>
          <a:p>
            <a:pPr lvl="2"/>
            <a:r>
              <a:rPr lang="en-US" dirty="0" smtClean="0"/>
              <a:t>Instructions for operating on multiple data simultaneously (vector operations).</a:t>
            </a:r>
          </a:p>
          <a:p>
            <a:r>
              <a:rPr lang="en-US" dirty="0" smtClean="0"/>
              <a:t>Micro architecture support</a:t>
            </a:r>
          </a:p>
          <a:p>
            <a:pPr lvl="1"/>
            <a:r>
              <a:rPr lang="en-US" dirty="0" smtClean="0"/>
              <a:t>Many functional units</a:t>
            </a:r>
          </a:p>
          <a:p>
            <a:pPr lvl="1"/>
            <a:r>
              <a:rPr lang="en-US" dirty="0" smtClean="0"/>
              <a:t>8 </a:t>
            </a:r>
            <a:r>
              <a:rPr lang="en-US" dirty="0"/>
              <a:t>128-bit </a:t>
            </a:r>
            <a:r>
              <a:rPr lang="en-US" dirty="0">
                <a:solidFill>
                  <a:srgbClr val="FF0000"/>
                </a:solidFill>
              </a:rPr>
              <a:t>vector registers</a:t>
            </a:r>
            <a:r>
              <a:rPr lang="en-US" dirty="0"/>
              <a:t>, XMM0, XMM1, …, XMM7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3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Vector registers support three data types: </a:t>
            </a:r>
          </a:p>
          <a:p>
            <a:pPr lvl="1"/>
            <a:r>
              <a:rPr lang="en-US" dirty="0" smtClean="0"/>
              <a:t>Integer (16 bytes, 8 shorts, 4 </a:t>
            </a:r>
            <a:r>
              <a:rPr lang="en-US" dirty="0" err="1" smtClean="0"/>
              <a:t>int</a:t>
            </a:r>
            <a:r>
              <a:rPr lang="en-US" dirty="0" smtClean="0"/>
              <a:t>, 2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1 </a:t>
            </a:r>
            <a:r>
              <a:rPr lang="en-US" dirty="0" err="1" smtClean="0"/>
              <a:t>dqword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single precision floating point (4 floats)</a:t>
            </a:r>
          </a:p>
          <a:p>
            <a:pPr lvl="1"/>
            <a:r>
              <a:rPr lang="en-US" dirty="0" smtClean="0"/>
              <a:t>double precision float point (2 doubles).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4343400" cy="310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5334000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Klimovitski</a:t>
            </a:r>
            <a:r>
              <a:rPr lang="en-US" dirty="0" smtClean="0"/>
              <a:t> 2001]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Assembly instructions</a:t>
            </a:r>
          </a:p>
          <a:p>
            <a:pPr lvl="1"/>
            <a:r>
              <a:rPr lang="en-US" dirty="0" smtClean="0"/>
              <a:t>Data movement instructions </a:t>
            </a:r>
          </a:p>
          <a:p>
            <a:pPr lvl="2"/>
            <a:r>
              <a:rPr lang="en-US" dirty="0" smtClean="0"/>
              <a:t>moving data in and out of vector registers</a:t>
            </a:r>
          </a:p>
          <a:p>
            <a:pPr lvl="1"/>
            <a:r>
              <a:rPr lang="en-US" dirty="0" smtClean="0"/>
              <a:t>Arithmetic instructions</a:t>
            </a:r>
          </a:p>
          <a:p>
            <a:pPr lvl="2"/>
            <a:r>
              <a:rPr lang="en-US" dirty="0" smtClean="0"/>
              <a:t>Arithmetic operation on multiple data (2 doubles, 4 floats, 16 bytes,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Logical instructions</a:t>
            </a:r>
          </a:p>
          <a:p>
            <a:pPr lvl="2"/>
            <a:r>
              <a:rPr lang="en-US" dirty="0" smtClean="0"/>
              <a:t>Logical operation on multiple data</a:t>
            </a:r>
          </a:p>
          <a:p>
            <a:pPr lvl="1"/>
            <a:r>
              <a:rPr lang="en-US" dirty="0" smtClean="0"/>
              <a:t>Comparison instructions</a:t>
            </a:r>
          </a:p>
          <a:p>
            <a:pPr lvl="2"/>
            <a:r>
              <a:rPr lang="en-US" dirty="0" smtClean="0"/>
              <a:t>Comparing multiple data</a:t>
            </a:r>
          </a:p>
          <a:p>
            <a:pPr lvl="1"/>
            <a:r>
              <a:rPr lang="en-US" dirty="0" smtClean="0"/>
              <a:t>Shuffle instructions</a:t>
            </a:r>
          </a:p>
          <a:p>
            <a:pPr lvl="2"/>
            <a:r>
              <a:rPr lang="en-US" dirty="0" smtClean="0"/>
              <a:t>move data around SIMD registers</a:t>
            </a:r>
          </a:p>
          <a:p>
            <a:pPr lvl="1"/>
            <a:r>
              <a:rPr lang="en-US" dirty="0" smtClean="0"/>
              <a:t>Miscellaneous</a:t>
            </a:r>
          </a:p>
          <a:p>
            <a:pPr lvl="2"/>
            <a:r>
              <a:rPr lang="en-US" dirty="0" smtClean="0"/>
              <a:t>Data conversion: between x86 and SIMD registers</a:t>
            </a:r>
          </a:p>
          <a:p>
            <a:pPr lvl="2"/>
            <a:r>
              <a:rPr lang="en-US" dirty="0" smtClean="0"/>
              <a:t>Cache control: vector may pollute the caches</a:t>
            </a:r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4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Movement Instructions: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600" dirty="0"/>
              <a:t>MOVUPS - Move 128bits of data to an SIMD register from memory or SIMD register. </a:t>
            </a:r>
            <a:r>
              <a:rPr lang="en-US" sz="2600" dirty="0">
                <a:solidFill>
                  <a:srgbClr val="FF0000"/>
                </a:solidFill>
              </a:rPr>
              <a:t>Unaligned.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MOVAPS - Move 128bits of data to an SIMD register from memory or SIMD register. </a:t>
            </a:r>
            <a:r>
              <a:rPr lang="en-US" sz="2600" dirty="0">
                <a:solidFill>
                  <a:srgbClr val="FF0000"/>
                </a:solidFill>
              </a:rPr>
              <a:t>Aligned.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MOVHPS - Move 64bits to upper bits of an SIMD register (high).</a:t>
            </a:r>
            <a:br>
              <a:rPr lang="en-US" sz="2600" dirty="0"/>
            </a:br>
            <a:r>
              <a:rPr lang="en-US" sz="2600" dirty="0"/>
              <a:t>MOVLPS - Move 64bits to </a:t>
            </a:r>
            <a:r>
              <a:rPr lang="en-US" sz="2600" dirty="0" smtClean="0"/>
              <a:t>lower </a:t>
            </a:r>
            <a:r>
              <a:rPr lang="en-US" sz="2600" dirty="0"/>
              <a:t>bits of an SIMD register (low).</a:t>
            </a:r>
            <a:br>
              <a:rPr lang="en-US" sz="2600" dirty="0"/>
            </a:br>
            <a:r>
              <a:rPr lang="en-US" sz="2600" dirty="0"/>
              <a:t>MOVHLPS - Move upper 64bits of source  register to the lower 64bits of destination register.</a:t>
            </a:r>
            <a:br>
              <a:rPr lang="en-US" sz="2600" dirty="0"/>
            </a:br>
            <a:r>
              <a:rPr lang="en-US" sz="2600" dirty="0"/>
              <a:t>MOVLHPS - Move lower 64bits of source register  to the upper 64bits of destination register.</a:t>
            </a:r>
            <a:br>
              <a:rPr lang="en-US" sz="2600" dirty="0"/>
            </a:br>
            <a:r>
              <a:rPr lang="en-US" sz="2600" dirty="0"/>
              <a:t>MOVMSKPS = Move sign bits of each of the 4 packed scalars to an x86 integer register.</a:t>
            </a:r>
            <a:br>
              <a:rPr lang="en-US" sz="2600" dirty="0"/>
            </a:br>
            <a:r>
              <a:rPr lang="en-US" sz="2600" dirty="0"/>
              <a:t>MOVSS - Move 32bits to an SIMD register from memory or SIMD register.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09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Arithmetic instructions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d</a:t>
            </a:r>
            <a:r>
              <a:rPr lang="en-US" dirty="0" smtClean="0"/>
              <a:t>: two doubles, </a:t>
            </a:r>
            <a:r>
              <a:rPr lang="en-US" dirty="0" err="1" smtClean="0"/>
              <a:t>ps</a:t>
            </a:r>
            <a:r>
              <a:rPr lang="en-US" dirty="0" smtClean="0"/>
              <a:t>: 4 floats, </a:t>
            </a:r>
            <a:r>
              <a:rPr lang="en-US" dirty="0" err="1" smtClean="0"/>
              <a:t>ss</a:t>
            </a:r>
            <a:r>
              <a:rPr lang="en-US" dirty="0" smtClean="0"/>
              <a:t>: scalar</a:t>
            </a:r>
          </a:p>
          <a:p>
            <a:pPr lvl="1"/>
            <a:r>
              <a:rPr lang="en-US" dirty="0" smtClean="0"/>
              <a:t>ADD, SUB, MUL, DIV, SQRT, MAX, MIN, RCP,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ADDPS – add four floats, ADDSS: scalar add  </a:t>
            </a:r>
          </a:p>
          <a:p>
            <a:r>
              <a:rPr lang="en-US" dirty="0" smtClean="0"/>
              <a:t>Logical instructions</a:t>
            </a:r>
          </a:p>
          <a:p>
            <a:pPr lvl="1"/>
            <a:r>
              <a:rPr lang="en-US" dirty="0" smtClean="0"/>
              <a:t>AND, OR, XOR, ANDN,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ANDPS – bitwise AND of operands</a:t>
            </a:r>
          </a:p>
          <a:p>
            <a:pPr lvl="2"/>
            <a:r>
              <a:rPr lang="en-US" dirty="0" smtClean="0"/>
              <a:t>ANDNPS – bitwise AND NOT of operands</a:t>
            </a:r>
          </a:p>
          <a:p>
            <a:r>
              <a:rPr lang="en-US" dirty="0" smtClean="0"/>
              <a:t>Comparison instruction:</a:t>
            </a:r>
          </a:p>
          <a:p>
            <a:pPr lvl="1"/>
            <a:r>
              <a:rPr lang="en-US" dirty="0" smtClean="0"/>
              <a:t>CMPPS, CMPSS – compare operands and return all 1’s or 0’s</a:t>
            </a:r>
          </a:p>
        </p:txBody>
      </p:sp>
    </p:spTree>
    <p:extLst>
      <p:ext uri="{BB962C8B-B14F-4D97-AF65-F5344CB8AC3E}">
        <p14:creationId xmlns:p14="http://schemas.microsoft.com/office/powerpoint/2010/main" val="19273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1043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Streaming SIMD Extension (SSE)</vt:lpstr>
      <vt:lpstr>SIMD architectures</vt:lpstr>
      <vt:lpstr>Vector operations</vt:lpstr>
      <vt:lpstr>SISD and SIMD vector operations</vt:lpstr>
      <vt:lpstr>x86 architecture SIMD support</vt:lpstr>
      <vt:lpstr>SSE programming</vt:lpstr>
      <vt:lpstr>SSE instructions</vt:lpstr>
      <vt:lpstr>SSE instructions</vt:lpstr>
      <vt:lpstr>SSE instructions</vt:lpstr>
      <vt:lpstr>SSE instructions</vt:lpstr>
      <vt:lpstr>SEE programming in C/C++</vt:lpstr>
      <vt:lpstr>SSE intrinsics</vt:lpstr>
      <vt:lpstr>SSE intrinsics</vt:lpstr>
      <vt:lpstr>SSE intrinsics</vt:lpstr>
      <vt:lpstr>SSE intrinsics</vt:lpstr>
      <vt:lpstr>SSE intrinsics</vt:lpstr>
      <vt:lpstr>Summary</vt:lpstr>
      <vt:lpstr>References</vt:lpstr>
    </vt:vector>
  </TitlesOfParts>
  <Company>FSU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and SSE programming</dc:title>
  <dc:creator>Xin Yuan</dc:creator>
  <cp:lastModifiedBy>Surfing</cp:lastModifiedBy>
  <cp:revision>37</cp:revision>
  <dcterms:created xsi:type="dcterms:W3CDTF">2011-08-05T21:06:28Z</dcterms:created>
  <dcterms:modified xsi:type="dcterms:W3CDTF">2013-01-16T03:56:37Z</dcterms:modified>
</cp:coreProperties>
</file>