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8" r:id="rId4"/>
    <p:sldId id="257"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727" autoAdjust="0"/>
  </p:normalViewPr>
  <p:slideViewPr>
    <p:cSldViewPr snapToGrid="0">
      <p:cViewPr varScale="1">
        <p:scale>
          <a:sx n="122" d="100"/>
          <a:sy n="122"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D3B27D-7CB0-4CEA-8285-DC8C82CD16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93FCD76-B118-4AEC-B84D-1F5F929AD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91B318F-3E0D-47D2-AA40-36DCDBFDB0C4}"/>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5" name="頁尾版面配置區 4">
            <a:extLst>
              <a:ext uri="{FF2B5EF4-FFF2-40B4-BE49-F238E27FC236}">
                <a16:creationId xmlns:a16="http://schemas.microsoft.com/office/drawing/2014/main" id="{EF8E07B4-98EF-4054-B9C3-DC7C50707D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B71DC4-88B9-439E-AF52-51AC42DAB3DD}"/>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305894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FAC7DA-D86B-4B03-B18A-97B9AB0A115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D8547319-3A2C-4034-97C6-D8143791047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9850841-F925-4C4E-9676-55057A05DFB1}"/>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5" name="頁尾版面配置區 4">
            <a:extLst>
              <a:ext uri="{FF2B5EF4-FFF2-40B4-BE49-F238E27FC236}">
                <a16:creationId xmlns:a16="http://schemas.microsoft.com/office/drawing/2014/main" id="{565294B0-A391-44AD-963F-B5B43539450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B98E580-BAA0-4577-82E9-6D9A9B60D6EE}"/>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78051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80275C80-A6C4-41EA-8B4D-5C9808BBDB8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C06A9C2-61F1-4877-AAD8-F07A627CDCE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4B79DC3-9B93-4CE6-AFEA-CB4839CD137E}"/>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5" name="頁尾版面配置區 4">
            <a:extLst>
              <a:ext uri="{FF2B5EF4-FFF2-40B4-BE49-F238E27FC236}">
                <a16:creationId xmlns:a16="http://schemas.microsoft.com/office/drawing/2014/main" id="{8437BFAB-9068-42EB-B677-220F3C17CE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8E89FF7-6120-4D3E-8165-E6C38F5594DC}"/>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373384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B7359-58AA-4D51-BCAA-6DE1C6CDEA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6BF79E-5B15-4659-9CC9-0442E3A645D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17F64E9-6A49-4042-BD2A-14A798C071C4}"/>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5" name="頁尾版面配置區 4">
            <a:extLst>
              <a:ext uri="{FF2B5EF4-FFF2-40B4-BE49-F238E27FC236}">
                <a16:creationId xmlns:a16="http://schemas.microsoft.com/office/drawing/2014/main" id="{5B0CA7D6-AE02-4BF1-A648-F7674BF241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AEE0AF-178F-4741-A75B-A85896D89F7D}"/>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90279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939876-E59B-4595-BA28-8183570119A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6CDD0B5-F220-41B5-AED9-4BD08CED3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12620FB-5CC7-4C0B-B7C8-93B7FADC50EF}"/>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5" name="頁尾版面配置區 4">
            <a:extLst>
              <a:ext uri="{FF2B5EF4-FFF2-40B4-BE49-F238E27FC236}">
                <a16:creationId xmlns:a16="http://schemas.microsoft.com/office/drawing/2014/main" id="{FA4DE715-6A4D-49B8-A1D9-7706761646B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A006AAA-BD57-4950-A663-51AE0BF7B0CA}"/>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157449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B5C8EA-5735-4A18-AFCB-FEADF9E419B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12D8016-042A-4A4E-A585-97FB85FDB0F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DE122BD-142D-4BAC-8756-291A4151EDB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2103D43-834C-4C45-A783-393EDD6C30EA}"/>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6" name="頁尾版面配置區 5">
            <a:extLst>
              <a:ext uri="{FF2B5EF4-FFF2-40B4-BE49-F238E27FC236}">
                <a16:creationId xmlns:a16="http://schemas.microsoft.com/office/drawing/2014/main" id="{79C660E3-5863-476E-83C1-C2631F5544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8908688-3720-407A-BE5B-2490439B32A6}"/>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1706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6E9E3F-2B21-4160-AA82-9D50620E07A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E6801B0-A727-4B5D-ACCE-D00DC6CB7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33D9523-3475-401C-80A6-CB68B6D64FA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A4CD38F-2270-4C28-81CF-DC51FEF80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C8ABDA3-B38C-4FF6-9120-ED76878FAFE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871EEC7-1D61-46C2-A0CD-574088295E6F}"/>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8" name="頁尾版面配置區 7">
            <a:extLst>
              <a:ext uri="{FF2B5EF4-FFF2-40B4-BE49-F238E27FC236}">
                <a16:creationId xmlns:a16="http://schemas.microsoft.com/office/drawing/2014/main" id="{CE5C3B41-2548-4FFA-A6E8-1497A72004F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DA60559-8FB0-471A-9119-92E0B3E8D2D9}"/>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277570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6EE1D5-7AAB-45CF-97D7-49404022CBC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F4928DF-5F11-4D6A-8A09-4375A668A90C}"/>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4" name="頁尾版面配置區 3">
            <a:extLst>
              <a:ext uri="{FF2B5EF4-FFF2-40B4-BE49-F238E27FC236}">
                <a16:creationId xmlns:a16="http://schemas.microsoft.com/office/drawing/2014/main" id="{7FE20A97-0045-4A8D-A627-7051B2130CB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30786A5-5818-4C58-B2F8-DD970B7FE6A8}"/>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308952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0683FC6-C207-4E53-A877-EEF2501A7908}"/>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3" name="頁尾版面配置區 2">
            <a:extLst>
              <a:ext uri="{FF2B5EF4-FFF2-40B4-BE49-F238E27FC236}">
                <a16:creationId xmlns:a16="http://schemas.microsoft.com/office/drawing/2014/main" id="{1F7FC532-7A4E-45A4-BBA0-79534B0B8DE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962CB11-B151-4051-8C2B-0B806AA8BACE}"/>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870566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160439-7856-4D3F-9A65-131E2D0127A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61BD97E-6A9A-4127-8439-4BAAA21083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E7760A2-F7B1-44F5-9239-A0CB97B58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15FDEF6-89A9-49A3-948D-A7D63DA79EE6}"/>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6" name="頁尾版面配置區 5">
            <a:extLst>
              <a:ext uri="{FF2B5EF4-FFF2-40B4-BE49-F238E27FC236}">
                <a16:creationId xmlns:a16="http://schemas.microsoft.com/office/drawing/2014/main" id="{27D53355-CADF-4F07-AACC-D8E6BAC7C34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3516B4B-E633-4D18-AA59-FB74C39598AE}"/>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144225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FCAC9A-A8BA-4FBF-BDDF-519A8632B09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1980C89-83BA-4A88-8F85-B3FF3E8E2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B15363A-6E67-43A0-B0F1-E40F9C617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58D5B50-FADB-4349-9ED2-08BDB2D51FD1}"/>
              </a:ext>
            </a:extLst>
          </p:cNvPr>
          <p:cNvSpPr>
            <a:spLocks noGrp="1"/>
          </p:cNvSpPr>
          <p:nvPr>
            <p:ph type="dt" sz="half" idx="10"/>
          </p:nvPr>
        </p:nvSpPr>
        <p:spPr/>
        <p:txBody>
          <a:bodyPr/>
          <a:lstStyle/>
          <a:p>
            <a:fld id="{296AF7E1-9109-45D0-BE6D-0885A84657D6}" type="datetimeFigureOut">
              <a:rPr lang="zh-TW" altLang="en-US" smtClean="0"/>
              <a:t>2020/5/13</a:t>
            </a:fld>
            <a:endParaRPr lang="zh-TW" altLang="en-US"/>
          </a:p>
        </p:txBody>
      </p:sp>
      <p:sp>
        <p:nvSpPr>
          <p:cNvPr id="6" name="頁尾版面配置區 5">
            <a:extLst>
              <a:ext uri="{FF2B5EF4-FFF2-40B4-BE49-F238E27FC236}">
                <a16:creationId xmlns:a16="http://schemas.microsoft.com/office/drawing/2014/main" id="{D2E42756-5527-47BB-95EB-4B4437EB2BF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619E66C-7913-49A3-A96B-BC784C3E1033}"/>
              </a:ext>
            </a:extLst>
          </p:cNvPr>
          <p:cNvSpPr>
            <a:spLocks noGrp="1"/>
          </p:cNvSpPr>
          <p:nvPr>
            <p:ph type="sldNum" sz="quarter" idx="12"/>
          </p:nvPr>
        </p:nvSpPr>
        <p:spPr/>
        <p:txBody>
          <a:body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192208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6C391BE-1F63-4CD6-A2F4-AEF9EECEB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8C1741D-2358-4D3D-93D3-191722D5B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AE87C0D-767B-4B4E-94C0-445D76D97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AF7E1-9109-45D0-BE6D-0885A84657D6}" type="datetimeFigureOut">
              <a:rPr lang="zh-TW" altLang="en-US" smtClean="0"/>
              <a:t>2020/5/13</a:t>
            </a:fld>
            <a:endParaRPr lang="zh-TW" altLang="en-US"/>
          </a:p>
        </p:txBody>
      </p:sp>
      <p:sp>
        <p:nvSpPr>
          <p:cNvPr id="5" name="頁尾版面配置區 4">
            <a:extLst>
              <a:ext uri="{FF2B5EF4-FFF2-40B4-BE49-F238E27FC236}">
                <a16:creationId xmlns:a16="http://schemas.microsoft.com/office/drawing/2014/main" id="{4ED3E429-14BC-4EAC-874E-E073EF4BF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90C3065-4BF4-4970-BACC-4E89A32FB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250BB-C547-486E-B121-DEB100D1553E}" type="slidenum">
              <a:rPr lang="zh-TW" altLang="en-US" smtClean="0"/>
              <a:t>‹#›</a:t>
            </a:fld>
            <a:endParaRPr lang="zh-TW" altLang="en-US"/>
          </a:p>
        </p:txBody>
      </p:sp>
    </p:spTree>
    <p:extLst>
      <p:ext uri="{BB962C8B-B14F-4D97-AF65-F5344CB8AC3E}">
        <p14:creationId xmlns:p14="http://schemas.microsoft.com/office/powerpoint/2010/main" val="184281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3D37B6D-6A2C-48C7-A2FF-F3CB3F80E7C5}"/>
              </a:ext>
            </a:extLst>
          </p:cNvPr>
          <p:cNvSpPr>
            <a:spLocks noGrp="1"/>
          </p:cNvSpPr>
          <p:nvPr>
            <p:ph idx="1"/>
          </p:nvPr>
        </p:nvSpPr>
        <p:spPr/>
        <p:txBody>
          <a:bodyPr/>
          <a:lstStyle/>
          <a:p>
            <a:pPr marL="0" indent="0" algn="ctr">
              <a:buNone/>
            </a:pPr>
            <a:r>
              <a:rPr lang="en-US" altLang="zh-TW" dirty="0"/>
              <a:t>Name of student: Chieh-</a:t>
            </a:r>
            <a:r>
              <a:rPr lang="en-US" altLang="zh-TW" dirty="0" err="1"/>
              <a:t>En</a:t>
            </a:r>
            <a:r>
              <a:rPr lang="en-US" altLang="zh-TW" dirty="0"/>
              <a:t> Li</a:t>
            </a:r>
            <a:br>
              <a:rPr lang="zh-TW" altLang="zh-TW" dirty="0"/>
            </a:br>
            <a:r>
              <a:rPr lang="en-US" altLang="zh-TW" dirty="0"/>
              <a:t>Name of instructor: Milind Kulkarni</a:t>
            </a:r>
            <a:br>
              <a:rPr lang="zh-TW" altLang="zh-TW" dirty="0"/>
            </a:br>
            <a:r>
              <a:rPr lang="en-US" altLang="zh-TW" dirty="0"/>
              <a:t>Project title: Approximate K </a:t>
            </a:r>
            <a:r>
              <a:rPr lang="en-US" altLang="zh-TW"/>
              <a:t>Nearest Neighbor with </a:t>
            </a:r>
            <a:r>
              <a:rPr lang="en-US" altLang="zh-TW" dirty="0" err="1"/>
              <a:t>KDtree</a:t>
            </a:r>
            <a:r>
              <a:rPr lang="en-US" altLang="zh-TW" dirty="0"/>
              <a:t> on GPU</a:t>
            </a:r>
            <a:br>
              <a:rPr lang="zh-TW" altLang="zh-TW" dirty="0"/>
            </a:br>
            <a:r>
              <a:rPr lang="en-US" altLang="zh-TW" dirty="0"/>
              <a:t>Credit hours: 1</a:t>
            </a:r>
            <a:br>
              <a:rPr lang="zh-TW" altLang="zh-TW" dirty="0"/>
            </a:br>
            <a:r>
              <a:rPr lang="en-US" altLang="zh-TW" dirty="0"/>
              <a:t>Term: Spring 2020</a:t>
            </a:r>
            <a:endParaRPr lang="zh-TW" altLang="en-US" dirty="0"/>
          </a:p>
        </p:txBody>
      </p:sp>
    </p:spTree>
    <p:extLst>
      <p:ext uri="{BB962C8B-B14F-4D97-AF65-F5344CB8AC3E}">
        <p14:creationId xmlns:p14="http://schemas.microsoft.com/office/powerpoint/2010/main" val="37967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8ED2E-1A52-4FD6-BA28-5FDE062F6DC2}"/>
              </a:ext>
            </a:extLst>
          </p:cNvPr>
          <p:cNvSpPr>
            <a:spLocks noGrp="1"/>
          </p:cNvSpPr>
          <p:nvPr>
            <p:ph type="title"/>
          </p:nvPr>
        </p:nvSpPr>
        <p:spPr/>
        <p:txBody>
          <a:bodyPr/>
          <a:lstStyle/>
          <a:p>
            <a:pPr algn="ctr"/>
            <a:r>
              <a:rPr lang="en-US" altLang="zh-TW" dirty="0"/>
              <a:t>Method</a:t>
            </a:r>
            <a:endParaRPr lang="zh-TW" altLang="en-US" dirty="0"/>
          </a:p>
        </p:txBody>
      </p:sp>
      <p:sp>
        <p:nvSpPr>
          <p:cNvPr id="3" name="內容版面配置區 2">
            <a:extLst>
              <a:ext uri="{FF2B5EF4-FFF2-40B4-BE49-F238E27FC236}">
                <a16:creationId xmlns:a16="http://schemas.microsoft.com/office/drawing/2014/main" id="{A1A43750-E40E-4FCF-A3D2-6E9261915B29}"/>
              </a:ext>
            </a:extLst>
          </p:cNvPr>
          <p:cNvSpPr>
            <a:spLocks noGrp="1"/>
          </p:cNvSpPr>
          <p:nvPr>
            <p:ph idx="1"/>
          </p:nvPr>
        </p:nvSpPr>
        <p:spPr/>
        <p:txBody>
          <a:bodyPr/>
          <a:lstStyle/>
          <a:p>
            <a:r>
              <a:rPr lang="en-US" altLang="zh-TW" dirty="0"/>
              <a:t>First I crease a </a:t>
            </a:r>
            <a:r>
              <a:rPr lang="en-US" altLang="zh-TW" dirty="0" err="1"/>
              <a:t>KDtree</a:t>
            </a:r>
            <a:r>
              <a:rPr lang="en-US" altLang="zh-TW" dirty="0"/>
              <a:t> with random </a:t>
            </a:r>
            <a:r>
              <a:rPr lang="en-US" altLang="zh-TW" dirty="0" err="1"/>
              <a:t>spliting</a:t>
            </a:r>
            <a:r>
              <a:rPr lang="en-US" altLang="zh-TW" dirty="0"/>
              <a:t> an array of inquiry points as the figure shown.</a:t>
            </a:r>
            <a:endParaRPr lang="zh-TW" altLang="en-US" dirty="0"/>
          </a:p>
        </p:txBody>
      </p:sp>
      <p:pic>
        <p:nvPicPr>
          <p:cNvPr id="4" name="圖片 3">
            <a:extLst>
              <a:ext uri="{FF2B5EF4-FFF2-40B4-BE49-F238E27FC236}">
                <a16:creationId xmlns:a16="http://schemas.microsoft.com/office/drawing/2014/main" id="{472C424A-C4DC-464B-AD5E-001A5C9F9B1D}"/>
              </a:ext>
            </a:extLst>
          </p:cNvPr>
          <p:cNvPicPr>
            <a:picLocks noChangeAspect="1"/>
          </p:cNvPicPr>
          <p:nvPr/>
        </p:nvPicPr>
        <p:blipFill>
          <a:blip r:embed="rId2"/>
          <a:stretch>
            <a:fillRect/>
          </a:stretch>
        </p:blipFill>
        <p:spPr>
          <a:xfrm>
            <a:off x="4944148" y="2380137"/>
            <a:ext cx="3465844" cy="2925074"/>
          </a:xfrm>
          <a:prstGeom prst="rect">
            <a:avLst/>
          </a:prstGeom>
        </p:spPr>
      </p:pic>
    </p:spTree>
    <p:extLst>
      <p:ext uri="{BB962C8B-B14F-4D97-AF65-F5344CB8AC3E}">
        <p14:creationId xmlns:p14="http://schemas.microsoft.com/office/powerpoint/2010/main" val="211341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38ED2E-1A52-4FD6-BA28-5FDE062F6DC2}"/>
              </a:ext>
            </a:extLst>
          </p:cNvPr>
          <p:cNvSpPr>
            <a:spLocks noGrp="1"/>
          </p:cNvSpPr>
          <p:nvPr>
            <p:ph type="title"/>
          </p:nvPr>
        </p:nvSpPr>
        <p:spPr/>
        <p:txBody>
          <a:bodyPr/>
          <a:lstStyle/>
          <a:p>
            <a:pPr algn="ctr"/>
            <a:r>
              <a:rPr lang="en-US" altLang="zh-TW" dirty="0"/>
              <a:t>Method</a:t>
            </a:r>
            <a:endParaRPr lang="zh-TW" altLang="en-US" dirty="0"/>
          </a:p>
        </p:txBody>
      </p:sp>
      <p:sp>
        <p:nvSpPr>
          <p:cNvPr id="3" name="內容版面配置區 2">
            <a:extLst>
              <a:ext uri="{FF2B5EF4-FFF2-40B4-BE49-F238E27FC236}">
                <a16:creationId xmlns:a16="http://schemas.microsoft.com/office/drawing/2014/main" id="{A1A43750-E40E-4FCF-A3D2-6E9261915B29}"/>
              </a:ext>
            </a:extLst>
          </p:cNvPr>
          <p:cNvSpPr>
            <a:spLocks noGrp="1"/>
          </p:cNvSpPr>
          <p:nvPr>
            <p:ph idx="1"/>
          </p:nvPr>
        </p:nvSpPr>
        <p:spPr/>
        <p:txBody>
          <a:bodyPr/>
          <a:lstStyle/>
          <a:p>
            <a:r>
              <a:rPr lang="en-US" altLang="zh-TW" dirty="0"/>
              <a:t>Second, I compare the inquiry points and the target with each dimension when traversing. When traverse depth increase, the compare dimension increases until reach the maximum dimension and then compare with the first dimension.</a:t>
            </a:r>
          </a:p>
          <a:p>
            <a:r>
              <a:rPr lang="en-US" altLang="zh-TW" dirty="0"/>
              <a:t>In my experiment, I build </a:t>
            </a:r>
            <a:r>
              <a:rPr lang="en-US" altLang="zh-TW" dirty="0" err="1"/>
              <a:t>KDtrees</a:t>
            </a:r>
            <a:r>
              <a:rPr lang="en-US" altLang="zh-TW" dirty="0"/>
              <a:t> with three </a:t>
            </a:r>
            <a:r>
              <a:rPr lang="en-US" altLang="zh-TW"/>
              <a:t>dimensions.</a:t>
            </a:r>
            <a:endParaRPr lang="en-US" altLang="zh-TW" dirty="0"/>
          </a:p>
          <a:p>
            <a:r>
              <a:rPr lang="en-US" altLang="zh-TW" dirty="0"/>
              <a:t>To optimize the traverse process, I control the block number and threads number in </a:t>
            </a:r>
            <a:r>
              <a:rPr lang="en-US" altLang="zh-TW" dirty="0" err="1"/>
              <a:t>eeach</a:t>
            </a:r>
            <a:r>
              <a:rPr lang="en-US" altLang="zh-TW" dirty="0"/>
              <a:t> block as the figure shown bellow.</a:t>
            </a:r>
          </a:p>
          <a:p>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4C8A50EE-700E-4C64-B737-DB2059CAB86B}"/>
              </a:ext>
            </a:extLst>
          </p:cNvPr>
          <p:cNvPicPr>
            <a:picLocks noChangeAspect="1"/>
          </p:cNvPicPr>
          <p:nvPr/>
        </p:nvPicPr>
        <p:blipFill>
          <a:blip r:embed="rId2"/>
          <a:stretch>
            <a:fillRect/>
          </a:stretch>
        </p:blipFill>
        <p:spPr>
          <a:xfrm>
            <a:off x="838200" y="4994143"/>
            <a:ext cx="10040751" cy="276264"/>
          </a:xfrm>
          <a:prstGeom prst="rect">
            <a:avLst/>
          </a:prstGeom>
        </p:spPr>
      </p:pic>
    </p:spTree>
    <p:extLst>
      <p:ext uri="{BB962C8B-B14F-4D97-AF65-F5344CB8AC3E}">
        <p14:creationId xmlns:p14="http://schemas.microsoft.com/office/powerpoint/2010/main" val="47482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DA43EE-CDB8-4164-8C21-99FD70E57DDC}"/>
              </a:ext>
            </a:extLst>
          </p:cNvPr>
          <p:cNvSpPr>
            <a:spLocks noGrp="1"/>
          </p:cNvSpPr>
          <p:nvPr>
            <p:ph type="title"/>
          </p:nvPr>
        </p:nvSpPr>
        <p:spPr/>
        <p:txBody>
          <a:bodyPr/>
          <a:lstStyle/>
          <a:p>
            <a:r>
              <a:rPr lang="en-US" altLang="zh-TW" dirty="0"/>
              <a:t>What I have learned from this experience.</a:t>
            </a:r>
            <a:endParaRPr lang="zh-TW" altLang="en-US" dirty="0"/>
          </a:p>
        </p:txBody>
      </p:sp>
      <p:sp>
        <p:nvSpPr>
          <p:cNvPr id="3" name="內容版面配置區 2">
            <a:extLst>
              <a:ext uri="{FF2B5EF4-FFF2-40B4-BE49-F238E27FC236}">
                <a16:creationId xmlns:a16="http://schemas.microsoft.com/office/drawing/2014/main" id="{B37A21E8-0787-4221-997F-05F126C0E5D3}"/>
              </a:ext>
            </a:extLst>
          </p:cNvPr>
          <p:cNvSpPr>
            <a:spLocks noGrp="1"/>
          </p:cNvSpPr>
          <p:nvPr>
            <p:ph idx="1"/>
          </p:nvPr>
        </p:nvSpPr>
        <p:spPr/>
        <p:txBody>
          <a:bodyPr/>
          <a:lstStyle/>
          <a:p>
            <a:r>
              <a:rPr lang="en-US" altLang="zh-TW" dirty="0" err="1"/>
              <a:t>Kdtree</a:t>
            </a:r>
            <a:r>
              <a:rPr lang="en-US" altLang="zh-TW" dirty="0"/>
              <a:t> build and traverse.</a:t>
            </a:r>
          </a:p>
          <a:p>
            <a:r>
              <a:rPr lang="en-US" altLang="zh-TW" dirty="0" err="1"/>
              <a:t>Cuda</a:t>
            </a:r>
            <a:r>
              <a:rPr lang="en-US" altLang="zh-TW" dirty="0"/>
              <a:t>.</a:t>
            </a:r>
          </a:p>
          <a:p>
            <a:r>
              <a:rPr lang="en-US" altLang="zh-TW" dirty="0"/>
              <a:t>Properly statistic showing.</a:t>
            </a:r>
          </a:p>
          <a:p>
            <a:pPr lvl="1"/>
            <a:r>
              <a:rPr lang="en-US" altLang="zh-TW" dirty="0"/>
              <a:t>A 3D graph is not intuitive for showing the concept.</a:t>
            </a:r>
          </a:p>
          <a:p>
            <a:pPr lvl="1"/>
            <a:endParaRPr lang="en-US" altLang="zh-TW" dirty="0"/>
          </a:p>
          <a:p>
            <a:pPr lvl="1"/>
            <a:r>
              <a:rPr lang="en-US" altLang="zh-TW" dirty="0"/>
              <a:t>Sometimes matplotlib may not capture the correct order of a dataset, so scattering the points may be better.</a:t>
            </a:r>
          </a:p>
          <a:p>
            <a:pPr lvl="1"/>
            <a:r>
              <a:rPr lang="en-US" altLang="zh-TW" dirty="0"/>
              <a:t>If too many data points may not clearly see the result because the noise would be enlarged as well.</a:t>
            </a:r>
            <a:endParaRPr lang="zh-TW" altLang="en-US" dirty="0"/>
          </a:p>
        </p:txBody>
      </p:sp>
      <p:pic>
        <p:nvPicPr>
          <p:cNvPr id="5" name="圖片 4">
            <a:extLst>
              <a:ext uri="{FF2B5EF4-FFF2-40B4-BE49-F238E27FC236}">
                <a16:creationId xmlns:a16="http://schemas.microsoft.com/office/drawing/2014/main" id="{B9DA3F2E-84FA-4759-AFA6-F4E4A9C79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374" y="5138221"/>
            <a:ext cx="2293039" cy="1719779"/>
          </a:xfrm>
          <a:prstGeom prst="rect">
            <a:avLst/>
          </a:prstGeom>
        </p:spPr>
      </p:pic>
      <p:pic>
        <p:nvPicPr>
          <p:cNvPr id="7" name="圖片 6" descr="一張含有 文字, 地圖 的圖片&#10;&#10;自動產生的描述">
            <a:extLst>
              <a:ext uri="{FF2B5EF4-FFF2-40B4-BE49-F238E27FC236}">
                <a16:creationId xmlns:a16="http://schemas.microsoft.com/office/drawing/2014/main" id="{D3CC7904-C8D1-41F2-9D05-4381E1E90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464" y="2281515"/>
            <a:ext cx="2293039" cy="1719779"/>
          </a:xfrm>
          <a:prstGeom prst="rect">
            <a:avLst/>
          </a:prstGeom>
        </p:spPr>
      </p:pic>
    </p:spTree>
    <p:extLst>
      <p:ext uri="{BB962C8B-B14F-4D97-AF65-F5344CB8AC3E}">
        <p14:creationId xmlns:p14="http://schemas.microsoft.com/office/powerpoint/2010/main" val="77607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25950C-E951-49FF-A4F4-814F2BF17B69}"/>
              </a:ext>
            </a:extLst>
          </p:cNvPr>
          <p:cNvSpPr>
            <a:spLocks noGrp="1"/>
          </p:cNvSpPr>
          <p:nvPr>
            <p:ph type="ctrTitle"/>
          </p:nvPr>
        </p:nvSpPr>
        <p:spPr>
          <a:xfrm>
            <a:off x="1625599" y="3725769"/>
            <a:ext cx="9144000" cy="2387600"/>
          </a:xfrm>
        </p:spPr>
        <p:txBody>
          <a:bodyPr>
            <a:noAutofit/>
          </a:bodyPr>
          <a:lstStyle/>
          <a:p>
            <a:pPr algn="l"/>
            <a:br>
              <a:rPr lang="zh-TW" altLang="zh-TW" sz="2800" dirty="0"/>
            </a:br>
            <a:r>
              <a:rPr lang="en-US" altLang="zh-TW" sz="2800" dirty="0"/>
              <a:t>Brief description of the project:</a:t>
            </a:r>
            <a:br>
              <a:rPr lang="en-US" altLang="zh-TW" sz="2800" dirty="0"/>
            </a:br>
            <a:r>
              <a:rPr lang="en-US" altLang="zh-TW" sz="2800" dirty="0"/>
              <a:t>	In this project, I am looking for any method to 	optimize K nearest neighbor search with </a:t>
            </a:r>
            <a:r>
              <a:rPr lang="en-US" altLang="zh-TW" sz="2800" dirty="0" err="1"/>
              <a:t>KDtree</a:t>
            </a:r>
            <a:r>
              <a:rPr lang="en-US" altLang="zh-TW" sz="2800" dirty="0"/>
              <a:t> running 	on GPU and try to lower the time consumption without 	sacrifice too much accuracy.</a:t>
            </a:r>
            <a:br>
              <a:rPr lang="en-US" altLang="zh-TW" sz="2800" dirty="0"/>
            </a:br>
            <a:br>
              <a:rPr lang="zh-TW" altLang="zh-TW" sz="2800" dirty="0"/>
            </a:br>
            <a:r>
              <a:rPr lang="en-US" altLang="zh-TW" sz="2800" dirty="0"/>
              <a:t>Brief summary of the results:</a:t>
            </a:r>
            <a:br>
              <a:rPr lang="en-US" altLang="zh-TW" sz="2800" dirty="0"/>
            </a:br>
            <a:r>
              <a:rPr lang="en-US" altLang="zh-TW" sz="2800" dirty="0"/>
              <a:t>	After my experiment, I found just purely control the </a:t>
            </a:r>
            <a:r>
              <a:rPr lang="en-US" altLang="zh-TW" sz="2800" dirty="0" err="1"/>
              <a:t>the</a:t>
            </a:r>
            <a:r>
              <a:rPr lang="en-US" altLang="zh-TW" sz="2800" dirty="0"/>
              <a:t> 	traverse way may not increase any time efficiency but 	may get a worse result. Therefore, to solve the problem 	may modify the original </a:t>
            </a:r>
            <a:r>
              <a:rPr lang="en-US" altLang="zh-TW" sz="2800" dirty="0" err="1"/>
              <a:t>KDtree</a:t>
            </a:r>
            <a:r>
              <a:rPr lang="en-US" altLang="zh-TW" sz="2800" dirty="0"/>
              <a:t>, especially decrease the 	tree depth, but decrease the tree depth may sacrifice 	the accuracy.</a:t>
            </a:r>
            <a:br>
              <a:rPr lang="en-US" altLang="zh-TW" sz="2800" dirty="0"/>
            </a:br>
            <a:endParaRPr lang="zh-TW" altLang="en-US" sz="2800" dirty="0"/>
          </a:p>
        </p:txBody>
      </p:sp>
      <p:sp>
        <p:nvSpPr>
          <p:cNvPr id="4" name="文字方塊 3">
            <a:extLst>
              <a:ext uri="{FF2B5EF4-FFF2-40B4-BE49-F238E27FC236}">
                <a16:creationId xmlns:a16="http://schemas.microsoft.com/office/drawing/2014/main" id="{062FFD27-7C1A-4484-AEE0-C53CFC8F070B}"/>
              </a:ext>
            </a:extLst>
          </p:cNvPr>
          <p:cNvSpPr txBox="1"/>
          <p:nvPr/>
        </p:nvSpPr>
        <p:spPr>
          <a:xfrm>
            <a:off x="0" y="830600"/>
            <a:ext cx="3415323" cy="646331"/>
          </a:xfrm>
          <a:prstGeom prst="rect">
            <a:avLst/>
          </a:prstGeom>
          <a:noFill/>
        </p:spPr>
        <p:txBody>
          <a:bodyPr wrap="square" rtlCol="0">
            <a:spAutoFit/>
          </a:bodyPr>
          <a:lstStyle/>
          <a:p>
            <a:br>
              <a:rPr lang="en-US" altLang="zh-TW" dirty="0"/>
            </a:br>
            <a:endParaRPr lang="zh-TW" altLang="en-US" dirty="0"/>
          </a:p>
        </p:txBody>
      </p:sp>
    </p:spTree>
    <p:extLst>
      <p:ext uri="{BB962C8B-B14F-4D97-AF65-F5344CB8AC3E}">
        <p14:creationId xmlns:p14="http://schemas.microsoft.com/office/powerpoint/2010/main" val="345561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59A47-E99C-40A4-97C2-F8A0B2734A04}"/>
              </a:ext>
            </a:extLst>
          </p:cNvPr>
          <p:cNvSpPr>
            <a:spLocks noGrp="1"/>
          </p:cNvSpPr>
          <p:nvPr>
            <p:ph type="title"/>
          </p:nvPr>
        </p:nvSpPr>
        <p:spPr/>
        <p:txBody>
          <a:bodyPr/>
          <a:lstStyle/>
          <a:p>
            <a:br>
              <a:rPr lang="en-US" altLang="zh-TW" dirty="0"/>
            </a:br>
            <a:r>
              <a:rPr lang="en-US" altLang="zh-TW" dirty="0"/>
              <a:t>Outline for the report:</a:t>
            </a:r>
            <a:endParaRPr lang="zh-TW" altLang="en-US" dirty="0"/>
          </a:p>
        </p:txBody>
      </p:sp>
      <p:sp>
        <p:nvSpPr>
          <p:cNvPr id="3" name="內容版面配置區 2">
            <a:extLst>
              <a:ext uri="{FF2B5EF4-FFF2-40B4-BE49-F238E27FC236}">
                <a16:creationId xmlns:a16="http://schemas.microsoft.com/office/drawing/2014/main" id="{FB1484F4-47AB-41FB-8FF5-8A2CE856A166}"/>
              </a:ext>
            </a:extLst>
          </p:cNvPr>
          <p:cNvSpPr>
            <a:spLocks noGrp="1"/>
          </p:cNvSpPr>
          <p:nvPr>
            <p:ph idx="1"/>
          </p:nvPr>
        </p:nvSpPr>
        <p:spPr/>
        <p:txBody>
          <a:bodyPr/>
          <a:lstStyle/>
          <a:p>
            <a:pPr marL="514350" indent="-514350">
              <a:buFont typeface="+mj-lt"/>
              <a:buAutoNum type="arabicPeriod"/>
            </a:pPr>
            <a:r>
              <a:rPr lang="en-US" altLang="zh-TW" dirty="0"/>
              <a:t>Result comparison and possible reason.</a:t>
            </a:r>
          </a:p>
          <a:p>
            <a:pPr marL="514350" indent="-514350">
              <a:buFont typeface="+mj-lt"/>
              <a:buAutoNum type="arabicPeriod"/>
            </a:pPr>
            <a:r>
              <a:rPr lang="en-US" altLang="zh-TW" dirty="0"/>
              <a:t>Method.</a:t>
            </a:r>
          </a:p>
          <a:p>
            <a:pPr marL="514350" indent="-514350">
              <a:buFont typeface="+mj-lt"/>
              <a:buAutoNum type="arabicPeriod"/>
            </a:pPr>
            <a:r>
              <a:rPr lang="en-US" altLang="zh-TW" dirty="0"/>
              <a:t>What I have learned from this experience.</a:t>
            </a:r>
          </a:p>
          <a:p>
            <a:pPr marL="514350" indent="-514350">
              <a:buFont typeface="+mj-lt"/>
              <a:buAutoNum type="arabicPeriod"/>
            </a:pPr>
            <a:endParaRPr lang="en-US" altLang="zh-TW" dirty="0"/>
          </a:p>
          <a:p>
            <a:pPr marL="514350" indent="-514350">
              <a:buFont typeface="+mj-lt"/>
              <a:buAutoNum type="arabicPeriod"/>
            </a:pPr>
            <a:endParaRPr lang="en-US" altLang="zh-TW" dirty="0"/>
          </a:p>
          <a:p>
            <a:pPr marL="514350" indent="-514350">
              <a:buFont typeface="+mj-lt"/>
              <a:buAutoNum type="arabicPeriod"/>
            </a:pPr>
            <a:endParaRPr lang="zh-TW" altLang="en-US" dirty="0"/>
          </a:p>
        </p:txBody>
      </p:sp>
    </p:spTree>
    <p:extLst>
      <p:ext uri="{BB962C8B-B14F-4D97-AF65-F5344CB8AC3E}">
        <p14:creationId xmlns:p14="http://schemas.microsoft.com/office/powerpoint/2010/main" val="30456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B1E8D-4301-49E2-9974-2E656B493207}"/>
              </a:ext>
            </a:extLst>
          </p:cNvPr>
          <p:cNvSpPr>
            <a:spLocks noGrp="1"/>
          </p:cNvSpPr>
          <p:nvPr>
            <p:ph type="title"/>
          </p:nvPr>
        </p:nvSpPr>
        <p:spPr>
          <a:xfrm>
            <a:off x="1595893" y="214754"/>
            <a:ext cx="9000213" cy="294129"/>
          </a:xfrm>
        </p:spPr>
        <p:txBody>
          <a:bodyPr>
            <a:normAutofit fontScale="90000"/>
          </a:bodyPr>
          <a:lstStyle/>
          <a:p>
            <a:pPr algn="ctr"/>
            <a:r>
              <a:rPr lang="en-US" altLang="zh-TW" dirty="0"/>
              <a:t>Result Comparison and Possible Reason.</a:t>
            </a:r>
          </a:p>
        </p:txBody>
      </p:sp>
      <p:graphicFrame>
        <p:nvGraphicFramePr>
          <p:cNvPr id="6" name="表格 6">
            <a:extLst>
              <a:ext uri="{FF2B5EF4-FFF2-40B4-BE49-F238E27FC236}">
                <a16:creationId xmlns:a16="http://schemas.microsoft.com/office/drawing/2014/main" id="{23C49F4A-7C69-4D10-85B8-8AC532C334A7}"/>
              </a:ext>
            </a:extLst>
          </p:cNvPr>
          <p:cNvGraphicFramePr>
            <a:graphicFrameLocks noGrp="1"/>
          </p:cNvGraphicFramePr>
          <p:nvPr>
            <p:ph idx="1"/>
            <p:extLst>
              <p:ext uri="{D42A27DB-BD31-4B8C-83A1-F6EECF244321}">
                <p14:modId xmlns:p14="http://schemas.microsoft.com/office/powerpoint/2010/main" val="2290475760"/>
              </p:ext>
            </p:extLst>
          </p:nvPr>
        </p:nvGraphicFramePr>
        <p:xfrm>
          <a:off x="1595892" y="582428"/>
          <a:ext cx="9000214" cy="365760"/>
        </p:xfrm>
        <a:graphic>
          <a:graphicData uri="http://schemas.openxmlformats.org/drawingml/2006/table">
            <a:tbl>
              <a:tblPr firstRow="1" bandRow="1">
                <a:tableStyleId>{5C22544A-7EE6-4342-B048-85BDC9FD1C3A}</a:tableStyleId>
              </a:tblPr>
              <a:tblGrid>
                <a:gridCol w="4500107">
                  <a:extLst>
                    <a:ext uri="{9D8B030D-6E8A-4147-A177-3AD203B41FA5}">
                      <a16:colId xmlns:a16="http://schemas.microsoft.com/office/drawing/2014/main" val="2269533952"/>
                    </a:ext>
                  </a:extLst>
                </a:gridCol>
                <a:gridCol w="4500107">
                  <a:extLst>
                    <a:ext uri="{9D8B030D-6E8A-4147-A177-3AD203B41FA5}">
                      <a16:colId xmlns:a16="http://schemas.microsoft.com/office/drawing/2014/main" val="638544064"/>
                    </a:ext>
                  </a:extLst>
                </a:gridCol>
              </a:tblGrid>
              <a:tr h="0">
                <a:tc>
                  <a:txBody>
                    <a:bodyPr/>
                    <a:lstStyle/>
                    <a:p>
                      <a:r>
                        <a:rPr lang="en-US" altLang="zh-TW" dirty="0"/>
                        <a:t>Non –reversed tree order result</a:t>
                      </a:r>
                      <a:endParaRPr lang="zh-TW" altLang="en-US" dirty="0"/>
                    </a:p>
                  </a:txBody>
                  <a:tcPr/>
                </a:tc>
                <a:tc>
                  <a:txBody>
                    <a:bodyPr/>
                    <a:lstStyle/>
                    <a:p>
                      <a:r>
                        <a:rPr lang="en-US" altLang="zh-TW" dirty="0"/>
                        <a:t>Reversed tree order result</a:t>
                      </a:r>
                      <a:endParaRPr lang="zh-TW" altLang="en-US" dirty="0"/>
                    </a:p>
                  </a:txBody>
                  <a:tcPr/>
                </a:tc>
                <a:extLst>
                  <a:ext uri="{0D108BD9-81ED-4DB2-BD59-A6C34878D82A}">
                    <a16:rowId xmlns:a16="http://schemas.microsoft.com/office/drawing/2014/main" val="655784521"/>
                  </a:ext>
                </a:extLst>
              </a:tr>
            </a:tbl>
          </a:graphicData>
        </a:graphic>
      </p:graphicFrame>
      <p:sp>
        <p:nvSpPr>
          <p:cNvPr id="12" name="文字方塊 11">
            <a:extLst>
              <a:ext uri="{FF2B5EF4-FFF2-40B4-BE49-F238E27FC236}">
                <a16:creationId xmlns:a16="http://schemas.microsoft.com/office/drawing/2014/main" id="{2E76A5DB-B7F3-4D83-BAA7-AF20F877A852}"/>
              </a:ext>
            </a:extLst>
          </p:cNvPr>
          <p:cNvSpPr txBox="1"/>
          <p:nvPr/>
        </p:nvSpPr>
        <p:spPr>
          <a:xfrm>
            <a:off x="1452106" y="4710746"/>
            <a:ext cx="9151951" cy="2031325"/>
          </a:xfrm>
          <a:prstGeom prst="rect">
            <a:avLst/>
          </a:prstGeom>
          <a:noFill/>
        </p:spPr>
        <p:txBody>
          <a:bodyPr wrap="square" rtlCol="0">
            <a:spAutoFit/>
          </a:bodyPr>
          <a:lstStyle/>
          <a:p>
            <a:r>
              <a:rPr lang="en-US" altLang="zh-TW" dirty="0"/>
              <a:t>In the legend “</a:t>
            </a:r>
            <a:r>
              <a:rPr lang="en-US" altLang="zh-TW" dirty="0" err="1"/>
              <a:t>BxTy</a:t>
            </a:r>
            <a:r>
              <a:rPr lang="en-US" altLang="zh-TW" dirty="0"/>
              <a:t>”, x means block number and y means each thread number in each block.</a:t>
            </a:r>
          </a:p>
          <a:p>
            <a:r>
              <a:rPr lang="en-US" altLang="zh-TW" dirty="0"/>
              <a:t>The experiment condition: same queries points and on the same machine.</a:t>
            </a:r>
          </a:p>
          <a:p>
            <a:r>
              <a:rPr lang="en-US" altLang="zh-TW" dirty="0"/>
              <a:t>As the result, reversed tree order can get an overall lower time efficiency; there is no linear relationship between time for traversing and block number. The reason that reversed tree order can lead to a relatively longer time on traversing could be the unideal spatial locality. When the machine traverse the reversed order trees, it cannot access just the just the adjacent memories blocks.</a:t>
            </a:r>
          </a:p>
        </p:txBody>
      </p:sp>
      <p:pic>
        <p:nvPicPr>
          <p:cNvPr id="14" name="圖片 13">
            <a:extLst>
              <a:ext uri="{FF2B5EF4-FFF2-40B4-BE49-F238E27FC236}">
                <a16:creationId xmlns:a16="http://schemas.microsoft.com/office/drawing/2014/main" id="{972E7E42-C5A3-4A3D-9CF9-ED5C16DD2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948188"/>
            <a:ext cx="5249136" cy="3762558"/>
          </a:xfrm>
          <a:prstGeom prst="rect">
            <a:avLst/>
          </a:prstGeom>
        </p:spPr>
      </p:pic>
      <p:pic>
        <p:nvPicPr>
          <p:cNvPr id="16" name="圖片 15">
            <a:extLst>
              <a:ext uri="{FF2B5EF4-FFF2-40B4-BE49-F238E27FC236}">
                <a16:creationId xmlns:a16="http://schemas.microsoft.com/office/drawing/2014/main" id="{A82CB29A-AF35-480C-88D8-493B1D905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19" y="958711"/>
            <a:ext cx="5022979" cy="3762558"/>
          </a:xfrm>
          <a:prstGeom prst="rect">
            <a:avLst/>
          </a:prstGeom>
        </p:spPr>
      </p:pic>
    </p:spTree>
    <p:extLst>
      <p:ext uri="{BB962C8B-B14F-4D97-AF65-F5344CB8AC3E}">
        <p14:creationId xmlns:p14="http://schemas.microsoft.com/office/powerpoint/2010/main" val="121814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B1E8D-4301-49E2-9974-2E656B493207}"/>
              </a:ext>
            </a:extLst>
          </p:cNvPr>
          <p:cNvSpPr>
            <a:spLocks noGrp="1"/>
          </p:cNvSpPr>
          <p:nvPr>
            <p:ph type="title"/>
          </p:nvPr>
        </p:nvSpPr>
        <p:spPr>
          <a:xfrm>
            <a:off x="1595893" y="214754"/>
            <a:ext cx="9000213" cy="294129"/>
          </a:xfrm>
        </p:spPr>
        <p:txBody>
          <a:bodyPr>
            <a:normAutofit fontScale="90000"/>
          </a:bodyPr>
          <a:lstStyle/>
          <a:p>
            <a:pPr algn="ctr"/>
            <a:r>
              <a:rPr lang="en-US" altLang="zh-TW" dirty="0"/>
              <a:t>Result Comparison and Possible Reason.</a:t>
            </a:r>
          </a:p>
        </p:txBody>
      </p:sp>
      <p:graphicFrame>
        <p:nvGraphicFramePr>
          <p:cNvPr id="15" name="表格 16">
            <a:extLst>
              <a:ext uri="{FF2B5EF4-FFF2-40B4-BE49-F238E27FC236}">
                <a16:creationId xmlns:a16="http://schemas.microsoft.com/office/drawing/2014/main" id="{9EE262BD-B6CF-49CB-A29F-41DE2924C553}"/>
              </a:ext>
            </a:extLst>
          </p:cNvPr>
          <p:cNvGraphicFramePr>
            <a:graphicFrameLocks noGrp="1"/>
          </p:cNvGraphicFramePr>
          <p:nvPr>
            <p:extLst>
              <p:ext uri="{D42A27DB-BD31-4B8C-83A1-F6EECF244321}">
                <p14:modId xmlns:p14="http://schemas.microsoft.com/office/powerpoint/2010/main" val="1420516421"/>
              </p:ext>
            </p:extLst>
          </p:nvPr>
        </p:nvGraphicFramePr>
        <p:xfrm>
          <a:off x="1" y="508883"/>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pic>
        <p:nvPicPr>
          <p:cNvPr id="23" name="圖片 22">
            <a:extLst>
              <a:ext uri="{FF2B5EF4-FFF2-40B4-BE49-F238E27FC236}">
                <a16:creationId xmlns:a16="http://schemas.microsoft.com/office/drawing/2014/main" id="{6B2AD72A-9EF9-4214-AEFD-5FD93F089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948" y="1148963"/>
            <a:ext cx="1698935" cy="1274201"/>
          </a:xfrm>
          <a:prstGeom prst="rect">
            <a:avLst/>
          </a:prstGeom>
        </p:spPr>
      </p:pic>
      <p:pic>
        <p:nvPicPr>
          <p:cNvPr id="25" name="圖片 24" descr="一張含有 螢幕擷取畫面 的圖片&#10;&#10;自動產生的描述">
            <a:extLst>
              <a:ext uri="{FF2B5EF4-FFF2-40B4-BE49-F238E27FC236}">
                <a16:creationId xmlns:a16="http://schemas.microsoft.com/office/drawing/2014/main" id="{F5F50047-4212-42E7-9AB9-A9B11A687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948" y="2654433"/>
            <a:ext cx="1698935" cy="1274201"/>
          </a:xfrm>
          <a:prstGeom prst="rect">
            <a:avLst/>
          </a:prstGeom>
        </p:spPr>
      </p:pic>
      <p:pic>
        <p:nvPicPr>
          <p:cNvPr id="27" name="圖片 26" descr="一張含有 螢幕擷取畫面 的圖片&#10;&#10;自動產生的描述">
            <a:extLst>
              <a:ext uri="{FF2B5EF4-FFF2-40B4-BE49-F238E27FC236}">
                <a16:creationId xmlns:a16="http://schemas.microsoft.com/office/drawing/2014/main" id="{160A3570-20D0-45C0-A2F9-79CFA3590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332" y="4028062"/>
            <a:ext cx="1582315" cy="1186736"/>
          </a:xfrm>
          <a:prstGeom prst="rect">
            <a:avLst/>
          </a:prstGeom>
        </p:spPr>
      </p:pic>
      <p:pic>
        <p:nvPicPr>
          <p:cNvPr id="29" name="圖片 28" descr="一張含有 螢幕擷取畫面 的圖片&#10;&#10;自動產生的描述">
            <a:extLst>
              <a:ext uri="{FF2B5EF4-FFF2-40B4-BE49-F238E27FC236}">
                <a16:creationId xmlns:a16="http://schemas.microsoft.com/office/drawing/2014/main" id="{9B4CA5BB-AAAF-451E-8EF3-93D0E1DDFC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4610" y="5456510"/>
            <a:ext cx="1582315" cy="1186736"/>
          </a:xfrm>
          <a:prstGeom prst="rect">
            <a:avLst/>
          </a:prstGeom>
        </p:spPr>
      </p:pic>
      <p:graphicFrame>
        <p:nvGraphicFramePr>
          <p:cNvPr id="30" name="表格 16">
            <a:extLst>
              <a:ext uri="{FF2B5EF4-FFF2-40B4-BE49-F238E27FC236}">
                <a16:creationId xmlns:a16="http://schemas.microsoft.com/office/drawing/2014/main" id="{43F24B5C-4C38-4397-B71D-514D59CE9D7C}"/>
              </a:ext>
            </a:extLst>
          </p:cNvPr>
          <p:cNvGraphicFramePr>
            <a:graphicFrameLocks noGrp="1"/>
          </p:cNvGraphicFramePr>
          <p:nvPr>
            <p:extLst>
              <p:ext uri="{D42A27DB-BD31-4B8C-83A1-F6EECF244321}">
                <p14:modId xmlns:p14="http://schemas.microsoft.com/office/powerpoint/2010/main" val="3498139444"/>
              </p:ext>
            </p:extLst>
          </p:nvPr>
        </p:nvGraphicFramePr>
        <p:xfrm>
          <a:off x="5489902" y="518159"/>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pic>
        <p:nvPicPr>
          <p:cNvPr id="32" name="圖片 31">
            <a:extLst>
              <a:ext uri="{FF2B5EF4-FFF2-40B4-BE49-F238E27FC236}">
                <a16:creationId xmlns:a16="http://schemas.microsoft.com/office/drawing/2014/main" id="{6F8124A3-F57B-43DE-B634-9AB40B38BC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0967" y="1170414"/>
            <a:ext cx="1698935" cy="1274201"/>
          </a:xfrm>
          <a:prstGeom prst="rect">
            <a:avLst/>
          </a:prstGeom>
        </p:spPr>
      </p:pic>
      <p:pic>
        <p:nvPicPr>
          <p:cNvPr id="34" name="圖片 33" descr="一張含有 螢幕擷取畫面 的圖片&#10;&#10;自動產生的描述">
            <a:extLst>
              <a:ext uri="{FF2B5EF4-FFF2-40B4-BE49-F238E27FC236}">
                <a16:creationId xmlns:a16="http://schemas.microsoft.com/office/drawing/2014/main" id="{D7C0F3A1-A2DA-4D94-95DC-9151985603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9883" y="2664465"/>
            <a:ext cx="1698935" cy="1274201"/>
          </a:xfrm>
          <a:prstGeom prst="rect">
            <a:avLst/>
          </a:prstGeom>
        </p:spPr>
      </p:pic>
      <p:pic>
        <p:nvPicPr>
          <p:cNvPr id="36" name="圖片 35" descr="一張含有 螢幕擷取畫面 的圖片&#10;&#10;自動產生的描述">
            <a:extLst>
              <a:ext uri="{FF2B5EF4-FFF2-40B4-BE49-F238E27FC236}">
                <a16:creationId xmlns:a16="http://schemas.microsoft.com/office/drawing/2014/main" id="{E22DE9E4-0365-401D-A709-9D12E8058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0966" y="4028062"/>
            <a:ext cx="1698935" cy="1274201"/>
          </a:xfrm>
          <a:prstGeom prst="rect">
            <a:avLst/>
          </a:prstGeom>
        </p:spPr>
      </p:pic>
      <p:pic>
        <p:nvPicPr>
          <p:cNvPr id="38" name="圖片 37" descr="一張含有 螢幕擷取畫面 的圖片&#10;&#10;自動產生的描述">
            <a:extLst>
              <a:ext uri="{FF2B5EF4-FFF2-40B4-BE49-F238E27FC236}">
                <a16:creationId xmlns:a16="http://schemas.microsoft.com/office/drawing/2014/main" id="{107BA08D-B0ED-43D6-BE2D-0BF9A5F0005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28225" y="5412654"/>
            <a:ext cx="1824416" cy="1368312"/>
          </a:xfrm>
          <a:prstGeom prst="rect">
            <a:avLst/>
          </a:prstGeom>
        </p:spPr>
      </p:pic>
      <p:pic>
        <p:nvPicPr>
          <p:cNvPr id="40" name="圖片 39" descr="一張含有 螢幕擷取畫面 的圖片&#10;&#10;自動產生的描述">
            <a:extLst>
              <a:ext uri="{FF2B5EF4-FFF2-40B4-BE49-F238E27FC236}">
                <a16:creationId xmlns:a16="http://schemas.microsoft.com/office/drawing/2014/main" id="{541D9120-23F2-4D25-93AF-658D20840CA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52335" y="1167515"/>
            <a:ext cx="1825788" cy="1369341"/>
          </a:xfrm>
          <a:prstGeom prst="rect">
            <a:avLst/>
          </a:prstGeom>
        </p:spPr>
      </p:pic>
      <p:pic>
        <p:nvPicPr>
          <p:cNvPr id="42" name="圖片 41" descr="一張含有 螢幕擷取畫面 的圖片&#10;&#10;自動產生的描述">
            <a:extLst>
              <a:ext uri="{FF2B5EF4-FFF2-40B4-BE49-F238E27FC236}">
                <a16:creationId xmlns:a16="http://schemas.microsoft.com/office/drawing/2014/main" id="{9656ECBB-1903-483A-8849-F7057E3252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02741" y="2536856"/>
            <a:ext cx="1775382" cy="1331537"/>
          </a:xfrm>
          <a:prstGeom prst="rect">
            <a:avLst/>
          </a:prstGeom>
        </p:spPr>
      </p:pic>
      <p:pic>
        <p:nvPicPr>
          <p:cNvPr id="44" name="圖片 43" descr="一張含有 螢幕擷取畫面 的圖片&#10;&#10;自動產生的描述">
            <a:extLst>
              <a:ext uri="{FF2B5EF4-FFF2-40B4-BE49-F238E27FC236}">
                <a16:creationId xmlns:a16="http://schemas.microsoft.com/office/drawing/2014/main" id="{B5DB43B2-40B0-431B-8DC3-441B5ED5D7D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44432" y="3868393"/>
            <a:ext cx="2008100" cy="1506075"/>
          </a:xfrm>
          <a:prstGeom prst="rect">
            <a:avLst/>
          </a:prstGeom>
        </p:spPr>
      </p:pic>
      <p:pic>
        <p:nvPicPr>
          <p:cNvPr id="46" name="圖片 45" descr="一張含有 螢幕擷取畫面 的圖片&#10;&#10;自動產生的描述">
            <a:extLst>
              <a:ext uri="{FF2B5EF4-FFF2-40B4-BE49-F238E27FC236}">
                <a16:creationId xmlns:a16="http://schemas.microsoft.com/office/drawing/2014/main" id="{2677A595-0DD6-45D7-85F1-970E210A69E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36273" y="5337692"/>
            <a:ext cx="1824417" cy="1368313"/>
          </a:xfrm>
          <a:prstGeom prst="rect">
            <a:avLst/>
          </a:prstGeom>
        </p:spPr>
      </p:pic>
      <p:pic>
        <p:nvPicPr>
          <p:cNvPr id="48" name="圖片 47" descr="一張含有 螢幕擷取畫面 的圖片&#10;&#10;自動產生的描述">
            <a:extLst>
              <a:ext uri="{FF2B5EF4-FFF2-40B4-BE49-F238E27FC236}">
                <a16:creationId xmlns:a16="http://schemas.microsoft.com/office/drawing/2014/main" id="{547898E3-7C24-456A-A28D-BCAA5B9D693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04204" y="1210447"/>
            <a:ext cx="1698935" cy="1274201"/>
          </a:xfrm>
          <a:prstGeom prst="rect">
            <a:avLst/>
          </a:prstGeom>
        </p:spPr>
      </p:pic>
      <p:pic>
        <p:nvPicPr>
          <p:cNvPr id="50" name="圖片 49" descr="一張含有 螢幕擷取畫面 的圖片&#10;&#10;自動產生的描述">
            <a:extLst>
              <a:ext uri="{FF2B5EF4-FFF2-40B4-BE49-F238E27FC236}">
                <a16:creationId xmlns:a16="http://schemas.microsoft.com/office/drawing/2014/main" id="{BA2B9295-6C8D-4F1F-8C4A-7C199DC3B1B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49621" y="2412741"/>
            <a:ext cx="2008100" cy="1506075"/>
          </a:xfrm>
          <a:prstGeom prst="rect">
            <a:avLst/>
          </a:prstGeom>
        </p:spPr>
      </p:pic>
      <p:pic>
        <p:nvPicPr>
          <p:cNvPr id="52" name="圖片 51" descr="一張含有 螢幕擷取畫面 的圖片&#10;&#10;自動產生的描述">
            <a:extLst>
              <a:ext uri="{FF2B5EF4-FFF2-40B4-BE49-F238E27FC236}">
                <a16:creationId xmlns:a16="http://schemas.microsoft.com/office/drawing/2014/main" id="{392FC2D6-AD86-4452-916C-82765686537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10706" y="3840723"/>
            <a:ext cx="2008100" cy="1506075"/>
          </a:xfrm>
          <a:prstGeom prst="rect">
            <a:avLst/>
          </a:prstGeom>
        </p:spPr>
      </p:pic>
      <p:pic>
        <p:nvPicPr>
          <p:cNvPr id="54" name="圖片 53" descr="一張含有 螢幕擷取畫面 的圖片&#10;&#10;自動產生的描述">
            <a:extLst>
              <a:ext uri="{FF2B5EF4-FFF2-40B4-BE49-F238E27FC236}">
                <a16:creationId xmlns:a16="http://schemas.microsoft.com/office/drawing/2014/main" id="{DF04D542-CF55-4F5F-93A7-1812872D4B8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02547" y="5274891"/>
            <a:ext cx="2008100" cy="1506075"/>
          </a:xfrm>
          <a:prstGeom prst="rect">
            <a:avLst/>
          </a:prstGeom>
        </p:spPr>
      </p:pic>
      <p:sp>
        <p:nvSpPr>
          <p:cNvPr id="58" name="文字方塊 57">
            <a:extLst>
              <a:ext uri="{FF2B5EF4-FFF2-40B4-BE49-F238E27FC236}">
                <a16:creationId xmlns:a16="http://schemas.microsoft.com/office/drawing/2014/main" id="{50AAEC13-2856-408C-A427-F6796F8BE036}"/>
              </a:ext>
            </a:extLst>
          </p:cNvPr>
          <p:cNvSpPr txBox="1"/>
          <p:nvPr/>
        </p:nvSpPr>
        <p:spPr>
          <a:xfrm>
            <a:off x="54708" y="1305169"/>
            <a:ext cx="1008184" cy="369332"/>
          </a:xfrm>
          <a:prstGeom prst="rect">
            <a:avLst/>
          </a:prstGeom>
          <a:noFill/>
        </p:spPr>
        <p:txBody>
          <a:bodyPr wrap="square" rtlCol="0">
            <a:spAutoFit/>
          </a:bodyPr>
          <a:lstStyle/>
          <a:p>
            <a:r>
              <a:rPr lang="en-US" altLang="zh-TW" dirty="0"/>
              <a:t>1</a:t>
            </a:r>
            <a:endParaRPr lang="zh-TW" altLang="en-US" dirty="0"/>
          </a:p>
        </p:txBody>
      </p:sp>
      <p:sp>
        <p:nvSpPr>
          <p:cNvPr id="59" name="文字方塊 58">
            <a:extLst>
              <a:ext uri="{FF2B5EF4-FFF2-40B4-BE49-F238E27FC236}">
                <a16:creationId xmlns:a16="http://schemas.microsoft.com/office/drawing/2014/main" id="{F3B4BF9F-98AA-4F46-8ADA-C5071BA8623C}"/>
              </a:ext>
            </a:extLst>
          </p:cNvPr>
          <p:cNvSpPr txBox="1"/>
          <p:nvPr/>
        </p:nvSpPr>
        <p:spPr>
          <a:xfrm>
            <a:off x="54708" y="2833292"/>
            <a:ext cx="1008184" cy="369332"/>
          </a:xfrm>
          <a:prstGeom prst="rect">
            <a:avLst/>
          </a:prstGeom>
          <a:noFill/>
        </p:spPr>
        <p:txBody>
          <a:bodyPr wrap="square" rtlCol="0">
            <a:spAutoFit/>
          </a:bodyPr>
          <a:lstStyle/>
          <a:p>
            <a:r>
              <a:rPr lang="en-US" altLang="zh-TW" dirty="0"/>
              <a:t>2</a:t>
            </a:r>
            <a:endParaRPr lang="zh-TW" altLang="en-US" dirty="0"/>
          </a:p>
        </p:txBody>
      </p:sp>
      <p:sp>
        <p:nvSpPr>
          <p:cNvPr id="60" name="文字方塊 59">
            <a:extLst>
              <a:ext uri="{FF2B5EF4-FFF2-40B4-BE49-F238E27FC236}">
                <a16:creationId xmlns:a16="http://schemas.microsoft.com/office/drawing/2014/main" id="{F5151EC8-81E3-45D9-81F7-EE9977330CB2}"/>
              </a:ext>
            </a:extLst>
          </p:cNvPr>
          <p:cNvSpPr txBox="1"/>
          <p:nvPr/>
        </p:nvSpPr>
        <p:spPr>
          <a:xfrm>
            <a:off x="54708" y="4106984"/>
            <a:ext cx="1008184" cy="369332"/>
          </a:xfrm>
          <a:prstGeom prst="rect">
            <a:avLst/>
          </a:prstGeom>
          <a:noFill/>
        </p:spPr>
        <p:txBody>
          <a:bodyPr wrap="square" rtlCol="0">
            <a:spAutoFit/>
          </a:bodyPr>
          <a:lstStyle/>
          <a:p>
            <a:r>
              <a:rPr lang="en-US" altLang="zh-TW" dirty="0"/>
              <a:t>3</a:t>
            </a:r>
            <a:endParaRPr lang="zh-TW" altLang="en-US" dirty="0"/>
          </a:p>
        </p:txBody>
      </p:sp>
      <p:sp>
        <p:nvSpPr>
          <p:cNvPr id="61" name="文字方塊 60">
            <a:extLst>
              <a:ext uri="{FF2B5EF4-FFF2-40B4-BE49-F238E27FC236}">
                <a16:creationId xmlns:a16="http://schemas.microsoft.com/office/drawing/2014/main" id="{39B09F87-6717-4DE4-A563-3034204866EA}"/>
              </a:ext>
            </a:extLst>
          </p:cNvPr>
          <p:cNvSpPr txBox="1"/>
          <p:nvPr/>
        </p:nvSpPr>
        <p:spPr>
          <a:xfrm>
            <a:off x="54708" y="5552831"/>
            <a:ext cx="1008184" cy="369332"/>
          </a:xfrm>
          <a:prstGeom prst="rect">
            <a:avLst/>
          </a:prstGeom>
          <a:noFill/>
        </p:spPr>
        <p:txBody>
          <a:bodyPr wrap="square" rtlCol="0">
            <a:spAutoFit/>
          </a:bodyPr>
          <a:lstStyle/>
          <a:p>
            <a:r>
              <a:rPr lang="en-US" altLang="zh-TW" dirty="0"/>
              <a:t>4</a:t>
            </a:r>
            <a:endParaRPr lang="zh-TW" altLang="en-US" dirty="0"/>
          </a:p>
        </p:txBody>
      </p:sp>
      <p:sp>
        <p:nvSpPr>
          <p:cNvPr id="62" name="文字方塊 61">
            <a:extLst>
              <a:ext uri="{FF2B5EF4-FFF2-40B4-BE49-F238E27FC236}">
                <a16:creationId xmlns:a16="http://schemas.microsoft.com/office/drawing/2014/main" id="{2BBE2C32-8711-405C-878C-1C59B12151BF}"/>
              </a:ext>
            </a:extLst>
          </p:cNvPr>
          <p:cNvSpPr txBox="1"/>
          <p:nvPr/>
        </p:nvSpPr>
        <p:spPr>
          <a:xfrm>
            <a:off x="1090138" y="1305169"/>
            <a:ext cx="1008184" cy="369332"/>
          </a:xfrm>
          <a:prstGeom prst="rect">
            <a:avLst/>
          </a:prstGeom>
          <a:noFill/>
        </p:spPr>
        <p:txBody>
          <a:bodyPr wrap="square" rtlCol="0">
            <a:spAutoFit/>
          </a:bodyPr>
          <a:lstStyle/>
          <a:p>
            <a:r>
              <a:rPr lang="en-US" altLang="zh-TW" dirty="0"/>
              <a:t>32</a:t>
            </a:r>
            <a:endParaRPr lang="zh-TW" altLang="en-US" dirty="0"/>
          </a:p>
        </p:txBody>
      </p:sp>
      <p:sp>
        <p:nvSpPr>
          <p:cNvPr id="63" name="文字方塊 62">
            <a:extLst>
              <a:ext uri="{FF2B5EF4-FFF2-40B4-BE49-F238E27FC236}">
                <a16:creationId xmlns:a16="http://schemas.microsoft.com/office/drawing/2014/main" id="{EDD6DEC2-99ED-4E6D-AB86-F53C0EF6088C}"/>
              </a:ext>
            </a:extLst>
          </p:cNvPr>
          <p:cNvSpPr txBox="1"/>
          <p:nvPr/>
        </p:nvSpPr>
        <p:spPr>
          <a:xfrm>
            <a:off x="1090138" y="2833292"/>
            <a:ext cx="1008184" cy="369332"/>
          </a:xfrm>
          <a:prstGeom prst="rect">
            <a:avLst/>
          </a:prstGeom>
          <a:noFill/>
        </p:spPr>
        <p:txBody>
          <a:bodyPr wrap="square" rtlCol="0">
            <a:spAutoFit/>
          </a:bodyPr>
          <a:lstStyle/>
          <a:p>
            <a:r>
              <a:rPr lang="en-US" altLang="zh-TW" dirty="0"/>
              <a:t>16</a:t>
            </a:r>
            <a:endParaRPr lang="zh-TW" altLang="en-US" dirty="0"/>
          </a:p>
        </p:txBody>
      </p:sp>
      <p:sp>
        <p:nvSpPr>
          <p:cNvPr id="64" name="文字方塊 63">
            <a:extLst>
              <a:ext uri="{FF2B5EF4-FFF2-40B4-BE49-F238E27FC236}">
                <a16:creationId xmlns:a16="http://schemas.microsoft.com/office/drawing/2014/main" id="{3FFEC5CC-9E59-40B3-BAC2-C130CCD31788}"/>
              </a:ext>
            </a:extLst>
          </p:cNvPr>
          <p:cNvSpPr txBox="1"/>
          <p:nvPr/>
        </p:nvSpPr>
        <p:spPr>
          <a:xfrm>
            <a:off x="1090138" y="4106984"/>
            <a:ext cx="1008184" cy="369332"/>
          </a:xfrm>
          <a:prstGeom prst="rect">
            <a:avLst/>
          </a:prstGeom>
          <a:noFill/>
        </p:spPr>
        <p:txBody>
          <a:bodyPr wrap="square" rtlCol="0">
            <a:spAutoFit/>
          </a:bodyPr>
          <a:lstStyle/>
          <a:p>
            <a:r>
              <a:rPr lang="en-US" altLang="zh-TW" dirty="0"/>
              <a:t>11</a:t>
            </a:r>
            <a:endParaRPr lang="zh-TW" altLang="en-US" dirty="0"/>
          </a:p>
        </p:txBody>
      </p:sp>
      <p:sp>
        <p:nvSpPr>
          <p:cNvPr id="65" name="文字方塊 64">
            <a:extLst>
              <a:ext uri="{FF2B5EF4-FFF2-40B4-BE49-F238E27FC236}">
                <a16:creationId xmlns:a16="http://schemas.microsoft.com/office/drawing/2014/main" id="{449C31F7-7E79-454F-95E1-00D7DA60026E}"/>
              </a:ext>
            </a:extLst>
          </p:cNvPr>
          <p:cNvSpPr txBox="1"/>
          <p:nvPr/>
        </p:nvSpPr>
        <p:spPr>
          <a:xfrm>
            <a:off x="1090138" y="5552831"/>
            <a:ext cx="1008184" cy="369332"/>
          </a:xfrm>
          <a:prstGeom prst="rect">
            <a:avLst/>
          </a:prstGeom>
          <a:noFill/>
        </p:spPr>
        <p:txBody>
          <a:bodyPr wrap="square" rtlCol="0">
            <a:spAutoFit/>
          </a:bodyPr>
          <a:lstStyle/>
          <a:p>
            <a:r>
              <a:rPr lang="en-US" altLang="zh-TW" dirty="0"/>
              <a:t>8</a:t>
            </a:r>
            <a:endParaRPr lang="zh-TW" altLang="en-US" dirty="0"/>
          </a:p>
        </p:txBody>
      </p:sp>
      <p:sp>
        <p:nvSpPr>
          <p:cNvPr id="66" name="文字方塊 65">
            <a:extLst>
              <a:ext uri="{FF2B5EF4-FFF2-40B4-BE49-F238E27FC236}">
                <a16:creationId xmlns:a16="http://schemas.microsoft.com/office/drawing/2014/main" id="{896B2561-7898-456B-AC25-F0B7A8817393}"/>
              </a:ext>
            </a:extLst>
          </p:cNvPr>
          <p:cNvSpPr txBox="1"/>
          <p:nvPr/>
        </p:nvSpPr>
        <p:spPr>
          <a:xfrm>
            <a:off x="5560209" y="1277941"/>
            <a:ext cx="1008184" cy="369332"/>
          </a:xfrm>
          <a:prstGeom prst="rect">
            <a:avLst/>
          </a:prstGeom>
          <a:noFill/>
        </p:spPr>
        <p:txBody>
          <a:bodyPr wrap="square" rtlCol="0">
            <a:spAutoFit/>
          </a:bodyPr>
          <a:lstStyle/>
          <a:p>
            <a:r>
              <a:rPr lang="en-US" altLang="zh-TW" dirty="0"/>
              <a:t>5</a:t>
            </a:r>
            <a:endParaRPr lang="zh-TW" altLang="en-US" dirty="0"/>
          </a:p>
        </p:txBody>
      </p:sp>
      <p:sp>
        <p:nvSpPr>
          <p:cNvPr id="67" name="文字方塊 66">
            <a:extLst>
              <a:ext uri="{FF2B5EF4-FFF2-40B4-BE49-F238E27FC236}">
                <a16:creationId xmlns:a16="http://schemas.microsoft.com/office/drawing/2014/main" id="{927B819A-BA54-49EF-99C8-75619FF64CEE}"/>
              </a:ext>
            </a:extLst>
          </p:cNvPr>
          <p:cNvSpPr txBox="1"/>
          <p:nvPr/>
        </p:nvSpPr>
        <p:spPr>
          <a:xfrm>
            <a:off x="5560209" y="2806064"/>
            <a:ext cx="1008184" cy="369332"/>
          </a:xfrm>
          <a:prstGeom prst="rect">
            <a:avLst/>
          </a:prstGeom>
          <a:noFill/>
        </p:spPr>
        <p:txBody>
          <a:bodyPr wrap="square" rtlCol="0">
            <a:spAutoFit/>
          </a:bodyPr>
          <a:lstStyle/>
          <a:p>
            <a:r>
              <a:rPr lang="en-US" altLang="zh-TW" dirty="0"/>
              <a:t>6</a:t>
            </a:r>
            <a:endParaRPr lang="zh-TW" altLang="en-US" dirty="0"/>
          </a:p>
        </p:txBody>
      </p:sp>
      <p:sp>
        <p:nvSpPr>
          <p:cNvPr id="68" name="文字方塊 67">
            <a:extLst>
              <a:ext uri="{FF2B5EF4-FFF2-40B4-BE49-F238E27FC236}">
                <a16:creationId xmlns:a16="http://schemas.microsoft.com/office/drawing/2014/main" id="{82CEB246-182F-4B16-BA38-B8D25F4B0097}"/>
              </a:ext>
            </a:extLst>
          </p:cNvPr>
          <p:cNvSpPr txBox="1"/>
          <p:nvPr/>
        </p:nvSpPr>
        <p:spPr>
          <a:xfrm>
            <a:off x="5560209" y="4079756"/>
            <a:ext cx="1008184" cy="369332"/>
          </a:xfrm>
          <a:prstGeom prst="rect">
            <a:avLst/>
          </a:prstGeom>
          <a:noFill/>
        </p:spPr>
        <p:txBody>
          <a:bodyPr wrap="square" rtlCol="0">
            <a:spAutoFit/>
          </a:bodyPr>
          <a:lstStyle/>
          <a:p>
            <a:r>
              <a:rPr lang="en-US" altLang="zh-TW" dirty="0"/>
              <a:t>7</a:t>
            </a:r>
            <a:endParaRPr lang="zh-TW" altLang="en-US" dirty="0"/>
          </a:p>
        </p:txBody>
      </p:sp>
      <p:sp>
        <p:nvSpPr>
          <p:cNvPr id="69" name="文字方塊 68">
            <a:extLst>
              <a:ext uri="{FF2B5EF4-FFF2-40B4-BE49-F238E27FC236}">
                <a16:creationId xmlns:a16="http://schemas.microsoft.com/office/drawing/2014/main" id="{F06375FE-1E73-475E-85F8-77B4FEA2EBD3}"/>
              </a:ext>
            </a:extLst>
          </p:cNvPr>
          <p:cNvSpPr txBox="1"/>
          <p:nvPr/>
        </p:nvSpPr>
        <p:spPr>
          <a:xfrm>
            <a:off x="5560209" y="5525603"/>
            <a:ext cx="1008184" cy="369332"/>
          </a:xfrm>
          <a:prstGeom prst="rect">
            <a:avLst/>
          </a:prstGeom>
          <a:noFill/>
        </p:spPr>
        <p:txBody>
          <a:bodyPr wrap="square" rtlCol="0">
            <a:spAutoFit/>
          </a:bodyPr>
          <a:lstStyle/>
          <a:p>
            <a:r>
              <a:rPr lang="en-US" altLang="zh-TW" dirty="0"/>
              <a:t>8</a:t>
            </a:r>
            <a:endParaRPr lang="zh-TW" altLang="en-US" dirty="0"/>
          </a:p>
        </p:txBody>
      </p:sp>
      <p:sp>
        <p:nvSpPr>
          <p:cNvPr id="70" name="文字方塊 69">
            <a:extLst>
              <a:ext uri="{FF2B5EF4-FFF2-40B4-BE49-F238E27FC236}">
                <a16:creationId xmlns:a16="http://schemas.microsoft.com/office/drawing/2014/main" id="{9434A482-C6AF-4380-AAC5-84BEC56B5EDB}"/>
              </a:ext>
            </a:extLst>
          </p:cNvPr>
          <p:cNvSpPr txBox="1"/>
          <p:nvPr/>
        </p:nvSpPr>
        <p:spPr>
          <a:xfrm>
            <a:off x="6595639" y="1277941"/>
            <a:ext cx="1008184" cy="369332"/>
          </a:xfrm>
          <a:prstGeom prst="rect">
            <a:avLst/>
          </a:prstGeom>
          <a:noFill/>
        </p:spPr>
        <p:txBody>
          <a:bodyPr wrap="square" rtlCol="0">
            <a:spAutoFit/>
          </a:bodyPr>
          <a:lstStyle/>
          <a:p>
            <a:r>
              <a:rPr lang="en-US" altLang="zh-TW" dirty="0"/>
              <a:t>7</a:t>
            </a:r>
            <a:endParaRPr lang="zh-TW" altLang="en-US" dirty="0"/>
          </a:p>
        </p:txBody>
      </p:sp>
      <p:sp>
        <p:nvSpPr>
          <p:cNvPr id="71" name="文字方塊 70">
            <a:extLst>
              <a:ext uri="{FF2B5EF4-FFF2-40B4-BE49-F238E27FC236}">
                <a16:creationId xmlns:a16="http://schemas.microsoft.com/office/drawing/2014/main" id="{9B37CF76-D2A8-4214-AF38-35184FB9F1B7}"/>
              </a:ext>
            </a:extLst>
          </p:cNvPr>
          <p:cNvSpPr txBox="1"/>
          <p:nvPr/>
        </p:nvSpPr>
        <p:spPr>
          <a:xfrm>
            <a:off x="6595639" y="2806064"/>
            <a:ext cx="1008184" cy="369332"/>
          </a:xfrm>
          <a:prstGeom prst="rect">
            <a:avLst/>
          </a:prstGeom>
          <a:noFill/>
        </p:spPr>
        <p:txBody>
          <a:bodyPr wrap="square" rtlCol="0">
            <a:spAutoFit/>
          </a:bodyPr>
          <a:lstStyle/>
          <a:p>
            <a:r>
              <a:rPr lang="en-US" altLang="zh-TW" dirty="0"/>
              <a:t>6</a:t>
            </a:r>
            <a:endParaRPr lang="zh-TW" altLang="en-US" dirty="0"/>
          </a:p>
        </p:txBody>
      </p:sp>
      <p:sp>
        <p:nvSpPr>
          <p:cNvPr id="72" name="文字方塊 71">
            <a:extLst>
              <a:ext uri="{FF2B5EF4-FFF2-40B4-BE49-F238E27FC236}">
                <a16:creationId xmlns:a16="http://schemas.microsoft.com/office/drawing/2014/main" id="{3D987CAF-BE54-4528-911F-BAA03C78A5C6}"/>
              </a:ext>
            </a:extLst>
          </p:cNvPr>
          <p:cNvSpPr txBox="1"/>
          <p:nvPr/>
        </p:nvSpPr>
        <p:spPr>
          <a:xfrm>
            <a:off x="6595639" y="4079756"/>
            <a:ext cx="1008184" cy="369332"/>
          </a:xfrm>
          <a:prstGeom prst="rect">
            <a:avLst/>
          </a:prstGeom>
          <a:noFill/>
        </p:spPr>
        <p:txBody>
          <a:bodyPr wrap="square" rtlCol="0">
            <a:spAutoFit/>
          </a:bodyPr>
          <a:lstStyle/>
          <a:p>
            <a:r>
              <a:rPr lang="en-US" altLang="zh-TW" dirty="0"/>
              <a:t>5</a:t>
            </a:r>
            <a:endParaRPr lang="zh-TW" altLang="en-US" dirty="0"/>
          </a:p>
        </p:txBody>
      </p:sp>
      <p:sp>
        <p:nvSpPr>
          <p:cNvPr id="73" name="文字方塊 72">
            <a:extLst>
              <a:ext uri="{FF2B5EF4-FFF2-40B4-BE49-F238E27FC236}">
                <a16:creationId xmlns:a16="http://schemas.microsoft.com/office/drawing/2014/main" id="{41F75CFB-A634-4612-B37D-D3BF96E707EE}"/>
              </a:ext>
            </a:extLst>
          </p:cNvPr>
          <p:cNvSpPr txBox="1"/>
          <p:nvPr/>
        </p:nvSpPr>
        <p:spPr>
          <a:xfrm>
            <a:off x="6595639" y="5525603"/>
            <a:ext cx="1008184" cy="369332"/>
          </a:xfrm>
          <a:prstGeom prst="rect">
            <a:avLst/>
          </a:prstGeom>
          <a:noFill/>
        </p:spPr>
        <p:txBody>
          <a:bodyPr wrap="square" rtlCol="0">
            <a:spAutoFit/>
          </a:bodyPr>
          <a:lstStyle/>
          <a:p>
            <a:r>
              <a:rPr lang="en-US" altLang="zh-TW" dirty="0"/>
              <a:t>4</a:t>
            </a:r>
            <a:endParaRPr lang="zh-TW" altLang="en-US" dirty="0"/>
          </a:p>
        </p:txBody>
      </p:sp>
    </p:spTree>
    <p:extLst>
      <p:ext uri="{BB962C8B-B14F-4D97-AF65-F5344CB8AC3E}">
        <p14:creationId xmlns:p14="http://schemas.microsoft.com/office/powerpoint/2010/main" val="167550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B1E8D-4301-49E2-9974-2E656B493207}"/>
              </a:ext>
            </a:extLst>
          </p:cNvPr>
          <p:cNvSpPr>
            <a:spLocks noGrp="1"/>
          </p:cNvSpPr>
          <p:nvPr>
            <p:ph type="title"/>
          </p:nvPr>
        </p:nvSpPr>
        <p:spPr>
          <a:xfrm>
            <a:off x="1595893" y="214754"/>
            <a:ext cx="9000213" cy="294129"/>
          </a:xfrm>
        </p:spPr>
        <p:txBody>
          <a:bodyPr>
            <a:normAutofit fontScale="90000"/>
          </a:bodyPr>
          <a:lstStyle/>
          <a:p>
            <a:pPr algn="ctr"/>
            <a:r>
              <a:rPr lang="en-US" altLang="zh-TW" dirty="0"/>
              <a:t>Result Comparison and Possible Reason.</a:t>
            </a:r>
          </a:p>
        </p:txBody>
      </p:sp>
      <p:graphicFrame>
        <p:nvGraphicFramePr>
          <p:cNvPr id="15" name="表格 16">
            <a:extLst>
              <a:ext uri="{FF2B5EF4-FFF2-40B4-BE49-F238E27FC236}">
                <a16:creationId xmlns:a16="http://schemas.microsoft.com/office/drawing/2014/main" id="{9EE262BD-B6CF-49CB-A29F-41DE2924C553}"/>
              </a:ext>
            </a:extLst>
          </p:cNvPr>
          <p:cNvGraphicFramePr>
            <a:graphicFrameLocks noGrp="1"/>
          </p:cNvGraphicFramePr>
          <p:nvPr/>
        </p:nvGraphicFramePr>
        <p:xfrm>
          <a:off x="1" y="508883"/>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graphicFrame>
        <p:nvGraphicFramePr>
          <p:cNvPr id="30" name="表格 16">
            <a:extLst>
              <a:ext uri="{FF2B5EF4-FFF2-40B4-BE49-F238E27FC236}">
                <a16:creationId xmlns:a16="http://schemas.microsoft.com/office/drawing/2014/main" id="{43F24B5C-4C38-4397-B71D-514D59CE9D7C}"/>
              </a:ext>
            </a:extLst>
          </p:cNvPr>
          <p:cNvGraphicFramePr>
            <a:graphicFrameLocks noGrp="1"/>
          </p:cNvGraphicFramePr>
          <p:nvPr/>
        </p:nvGraphicFramePr>
        <p:xfrm>
          <a:off x="5489902" y="518159"/>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sp>
        <p:nvSpPr>
          <p:cNvPr id="58" name="文字方塊 57">
            <a:extLst>
              <a:ext uri="{FF2B5EF4-FFF2-40B4-BE49-F238E27FC236}">
                <a16:creationId xmlns:a16="http://schemas.microsoft.com/office/drawing/2014/main" id="{50AAEC13-2856-408C-A427-F6796F8BE036}"/>
              </a:ext>
            </a:extLst>
          </p:cNvPr>
          <p:cNvSpPr txBox="1"/>
          <p:nvPr/>
        </p:nvSpPr>
        <p:spPr>
          <a:xfrm>
            <a:off x="54708" y="1305169"/>
            <a:ext cx="1008184" cy="369332"/>
          </a:xfrm>
          <a:prstGeom prst="rect">
            <a:avLst/>
          </a:prstGeom>
          <a:noFill/>
        </p:spPr>
        <p:txBody>
          <a:bodyPr wrap="square" rtlCol="0">
            <a:spAutoFit/>
          </a:bodyPr>
          <a:lstStyle/>
          <a:p>
            <a:r>
              <a:rPr lang="en-US" altLang="zh-TW" dirty="0"/>
              <a:t>9</a:t>
            </a:r>
            <a:endParaRPr lang="zh-TW" altLang="en-US" dirty="0"/>
          </a:p>
        </p:txBody>
      </p:sp>
      <p:sp>
        <p:nvSpPr>
          <p:cNvPr id="59" name="文字方塊 58">
            <a:extLst>
              <a:ext uri="{FF2B5EF4-FFF2-40B4-BE49-F238E27FC236}">
                <a16:creationId xmlns:a16="http://schemas.microsoft.com/office/drawing/2014/main" id="{F3B4BF9F-98AA-4F46-8ADA-C5071BA8623C}"/>
              </a:ext>
            </a:extLst>
          </p:cNvPr>
          <p:cNvSpPr txBox="1"/>
          <p:nvPr/>
        </p:nvSpPr>
        <p:spPr>
          <a:xfrm>
            <a:off x="54708" y="2833292"/>
            <a:ext cx="1008184" cy="369332"/>
          </a:xfrm>
          <a:prstGeom prst="rect">
            <a:avLst/>
          </a:prstGeom>
          <a:noFill/>
        </p:spPr>
        <p:txBody>
          <a:bodyPr wrap="square" rtlCol="0">
            <a:spAutoFit/>
          </a:bodyPr>
          <a:lstStyle/>
          <a:p>
            <a:r>
              <a:rPr lang="en-US" altLang="zh-TW" dirty="0"/>
              <a:t>10</a:t>
            </a:r>
            <a:endParaRPr lang="zh-TW" altLang="en-US" dirty="0"/>
          </a:p>
        </p:txBody>
      </p:sp>
      <p:sp>
        <p:nvSpPr>
          <p:cNvPr id="60" name="文字方塊 59">
            <a:extLst>
              <a:ext uri="{FF2B5EF4-FFF2-40B4-BE49-F238E27FC236}">
                <a16:creationId xmlns:a16="http://schemas.microsoft.com/office/drawing/2014/main" id="{F5151EC8-81E3-45D9-81F7-EE9977330CB2}"/>
              </a:ext>
            </a:extLst>
          </p:cNvPr>
          <p:cNvSpPr txBox="1"/>
          <p:nvPr/>
        </p:nvSpPr>
        <p:spPr>
          <a:xfrm>
            <a:off x="54708" y="4106984"/>
            <a:ext cx="1008184" cy="369332"/>
          </a:xfrm>
          <a:prstGeom prst="rect">
            <a:avLst/>
          </a:prstGeom>
          <a:noFill/>
        </p:spPr>
        <p:txBody>
          <a:bodyPr wrap="square" rtlCol="0">
            <a:spAutoFit/>
          </a:bodyPr>
          <a:lstStyle/>
          <a:p>
            <a:r>
              <a:rPr lang="en-US" altLang="zh-TW" dirty="0"/>
              <a:t>11</a:t>
            </a:r>
            <a:endParaRPr lang="zh-TW" altLang="en-US" dirty="0"/>
          </a:p>
        </p:txBody>
      </p:sp>
      <p:sp>
        <p:nvSpPr>
          <p:cNvPr id="61" name="文字方塊 60">
            <a:extLst>
              <a:ext uri="{FF2B5EF4-FFF2-40B4-BE49-F238E27FC236}">
                <a16:creationId xmlns:a16="http://schemas.microsoft.com/office/drawing/2014/main" id="{39B09F87-6717-4DE4-A563-3034204866EA}"/>
              </a:ext>
            </a:extLst>
          </p:cNvPr>
          <p:cNvSpPr txBox="1"/>
          <p:nvPr/>
        </p:nvSpPr>
        <p:spPr>
          <a:xfrm>
            <a:off x="54708" y="5552831"/>
            <a:ext cx="1008184" cy="369332"/>
          </a:xfrm>
          <a:prstGeom prst="rect">
            <a:avLst/>
          </a:prstGeom>
          <a:noFill/>
        </p:spPr>
        <p:txBody>
          <a:bodyPr wrap="square" rtlCol="0">
            <a:spAutoFit/>
          </a:bodyPr>
          <a:lstStyle/>
          <a:p>
            <a:r>
              <a:rPr lang="en-US" altLang="zh-TW" dirty="0"/>
              <a:t>12</a:t>
            </a:r>
            <a:endParaRPr lang="zh-TW" altLang="en-US" dirty="0"/>
          </a:p>
        </p:txBody>
      </p:sp>
      <p:sp>
        <p:nvSpPr>
          <p:cNvPr id="62" name="文字方塊 61">
            <a:extLst>
              <a:ext uri="{FF2B5EF4-FFF2-40B4-BE49-F238E27FC236}">
                <a16:creationId xmlns:a16="http://schemas.microsoft.com/office/drawing/2014/main" id="{2BBE2C32-8711-405C-878C-1C59B12151BF}"/>
              </a:ext>
            </a:extLst>
          </p:cNvPr>
          <p:cNvSpPr txBox="1"/>
          <p:nvPr/>
        </p:nvSpPr>
        <p:spPr>
          <a:xfrm>
            <a:off x="1090138" y="1305169"/>
            <a:ext cx="1008184" cy="369332"/>
          </a:xfrm>
          <a:prstGeom prst="rect">
            <a:avLst/>
          </a:prstGeom>
          <a:noFill/>
        </p:spPr>
        <p:txBody>
          <a:bodyPr wrap="square" rtlCol="0">
            <a:spAutoFit/>
          </a:bodyPr>
          <a:lstStyle/>
          <a:p>
            <a:r>
              <a:rPr lang="en-US" altLang="zh-TW" dirty="0"/>
              <a:t>4</a:t>
            </a:r>
            <a:endParaRPr lang="zh-TW" altLang="en-US" dirty="0"/>
          </a:p>
        </p:txBody>
      </p:sp>
      <p:sp>
        <p:nvSpPr>
          <p:cNvPr id="63" name="文字方塊 62">
            <a:extLst>
              <a:ext uri="{FF2B5EF4-FFF2-40B4-BE49-F238E27FC236}">
                <a16:creationId xmlns:a16="http://schemas.microsoft.com/office/drawing/2014/main" id="{EDD6DEC2-99ED-4E6D-AB86-F53C0EF6088C}"/>
              </a:ext>
            </a:extLst>
          </p:cNvPr>
          <p:cNvSpPr txBox="1"/>
          <p:nvPr/>
        </p:nvSpPr>
        <p:spPr>
          <a:xfrm>
            <a:off x="1090138" y="2833292"/>
            <a:ext cx="1008184" cy="369332"/>
          </a:xfrm>
          <a:prstGeom prst="rect">
            <a:avLst/>
          </a:prstGeom>
          <a:noFill/>
        </p:spPr>
        <p:txBody>
          <a:bodyPr wrap="square" rtlCol="0">
            <a:spAutoFit/>
          </a:bodyPr>
          <a:lstStyle/>
          <a:p>
            <a:r>
              <a:rPr lang="en-US" altLang="zh-TW" dirty="0"/>
              <a:t>4</a:t>
            </a:r>
            <a:endParaRPr lang="zh-TW" altLang="en-US" dirty="0"/>
          </a:p>
        </p:txBody>
      </p:sp>
      <p:sp>
        <p:nvSpPr>
          <p:cNvPr id="64" name="文字方塊 63">
            <a:extLst>
              <a:ext uri="{FF2B5EF4-FFF2-40B4-BE49-F238E27FC236}">
                <a16:creationId xmlns:a16="http://schemas.microsoft.com/office/drawing/2014/main" id="{3FFEC5CC-9E59-40B3-BAC2-C130CCD31788}"/>
              </a:ext>
            </a:extLst>
          </p:cNvPr>
          <p:cNvSpPr txBox="1"/>
          <p:nvPr/>
        </p:nvSpPr>
        <p:spPr>
          <a:xfrm>
            <a:off x="1090138" y="4106984"/>
            <a:ext cx="1008184" cy="369332"/>
          </a:xfrm>
          <a:prstGeom prst="rect">
            <a:avLst/>
          </a:prstGeom>
          <a:noFill/>
        </p:spPr>
        <p:txBody>
          <a:bodyPr wrap="square" rtlCol="0">
            <a:spAutoFit/>
          </a:bodyPr>
          <a:lstStyle/>
          <a:p>
            <a:r>
              <a:rPr lang="en-US" altLang="zh-TW" dirty="0"/>
              <a:t>3</a:t>
            </a:r>
            <a:endParaRPr lang="zh-TW" altLang="en-US" dirty="0"/>
          </a:p>
        </p:txBody>
      </p:sp>
      <p:sp>
        <p:nvSpPr>
          <p:cNvPr id="65" name="文字方塊 64">
            <a:extLst>
              <a:ext uri="{FF2B5EF4-FFF2-40B4-BE49-F238E27FC236}">
                <a16:creationId xmlns:a16="http://schemas.microsoft.com/office/drawing/2014/main" id="{449C31F7-7E79-454F-95E1-00D7DA60026E}"/>
              </a:ext>
            </a:extLst>
          </p:cNvPr>
          <p:cNvSpPr txBox="1"/>
          <p:nvPr/>
        </p:nvSpPr>
        <p:spPr>
          <a:xfrm>
            <a:off x="1090138" y="5552831"/>
            <a:ext cx="1008184" cy="369332"/>
          </a:xfrm>
          <a:prstGeom prst="rect">
            <a:avLst/>
          </a:prstGeom>
          <a:noFill/>
        </p:spPr>
        <p:txBody>
          <a:bodyPr wrap="square" rtlCol="0">
            <a:spAutoFit/>
          </a:bodyPr>
          <a:lstStyle/>
          <a:p>
            <a:r>
              <a:rPr lang="en-US" altLang="zh-TW" dirty="0"/>
              <a:t>3</a:t>
            </a:r>
            <a:endParaRPr lang="zh-TW" altLang="en-US" dirty="0"/>
          </a:p>
        </p:txBody>
      </p:sp>
      <p:sp>
        <p:nvSpPr>
          <p:cNvPr id="66" name="文字方塊 65">
            <a:extLst>
              <a:ext uri="{FF2B5EF4-FFF2-40B4-BE49-F238E27FC236}">
                <a16:creationId xmlns:a16="http://schemas.microsoft.com/office/drawing/2014/main" id="{896B2561-7898-456B-AC25-F0B7A8817393}"/>
              </a:ext>
            </a:extLst>
          </p:cNvPr>
          <p:cNvSpPr txBox="1"/>
          <p:nvPr/>
        </p:nvSpPr>
        <p:spPr>
          <a:xfrm>
            <a:off x="5560209" y="1277941"/>
            <a:ext cx="1008184" cy="369332"/>
          </a:xfrm>
          <a:prstGeom prst="rect">
            <a:avLst/>
          </a:prstGeom>
          <a:noFill/>
        </p:spPr>
        <p:txBody>
          <a:bodyPr wrap="square" rtlCol="0">
            <a:spAutoFit/>
          </a:bodyPr>
          <a:lstStyle/>
          <a:p>
            <a:r>
              <a:rPr lang="en-US" altLang="zh-TW" dirty="0"/>
              <a:t>13</a:t>
            </a:r>
            <a:endParaRPr lang="zh-TW" altLang="en-US" dirty="0"/>
          </a:p>
        </p:txBody>
      </p:sp>
      <p:sp>
        <p:nvSpPr>
          <p:cNvPr id="67" name="文字方塊 66">
            <a:extLst>
              <a:ext uri="{FF2B5EF4-FFF2-40B4-BE49-F238E27FC236}">
                <a16:creationId xmlns:a16="http://schemas.microsoft.com/office/drawing/2014/main" id="{927B819A-BA54-49EF-99C8-75619FF64CEE}"/>
              </a:ext>
            </a:extLst>
          </p:cNvPr>
          <p:cNvSpPr txBox="1"/>
          <p:nvPr/>
        </p:nvSpPr>
        <p:spPr>
          <a:xfrm>
            <a:off x="5560209" y="2806064"/>
            <a:ext cx="1008184" cy="369332"/>
          </a:xfrm>
          <a:prstGeom prst="rect">
            <a:avLst/>
          </a:prstGeom>
          <a:noFill/>
        </p:spPr>
        <p:txBody>
          <a:bodyPr wrap="square" rtlCol="0">
            <a:spAutoFit/>
          </a:bodyPr>
          <a:lstStyle/>
          <a:p>
            <a:r>
              <a:rPr lang="en-US" altLang="zh-TW" dirty="0"/>
              <a:t>14</a:t>
            </a:r>
            <a:endParaRPr lang="zh-TW" altLang="en-US" dirty="0"/>
          </a:p>
        </p:txBody>
      </p:sp>
      <p:sp>
        <p:nvSpPr>
          <p:cNvPr id="68" name="文字方塊 67">
            <a:extLst>
              <a:ext uri="{FF2B5EF4-FFF2-40B4-BE49-F238E27FC236}">
                <a16:creationId xmlns:a16="http://schemas.microsoft.com/office/drawing/2014/main" id="{82CEB246-182F-4B16-BA38-B8D25F4B0097}"/>
              </a:ext>
            </a:extLst>
          </p:cNvPr>
          <p:cNvSpPr txBox="1"/>
          <p:nvPr/>
        </p:nvSpPr>
        <p:spPr>
          <a:xfrm>
            <a:off x="5560209" y="4079756"/>
            <a:ext cx="1008184" cy="369332"/>
          </a:xfrm>
          <a:prstGeom prst="rect">
            <a:avLst/>
          </a:prstGeom>
          <a:noFill/>
        </p:spPr>
        <p:txBody>
          <a:bodyPr wrap="square" rtlCol="0">
            <a:spAutoFit/>
          </a:bodyPr>
          <a:lstStyle/>
          <a:p>
            <a:r>
              <a:rPr lang="en-US" altLang="zh-TW" dirty="0"/>
              <a:t>15</a:t>
            </a:r>
            <a:endParaRPr lang="zh-TW" altLang="en-US" dirty="0"/>
          </a:p>
        </p:txBody>
      </p:sp>
      <p:sp>
        <p:nvSpPr>
          <p:cNvPr id="69" name="文字方塊 68">
            <a:extLst>
              <a:ext uri="{FF2B5EF4-FFF2-40B4-BE49-F238E27FC236}">
                <a16:creationId xmlns:a16="http://schemas.microsoft.com/office/drawing/2014/main" id="{F06375FE-1E73-475E-85F8-77B4FEA2EBD3}"/>
              </a:ext>
            </a:extLst>
          </p:cNvPr>
          <p:cNvSpPr txBox="1"/>
          <p:nvPr/>
        </p:nvSpPr>
        <p:spPr>
          <a:xfrm>
            <a:off x="5560209" y="5525603"/>
            <a:ext cx="1008184" cy="369332"/>
          </a:xfrm>
          <a:prstGeom prst="rect">
            <a:avLst/>
          </a:prstGeom>
          <a:noFill/>
        </p:spPr>
        <p:txBody>
          <a:bodyPr wrap="square" rtlCol="0">
            <a:spAutoFit/>
          </a:bodyPr>
          <a:lstStyle/>
          <a:p>
            <a:r>
              <a:rPr lang="en-US" altLang="zh-TW" dirty="0"/>
              <a:t>16</a:t>
            </a:r>
            <a:endParaRPr lang="zh-TW" altLang="en-US" dirty="0"/>
          </a:p>
        </p:txBody>
      </p:sp>
      <p:sp>
        <p:nvSpPr>
          <p:cNvPr id="70" name="文字方塊 69">
            <a:extLst>
              <a:ext uri="{FF2B5EF4-FFF2-40B4-BE49-F238E27FC236}">
                <a16:creationId xmlns:a16="http://schemas.microsoft.com/office/drawing/2014/main" id="{9434A482-C6AF-4380-AAC5-84BEC56B5EDB}"/>
              </a:ext>
            </a:extLst>
          </p:cNvPr>
          <p:cNvSpPr txBox="1"/>
          <p:nvPr/>
        </p:nvSpPr>
        <p:spPr>
          <a:xfrm>
            <a:off x="6595639" y="1277941"/>
            <a:ext cx="1008184" cy="369332"/>
          </a:xfrm>
          <a:prstGeom prst="rect">
            <a:avLst/>
          </a:prstGeom>
          <a:noFill/>
        </p:spPr>
        <p:txBody>
          <a:bodyPr wrap="square" rtlCol="0">
            <a:spAutoFit/>
          </a:bodyPr>
          <a:lstStyle/>
          <a:p>
            <a:r>
              <a:rPr lang="en-US" altLang="zh-TW" dirty="0"/>
              <a:t>3</a:t>
            </a:r>
            <a:endParaRPr lang="zh-TW" altLang="en-US" dirty="0"/>
          </a:p>
        </p:txBody>
      </p:sp>
      <p:sp>
        <p:nvSpPr>
          <p:cNvPr id="71" name="文字方塊 70">
            <a:extLst>
              <a:ext uri="{FF2B5EF4-FFF2-40B4-BE49-F238E27FC236}">
                <a16:creationId xmlns:a16="http://schemas.microsoft.com/office/drawing/2014/main" id="{9B37CF76-D2A8-4214-AF38-35184FB9F1B7}"/>
              </a:ext>
            </a:extLst>
          </p:cNvPr>
          <p:cNvSpPr txBox="1"/>
          <p:nvPr/>
        </p:nvSpPr>
        <p:spPr>
          <a:xfrm>
            <a:off x="6595639" y="2806064"/>
            <a:ext cx="1008184" cy="369332"/>
          </a:xfrm>
          <a:prstGeom prst="rect">
            <a:avLst/>
          </a:prstGeom>
          <a:noFill/>
        </p:spPr>
        <p:txBody>
          <a:bodyPr wrap="square" rtlCol="0">
            <a:spAutoFit/>
          </a:bodyPr>
          <a:lstStyle/>
          <a:p>
            <a:r>
              <a:rPr lang="en-US" altLang="zh-TW" dirty="0"/>
              <a:t>3</a:t>
            </a:r>
            <a:endParaRPr lang="zh-TW" altLang="en-US" dirty="0"/>
          </a:p>
        </p:txBody>
      </p:sp>
      <p:sp>
        <p:nvSpPr>
          <p:cNvPr id="72" name="文字方塊 71">
            <a:extLst>
              <a:ext uri="{FF2B5EF4-FFF2-40B4-BE49-F238E27FC236}">
                <a16:creationId xmlns:a16="http://schemas.microsoft.com/office/drawing/2014/main" id="{3D987CAF-BE54-4528-911F-BAA03C78A5C6}"/>
              </a:ext>
            </a:extLst>
          </p:cNvPr>
          <p:cNvSpPr txBox="1"/>
          <p:nvPr/>
        </p:nvSpPr>
        <p:spPr>
          <a:xfrm>
            <a:off x="6595639" y="4079756"/>
            <a:ext cx="1008184" cy="369332"/>
          </a:xfrm>
          <a:prstGeom prst="rect">
            <a:avLst/>
          </a:prstGeom>
          <a:noFill/>
        </p:spPr>
        <p:txBody>
          <a:bodyPr wrap="square" rtlCol="0">
            <a:spAutoFit/>
          </a:bodyPr>
          <a:lstStyle/>
          <a:p>
            <a:r>
              <a:rPr lang="en-US" altLang="zh-TW" dirty="0"/>
              <a:t>3</a:t>
            </a:r>
            <a:endParaRPr lang="zh-TW" altLang="en-US" dirty="0"/>
          </a:p>
        </p:txBody>
      </p:sp>
      <p:sp>
        <p:nvSpPr>
          <p:cNvPr id="73" name="文字方塊 72">
            <a:extLst>
              <a:ext uri="{FF2B5EF4-FFF2-40B4-BE49-F238E27FC236}">
                <a16:creationId xmlns:a16="http://schemas.microsoft.com/office/drawing/2014/main" id="{41F75CFB-A634-4612-B37D-D3BF96E707EE}"/>
              </a:ext>
            </a:extLst>
          </p:cNvPr>
          <p:cNvSpPr txBox="1"/>
          <p:nvPr/>
        </p:nvSpPr>
        <p:spPr>
          <a:xfrm>
            <a:off x="6595639" y="5525603"/>
            <a:ext cx="1008184" cy="369332"/>
          </a:xfrm>
          <a:prstGeom prst="rect">
            <a:avLst/>
          </a:prstGeom>
          <a:noFill/>
        </p:spPr>
        <p:txBody>
          <a:bodyPr wrap="square" rtlCol="0">
            <a:spAutoFit/>
          </a:bodyPr>
          <a:lstStyle/>
          <a:p>
            <a:r>
              <a:rPr lang="en-US" altLang="zh-TW" dirty="0"/>
              <a:t>2</a:t>
            </a:r>
            <a:endParaRPr lang="zh-TW" altLang="en-US" dirty="0"/>
          </a:p>
        </p:txBody>
      </p:sp>
      <p:pic>
        <p:nvPicPr>
          <p:cNvPr id="4" name="圖片 3" descr="一張含有 螢幕擷取畫面 的圖片&#10;&#10;自動產生的描述">
            <a:extLst>
              <a:ext uri="{FF2B5EF4-FFF2-40B4-BE49-F238E27FC236}">
                <a16:creationId xmlns:a16="http://schemas.microsoft.com/office/drawing/2014/main" id="{20E2738F-AA37-40A9-898A-2971DB7AE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060" y="1148963"/>
            <a:ext cx="1937330" cy="1452998"/>
          </a:xfrm>
          <a:prstGeom prst="rect">
            <a:avLst/>
          </a:prstGeom>
        </p:spPr>
      </p:pic>
      <p:pic>
        <p:nvPicPr>
          <p:cNvPr id="6" name="圖片 5" descr="一張含有 螢幕擷取畫面 的圖片&#10;&#10;自動產生的描述">
            <a:extLst>
              <a:ext uri="{FF2B5EF4-FFF2-40B4-BE49-F238E27FC236}">
                <a16:creationId xmlns:a16="http://schemas.microsoft.com/office/drawing/2014/main" id="{16758D59-EF18-4986-918A-B884AAD9B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060" y="2658735"/>
            <a:ext cx="2025811" cy="1519358"/>
          </a:xfrm>
          <a:prstGeom prst="rect">
            <a:avLst/>
          </a:prstGeom>
        </p:spPr>
      </p:pic>
      <p:pic>
        <p:nvPicPr>
          <p:cNvPr id="8" name="圖片 7" descr="一張含有 螢幕擷取畫面 的圖片&#10;&#10;自動產生的描述">
            <a:extLst>
              <a:ext uri="{FF2B5EF4-FFF2-40B4-BE49-F238E27FC236}">
                <a16:creationId xmlns:a16="http://schemas.microsoft.com/office/drawing/2014/main" id="{1D755B4E-AF6B-435B-A9C0-C591401F33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0186" y="4191375"/>
            <a:ext cx="1699557" cy="1274668"/>
          </a:xfrm>
          <a:prstGeom prst="rect">
            <a:avLst/>
          </a:prstGeom>
        </p:spPr>
      </p:pic>
      <p:pic>
        <p:nvPicPr>
          <p:cNvPr id="10" name="圖片 9" descr="一張含有 螢幕擷取畫面 的圖片&#10;&#10;自動產生的描述">
            <a:extLst>
              <a:ext uri="{FF2B5EF4-FFF2-40B4-BE49-F238E27FC236}">
                <a16:creationId xmlns:a16="http://schemas.microsoft.com/office/drawing/2014/main" id="{DD125AFE-8E0E-43E2-9270-60F72B3C0D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8322" y="5479325"/>
            <a:ext cx="1910086" cy="1432565"/>
          </a:xfrm>
          <a:prstGeom prst="rect">
            <a:avLst/>
          </a:prstGeom>
        </p:spPr>
      </p:pic>
      <p:pic>
        <p:nvPicPr>
          <p:cNvPr id="12" name="圖片 11" descr="一張含有 螢幕擷取畫面 的圖片&#10;&#10;自動產生的描述">
            <a:extLst>
              <a:ext uri="{FF2B5EF4-FFF2-40B4-BE49-F238E27FC236}">
                <a16:creationId xmlns:a16="http://schemas.microsoft.com/office/drawing/2014/main" id="{6EC2FC4E-217D-4C2F-9558-0891B40FE2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50181" y="1201617"/>
            <a:ext cx="1712940" cy="1284705"/>
          </a:xfrm>
          <a:prstGeom prst="rect">
            <a:avLst/>
          </a:prstGeom>
        </p:spPr>
      </p:pic>
      <p:pic>
        <p:nvPicPr>
          <p:cNvPr id="14" name="圖片 13" descr="一張含有 螢幕擷取畫面 的圖片&#10;&#10;自動產生的描述">
            <a:extLst>
              <a:ext uri="{FF2B5EF4-FFF2-40B4-BE49-F238E27FC236}">
                <a16:creationId xmlns:a16="http://schemas.microsoft.com/office/drawing/2014/main" id="{1BE1742F-A183-41B9-AE89-DA68CF4E7C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9743" y="2843624"/>
            <a:ext cx="1630466" cy="1222850"/>
          </a:xfrm>
          <a:prstGeom prst="rect">
            <a:avLst/>
          </a:prstGeom>
        </p:spPr>
      </p:pic>
      <p:pic>
        <p:nvPicPr>
          <p:cNvPr id="17" name="圖片 16" descr="一張含有 螢幕擷取畫面 的圖片&#10;&#10;自動產生的描述">
            <a:extLst>
              <a:ext uri="{FF2B5EF4-FFF2-40B4-BE49-F238E27FC236}">
                <a16:creationId xmlns:a16="http://schemas.microsoft.com/office/drawing/2014/main" id="{F34D2C61-09B4-4E26-A1F1-6DC268E6BF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6321" y="4295096"/>
            <a:ext cx="1699557" cy="1274668"/>
          </a:xfrm>
          <a:prstGeom prst="rect">
            <a:avLst/>
          </a:prstGeom>
        </p:spPr>
      </p:pic>
      <p:pic>
        <p:nvPicPr>
          <p:cNvPr id="19" name="圖片 18" descr="一張含有 螢幕擷取畫面 的圖片&#10;&#10;自動產生的描述">
            <a:extLst>
              <a:ext uri="{FF2B5EF4-FFF2-40B4-BE49-F238E27FC236}">
                <a16:creationId xmlns:a16="http://schemas.microsoft.com/office/drawing/2014/main" id="{8CDFD520-3628-427D-93F8-B68244D250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04197" y="5686767"/>
            <a:ext cx="1603804" cy="1202853"/>
          </a:xfrm>
          <a:prstGeom prst="rect">
            <a:avLst/>
          </a:prstGeom>
        </p:spPr>
      </p:pic>
      <p:pic>
        <p:nvPicPr>
          <p:cNvPr id="21" name="圖片 20" descr="一張含有 螢幕擷取畫面 的圖片&#10;&#10;自動產生的描述">
            <a:extLst>
              <a:ext uri="{FF2B5EF4-FFF2-40B4-BE49-F238E27FC236}">
                <a16:creationId xmlns:a16="http://schemas.microsoft.com/office/drawing/2014/main" id="{8EC171D9-8437-47F5-A7C6-1B922F7CC5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03823" y="1141521"/>
            <a:ext cx="1793068" cy="1344801"/>
          </a:xfrm>
          <a:prstGeom prst="rect">
            <a:avLst/>
          </a:prstGeom>
        </p:spPr>
      </p:pic>
      <p:pic>
        <p:nvPicPr>
          <p:cNvPr id="24" name="圖片 23" descr="一張含有 螢幕擷取畫面 的圖片&#10;&#10;自動產生的描述">
            <a:extLst>
              <a:ext uri="{FF2B5EF4-FFF2-40B4-BE49-F238E27FC236}">
                <a16:creationId xmlns:a16="http://schemas.microsoft.com/office/drawing/2014/main" id="{A2B2E515-DDE0-47B7-877E-5779CB0080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50578" y="2756739"/>
            <a:ext cx="1699557" cy="1274668"/>
          </a:xfrm>
          <a:prstGeom prst="rect">
            <a:avLst/>
          </a:prstGeom>
        </p:spPr>
      </p:pic>
      <p:pic>
        <p:nvPicPr>
          <p:cNvPr id="28" name="圖片 27" descr="一張含有 螢幕擷取畫面 的圖片&#10;&#10;自動產生的描述">
            <a:extLst>
              <a:ext uri="{FF2B5EF4-FFF2-40B4-BE49-F238E27FC236}">
                <a16:creationId xmlns:a16="http://schemas.microsoft.com/office/drawing/2014/main" id="{A0459502-AE16-40DB-98F7-DD8913FF6C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50578" y="4264422"/>
            <a:ext cx="1699557" cy="1274668"/>
          </a:xfrm>
          <a:prstGeom prst="rect">
            <a:avLst/>
          </a:prstGeom>
        </p:spPr>
      </p:pic>
      <p:pic>
        <p:nvPicPr>
          <p:cNvPr id="33" name="圖片 32" descr="一張含有 螢幕擷取畫面 的圖片&#10;&#10;自動產生的描述">
            <a:extLst>
              <a:ext uri="{FF2B5EF4-FFF2-40B4-BE49-F238E27FC236}">
                <a16:creationId xmlns:a16="http://schemas.microsoft.com/office/drawing/2014/main" id="{CE0C9706-A004-4A49-93F8-4C81014067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80955" y="5569764"/>
            <a:ext cx="1669180" cy="1251885"/>
          </a:xfrm>
          <a:prstGeom prst="rect">
            <a:avLst/>
          </a:prstGeom>
        </p:spPr>
      </p:pic>
      <p:pic>
        <p:nvPicPr>
          <p:cNvPr id="37" name="圖片 36" descr="一張含有 螢幕擷取畫面 的圖片&#10;&#10;自動產生的描述">
            <a:extLst>
              <a:ext uri="{FF2B5EF4-FFF2-40B4-BE49-F238E27FC236}">
                <a16:creationId xmlns:a16="http://schemas.microsoft.com/office/drawing/2014/main" id="{36D2558C-1947-401E-A95E-8D4B2BFEB7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14989" y="1156497"/>
            <a:ext cx="1788268" cy="1341201"/>
          </a:xfrm>
          <a:prstGeom prst="rect">
            <a:avLst/>
          </a:prstGeom>
        </p:spPr>
      </p:pic>
      <p:pic>
        <p:nvPicPr>
          <p:cNvPr id="41" name="圖片 40" descr="一張含有 螢幕擷取畫面 的圖片&#10;&#10;自動產生的描述">
            <a:extLst>
              <a:ext uri="{FF2B5EF4-FFF2-40B4-BE49-F238E27FC236}">
                <a16:creationId xmlns:a16="http://schemas.microsoft.com/office/drawing/2014/main" id="{73EB2724-7C71-4821-8612-CE267A5F7D3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38444" y="2737552"/>
            <a:ext cx="1788267" cy="1341200"/>
          </a:xfrm>
          <a:prstGeom prst="rect">
            <a:avLst/>
          </a:prstGeom>
        </p:spPr>
      </p:pic>
      <p:pic>
        <p:nvPicPr>
          <p:cNvPr id="45" name="圖片 44" descr="一張含有 螢幕擷取畫面 的圖片&#10;&#10;自動產生的描述">
            <a:extLst>
              <a:ext uri="{FF2B5EF4-FFF2-40B4-BE49-F238E27FC236}">
                <a16:creationId xmlns:a16="http://schemas.microsoft.com/office/drawing/2014/main" id="{2F6EC2D9-DD57-4B17-9E95-30EE23BF712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534326" y="4291567"/>
            <a:ext cx="1565968" cy="1174476"/>
          </a:xfrm>
          <a:prstGeom prst="rect">
            <a:avLst/>
          </a:prstGeom>
        </p:spPr>
      </p:pic>
      <p:pic>
        <p:nvPicPr>
          <p:cNvPr id="49" name="圖片 48" descr="一張含有 螢幕擷取畫面 的圖片&#10;&#10;自動產生的描述">
            <a:extLst>
              <a:ext uri="{FF2B5EF4-FFF2-40B4-BE49-F238E27FC236}">
                <a16:creationId xmlns:a16="http://schemas.microsoft.com/office/drawing/2014/main" id="{4F8B9374-37D6-49AB-A44C-309E114F919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53249" y="5479325"/>
            <a:ext cx="1762320" cy="1321740"/>
          </a:xfrm>
          <a:prstGeom prst="rect">
            <a:avLst/>
          </a:prstGeom>
        </p:spPr>
      </p:pic>
    </p:spTree>
    <p:extLst>
      <p:ext uri="{BB962C8B-B14F-4D97-AF65-F5344CB8AC3E}">
        <p14:creationId xmlns:p14="http://schemas.microsoft.com/office/powerpoint/2010/main" val="16213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B1E8D-4301-49E2-9974-2E656B493207}"/>
              </a:ext>
            </a:extLst>
          </p:cNvPr>
          <p:cNvSpPr>
            <a:spLocks noGrp="1"/>
          </p:cNvSpPr>
          <p:nvPr>
            <p:ph type="title"/>
          </p:nvPr>
        </p:nvSpPr>
        <p:spPr>
          <a:xfrm>
            <a:off x="1595893" y="214754"/>
            <a:ext cx="9000213" cy="294129"/>
          </a:xfrm>
        </p:spPr>
        <p:txBody>
          <a:bodyPr>
            <a:normAutofit fontScale="90000"/>
          </a:bodyPr>
          <a:lstStyle/>
          <a:p>
            <a:pPr algn="ctr"/>
            <a:r>
              <a:rPr lang="en-US" altLang="zh-TW" dirty="0"/>
              <a:t>Result Comparison and Possible Reason.</a:t>
            </a:r>
          </a:p>
        </p:txBody>
      </p:sp>
      <p:graphicFrame>
        <p:nvGraphicFramePr>
          <p:cNvPr id="15" name="表格 16">
            <a:extLst>
              <a:ext uri="{FF2B5EF4-FFF2-40B4-BE49-F238E27FC236}">
                <a16:creationId xmlns:a16="http://schemas.microsoft.com/office/drawing/2014/main" id="{9EE262BD-B6CF-49CB-A29F-41DE2924C553}"/>
              </a:ext>
            </a:extLst>
          </p:cNvPr>
          <p:cNvGraphicFramePr>
            <a:graphicFrameLocks noGrp="1"/>
          </p:cNvGraphicFramePr>
          <p:nvPr/>
        </p:nvGraphicFramePr>
        <p:xfrm>
          <a:off x="1" y="508883"/>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graphicFrame>
        <p:nvGraphicFramePr>
          <p:cNvPr id="30" name="表格 16">
            <a:extLst>
              <a:ext uri="{FF2B5EF4-FFF2-40B4-BE49-F238E27FC236}">
                <a16:creationId xmlns:a16="http://schemas.microsoft.com/office/drawing/2014/main" id="{43F24B5C-4C38-4397-B71D-514D59CE9D7C}"/>
              </a:ext>
            </a:extLst>
          </p:cNvPr>
          <p:cNvGraphicFramePr>
            <a:graphicFrameLocks noGrp="1"/>
          </p:cNvGraphicFramePr>
          <p:nvPr/>
        </p:nvGraphicFramePr>
        <p:xfrm>
          <a:off x="5489902" y="518159"/>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sp>
        <p:nvSpPr>
          <p:cNvPr id="58" name="文字方塊 57">
            <a:extLst>
              <a:ext uri="{FF2B5EF4-FFF2-40B4-BE49-F238E27FC236}">
                <a16:creationId xmlns:a16="http://schemas.microsoft.com/office/drawing/2014/main" id="{50AAEC13-2856-408C-A427-F6796F8BE036}"/>
              </a:ext>
            </a:extLst>
          </p:cNvPr>
          <p:cNvSpPr txBox="1"/>
          <p:nvPr/>
        </p:nvSpPr>
        <p:spPr>
          <a:xfrm>
            <a:off x="54708" y="1305169"/>
            <a:ext cx="1008184" cy="369332"/>
          </a:xfrm>
          <a:prstGeom prst="rect">
            <a:avLst/>
          </a:prstGeom>
          <a:noFill/>
        </p:spPr>
        <p:txBody>
          <a:bodyPr wrap="square" rtlCol="0">
            <a:spAutoFit/>
          </a:bodyPr>
          <a:lstStyle/>
          <a:p>
            <a:r>
              <a:rPr lang="en-US" altLang="zh-TW" dirty="0"/>
              <a:t>17</a:t>
            </a:r>
            <a:endParaRPr lang="zh-TW" altLang="en-US" dirty="0"/>
          </a:p>
        </p:txBody>
      </p:sp>
      <p:sp>
        <p:nvSpPr>
          <p:cNvPr id="59" name="文字方塊 58">
            <a:extLst>
              <a:ext uri="{FF2B5EF4-FFF2-40B4-BE49-F238E27FC236}">
                <a16:creationId xmlns:a16="http://schemas.microsoft.com/office/drawing/2014/main" id="{F3B4BF9F-98AA-4F46-8ADA-C5071BA8623C}"/>
              </a:ext>
            </a:extLst>
          </p:cNvPr>
          <p:cNvSpPr txBox="1"/>
          <p:nvPr/>
        </p:nvSpPr>
        <p:spPr>
          <a:xfrm>
            <a:off x="54708" y="2833292"/>
            <a:ext cx="1008184" cy="369332"/>
          </a:xfrm>
          <a:prstGeom prst="rect">
            <a:avLst/>
          </a:prstGeom>
          <a:noFill/>
        </p:spPr>
        <p:txBody>
          <a:bodyPr wrap="square" rtlCol="0">
            <a:spAutoFit/>
          </a:bodyPr>
          <a:lstStyle/>
          <a:p>
            <a:r>
              <a:rPr lang="en-US" altLang="zh-TW" dirty="0"/>
              <a:t>18</a:t>
            </a:r>
            <a:endParaRPr lang="zh-TW" altLang="en-US" dirty="0"/>
          </a:p>
        </p:txBody>
      </p:sp>
      <p:sp>
        <p:nvSpPr>
          <p:cNvPr id="60" name="文字方塊 59">
            <a:extLst>
              <a:ext uri="{FF2B5EF4-FFF2-40B4-BE49-F238E27FC236}">
                <a16:creationId xmlns:a16="http://schemas.microsoft.com/office/drawing/2014/main" id="{F5151EC8-81E3-45D9-81F7-EE9977330CB2}"/>
              </a:ext>
            </a:extLst>
          </p:cNvPr>
          <p:cNvSpPr txBox="1"/>
          <p:nvPr/>
        </p:nvSpPr>
        <p:spPr>
          <a:xfrm>
            <a:off x="54708" y="4106984"/>
            <a:ext cx="1008184" cy="369332"/>
          </a:xfrm>
          <a:prstGeom prst="rect">
            <a:avLst/>
          </a:prstGeom>
          <a:noFill/>
        </p:spPr>
        <p:txBody>
          <a:bodyPr wrap="square" rtlCol="0">
            <a:spAutoFit/>
          </a:bodyPr>
          <a:lstStyle/>
          <a:p>
            <a:r>
              <a:rPr lang="en-US" altLang="zh-TW" dirty="0"/>
              <a:t>19</a:t>
            </a:r>
            <a:endParaRPr lang="zh-TW" altLang="en-US" dirty="0"/>
          </a:p>
        </p:txBody>
      </p:sp>
      <p:sp>
        <p:nvSpPr>
          <p:cNvPr id="61" name="文字方塊 60">
            <a:extLst>
              <a:ext uri="{FF2B5EF4-FFF2-40B4-BE49-F238E27FC236}">
                <a16:creationId xmlns:a16="http://schemas.microsoft.com/office/drawing/2014/main" id="{39B09F87-6717-4DE4-A563-3034204866EA}"/>
              </a:ext>
            </a:extLst>
          </p:cNvPr>
          <p:cNvSpPr txBox="1"/>
          <p:nvPr/>
        </p:nvSpPr>
        <p:spPr>
          <a:xfrm>
            <a:off x="54708" y="5552831"/>
            <a:ext cx="1008184" cy="369332"/>
          </a:xfrm>
          <a:prstGeom prst="rect">
            <a:avLst/>
          </a:prstGeom>
          <a:noFill/>
        </p:spPr>
        <p:txBody>
          <a:bodyPr wrap="square" rtlCol="0">
            <a:spAutoFit/>
          </a:bodyPr>
          <a:lstStyle/>
          <a:p>
            <a:r>
              <a:rPr lang="en-US" altLang="zh-TW" dirty="0"/>
              <a:t>20</a:t>
            </a:r>
            <a:endParaRPr lang="zh-TW" altLang="en-US" dirty="0"/>
          </a:p>
        </p:txBody>
      </p:sp>
      <p:sp>
        <p:nvSpPr>
          <p:cNvPr id="62" name="文字方塊 61">
            <a:extLst>
              <a:ext uri="{FF2B5EF4-FFF2-40B4-BE49-F238E27FC236}">
                <a16:creationId xmlns:a16="http://schemas.microsoft.com/office/drawing/2014/main" id="{2BBE2C32-8711-405C-878C-1C59B12151BF}"/>
              </a:ext>
            </a:extLst>
          </p:cNvPr>
          <p:cNvSpPr txBox="1"/>
          <p:nvPr/>
        </p:nvSpPr>
        <p:spPr>
          <a:xfrm>
            <a:off x="1090138" y="1305169"/>
            <a:ext cx="1008184" cy="369332"/>
          </a:xfrm>
          <a:prstGeom prst="rect">
            <a:avLst/>
          </a:prstGeom>
          <a:noFill/>
        </p:spPr>
        <p:txBody>
          <a:bodyPr wrap="square" rtlCol="0">
            <a:spAutoFit/>
          </a:bodyPr>
          <a:lstStyle/>
          <a:p>
            <a:r>
              <a:rPr lang="en-US" altLang="zh-TW" dirty="0"/>
              <a:t>2</a:t>
            </a:r>
            <a:endParaRPr lang="zh-TW" altLang="en-US" dirty="0"/>
          </a:p>
        </p:txBody>
      </p:sp>
      <p:sp>
        <p:nvSpPr>
          <p:cNvPr id="63" name="文字方塊 62">
            <a:extLst>
              <a:ext uri="{FF2B5EF4-FFF2-40B4-BE49-F238E27FC236}">
                <a16:creationId xmlns:a16="http://schemas.microsoft.com/office/drawing/2014/main" id="{EDD6DEC2-99ED-4E6D-AB86-F53C0EF6088C}"/>
              </a:ext>
            </a:extLst>
          </p:cNvPr>
          <p:cNvSpPr txBox="1"/>
          <p:nvPr/>
        </p:nvSpPr>
        <p:spPr>
          <a:xfrm>
            <a:off x="1090138" y="2833292"/>
            <a:ext cx="1008184" cy="369332"/>
          </a:xfrm>
          <a:prstGeom prst="rect">
            <a:avLst/>
          </a:prstGeom>
          <a:noFill/>
        </p:spPr>
        <p:txBody>
          <a:bodyPr wrap="square" rtlCol="0">
            <a:spAutoFit/>
          </a:bodyPr>
          <a:lstStyle/>
          <a:p>
            <a:r>
              <a:rPr lang="en-US" altLang="zh-TW" dirty="0"/>
              <a:t>2</a:t>
            </a:r>
            <a:endParaRPr lang="zh-TW" altLang="en-US" dirty="0"/>
          </a:p>
        </p:txBody>
      </p:sp>
      <p:sp>
        <p:nvSpPr>
          <p:cNvPr id="64" name="文字方塊 63">
            <a:extLst>
              <a:ext uri="{FF2B5EF4-FFF2-40B4-BE49-F238E27FC236}">
                <a16:creationId xmlns:a16="http://schemas.microsoft.com/office/drawing/2014/main" id="{3FFEC5CC-9E59-40B3-BAC2-C130CCD31788}"/>
              </a:ext>
            </a:extLst>
          </p:cNvPr>
          <p:cNvSpPr txBox="1"/>
          <p:nvPr/>
        </p:nvSpPr>
        <p:spPr>
          <a:xfrm>
            <a:off x="1090138" y="4106984"/>
            <a:ext cx="1008184" cy="369332"/>
          </a:xfrm>
          <a:prstGeom prst="rect">
            <a:avLst/>
          </a:prstGeom>
          <a:noFill/>
        </p:spPr>
        <p:txBody>
          <a:bodyPr wrap="square" rtlCol="0">
            <a:spAutoFit/>
          </a:bodyPr>
          <a:lstStyle/>
          <a:p>
            <a:r>
              <a:rPr lang="en-US" altLang="zh-TW" dirty="0"/>
              <a:t>2</a:t>
            </a:r>
            <a:endParaRPr lang="zh-TW" altLang="en-US" dirty="0"/>
          </a:p>
        </p:txBody>
      </p:sp>
      <p:sp>
        <p:nvSpPr>
          <p:cNvPr id="65" name="文字方塊 64">
            <a:extLst>
              <a:ext uri="{FF2B5EF4-FFF2-40B4-BE49-F238E27FC236}">
                <a16:creationId xmlns:a16="http://schemas.microsoft.com/office/drawing/2014/main" id="{449C31F7-7E79-454F-95E1-00D7DA60026E}"/>
              </a:ext>
            </a:extLst>
          </p:cNvPr>
          <p:cNvSpPr txBox="1"/>
          <p:nvPr/>
        </p:nvSpPr>
        <p:spPr>
          <a:xfrm>
            <a:off x="1090138" y="5552831"/>
            <a:ext cx="1008184" cy="369332"/>
          </a:xfrm>
          <a:prstGeom prst="rect">
            <a:avLst/>
          </a:prstGeom>
          <a:noFill/>
        </p:spPr>
        <p:txBody>
          <a:bodyPr wrap="square" rtlCol="0">
            <a:spAutoFit/>
          </a:bodyPr>
          <a:lstStyle/>
          <a:p>
            <a:r>
              <a:rPr lang="en-US" altLang="zh-TW" dirty="0"/>
              <a:t>2</a:t>
            </a:r>
            <a:endParaRPr lang="zh-TW" altLang="en-US" dirty="0"/>
          </a:p>
        </p:txBody>
      </p:sp>
      <p:sp>
        <p:nvSpPr>
          <p:cNvPr id="66" name="文字方塊 65">
            <a:extLst>
              <a:ext uri="{FF2B5EF4-FFF2-40B4-BE49-F238E27FC236}">
                <a16:creationId xmlns:a16="http://schemas.microsoft.com/office/drawing/2014/main" id="{896B2561-7898-456B-AC25-F0B7A8817393}"/>
              </a:ext>
            </a:extLst>
          </p:cNvPr>
          <p:cNvSpPr txBox="1"/>
          <p:nvPr/>
        </p:nvSpPr>
        <p:spPr>
          <a:xfrm>
            <a:off x="5560209" y="1277941"/>
            <a:ext cx="1008184" cy="369332"/>
          </a:xfrm>
          <a:prstGeom prst="rect">
            <a:avLst/>
          </a:prstGeom>
          <a:noFill/>
        </p:spPr>
        <p:txBody>
          <a:bodyPr wrap="square" rtlCol="0">
            <a:spAutoFit/>
          </a:bodyPr>
          <a:lstStyle/>
          <a:p>
            <a:r>
              <a:rPr lang="en-US" altLang="zh-TW" dirty="0"/>
              <a:t>21</a:t>
            </a:r>
            <a:endParaRPr lang="zh-TW" altLang="en-US" dirty="0"/>
          </a:p>
        </p:txBody>
      </p:sp>
      <p:sp>
        <p:nvSpPr>
          <p:cNvPr id="67" name="文字方塊 66">
            <a:extLst>
              <a:ext uri="{FF2B5EF4-FFF2-40B4-BE49-F238E27FC236}">
                <a16:creationId xmlns:a16="http://schemas.microsoft.com/office/drawing/2014/main" id="{927B819A-BA54-49EF-99C8-75619FF64CEE}"/>
              </a:ext>
            </a:extLst>
          </p:cNvPr>
          <p:cNvSpPr txBox="1"/>
          <p:nvPr/>
        </p:nvSpPr>
        <p:spPr>
          <a:xfrm>
            <a:off x="5560209" y="2806064"/>
            <a:ext cx="1008184" cy="369332"/>
          </a:xfrm>
          <a:prstGeom prst="rect">
            <a:avLst/>
          </a:prstGeom>
          <a:noFill/>
        </p:spPr>
        <p:txBody>
          <a:bodyPr wrap="square" rtlCol="0">
            <a:spAutoFit/>
          </a:bodyPr>
          <a:lstStyle/>
          <a:p>
            <a:r>
              <a:rPr lang="en-US" altLang="zh-TW" dirty="0"/>
              <a:t>22</a:t>
            </a:r>
            <a:endParaRPr lang="zh-TW" altLang="en-US" dirty="0"/>
          </a:p>
        </p:txBody>
      </p:sp>
      <p:sp>
        <p:nvSpPr>
          <p:cNvPr id="68" name="文字方塊 67">
            <a:extLst>
              <a:ext uri="{FF2B5EF4-FFF2-40B4-BE49-F238E27FC236}">
                <a16:creationId xmlns:a16="http://schemas.microsoft.com/office/drawing/2014/main" id="{82CEB246-182F-4B16-BA38-B8D25F4B0097}"/>
              </a:ext>
            </a:extLst>
          </p:cNvPr>
          <p:cNvSpPr txBox="1"/>
          <p:nvPr/>
        </p:nvSpPr>
        <p:spPr>
          <a:xfrm>
            <a:off x="5560209" y="4079756"/>
            <a:ext cx="1008184" cy="369332"/>
          </a:xfrm>
          <a:prstGeom prst="rect">
            <a:avLst/>
          </a:prstGeom>
          <a:noFill/>
        </p:spPr>
        <p:txBody>
          <a:bodyPr wrap="square" rtlCol="0">
            <a:spAutoFit/>
          </a:bodyPr>
          <a:lstStyle/>
          <a:p>
            <a:r>
              <a:rPr lang="en-US" altLang="zh-TW" dirty="0"/>
              <a:t>23</a:t>
            </a:r>
            <a:endParaRPr lang="zh-TW" altLang="en-US" dirty="0"/>
          </a:p>
        </p:txBody>
      </p:sp>
      <p:sp>
        <p:nvSpPr>
          <p:cNvPr id="69" name="文字方塊 68">
            <a:extLst>
              <a:ext uri="{FF2B5EF4-FFF2-40B4-BE49-F238E27FC236}">
                <a16:creationId xmlns:a16="http://schemas.microsoft.com/office/drawing/2014/main" id="{F06375FE-1E73-475E-85F8-77B4FEA2EBD3}"/>
              </a:ext>
            </a:extLst>
          </p:cNvPr>
          <p:cNvSpPr txBox="1"/>
          <p:nvPr/>
        </p:nvSpPr>
        <p:spPr>
          <a:xfrm>
            <a:off x="5560209" y="5525603"/>
            <a:ext cx="1008184" cy="369332"/>
          </a:xfrm>
          <a:prstGeom prst="rect">
            <a:avLst/>
          </a:prstGeom>
          <a:noFill/>
        </p:spPr>
        <p:txBody>
          <a:bodyPr wrap="square" rtlCol="0">
            <a:spAutoFit/>
          </a:bodyPr>
          <a:lstStyle/>
          <a:p>
            <a:r>
              <a:rPr lang="en-US" altLang="zh-TW" dirty="0"/>
              <a:t>24</a:t>
            </a:r>
            <a:endParaRPr lang="zh-TW" altLang="en-US" dirty="0"/>
          </a:p>
        </p:txBody>
      </p:sp>
      <p:sp>
        <p:nvSpPr>
          <p:cNvPr id="70" name="文字方塊 69">
            <a:extLst>
              <a:ext uri="{FF2B5EF4-FFF2-40B4-BE49-F238E27FC236}">
                <a16:creationId xmlns:a16="http://schemas.microsoft.com/office/drawing/2014/main" id="{9434A482-C6AF-4380-AAC5-84BEC56B5EDB}"/>
              </a:ext>
            </a:extLst>
          </p:cNvPr>
          <p:cNvSpPr txBox="1"/>
          <p:nvPr/>
        </p:nvSpPr>
        <p:spPr>
          <a:xfrm>
            <a:off x="6595639" y="1277941"/>
            <a:ext cx="1008184" cy="369332"/>
          </a:xfrm>
          <a:prstGeom prst="rect">
            <a:avLst/>
          </a:prstGeom>
          <a:noFill/>
        </p:spPr>
        <p:txBody>
          <a:bodyPr wrap="square" rtlCol="0">
            <a:spAutoFit/>
          </a:bodyPr>
          <a:lstStyle/>
          <a:p>
            <a:r>
              <a:rPr lang="en-US" altLang="zh-TW" dirty="0"/>
              <a:t>2</a:t>
            </a:r>
            <a:endParaRPr lang="zh-TW" altLang="en-US" dirty="0"/>
          </a:p>
        </p:txBody>
      </p:sp>
      <p:sp>
        <p:nvSpPr>
          <p:cNvPr id="71" name="文字方塊 70">
            <a:extLst>
              <a:ext uri="{FF2B5EF4-FFF2-40B4-BE49-F238E27FC236}">
                <a16:creationId xmlns:a16="http://schemas.microsoft.com/office/drawing/2014/main" id="{9B37CF76-D2A8-4214-AF38-35184FB9F1B7}"/>
              </a:ext>
            </a:extLst>
          </p:cNvPr>
          <p:cNvSpPr txBox="1"/>
          <p:nvPr/>
        </p:nvSpPr>
        <p:spPr>
          <a:xfrm>
            <a:off x="6595639" y="2806064"/>
            <a:ext cx="1008184" cy="369332"/>
          </a:xfrm>
          <a:prstGeom prst="rect">
            <a:avLst/>
          </a:prstGeom>
          <a:noFill/>
        </p:spPr>
        <p:txBody>
          <a:bodyPr wrap="square" rtlCol="0">
            <a:spAutoFit/>
          </a:bodyPr>
          <a:lstStyle/>
          <a:p>
            <a:r>
              <a:rPr lang="en-US" altLang="zh-TW" dirty="0"/>
              <a:t>2</a:t>
            </a:r>
            <a:endParaRPr lang="zh-TW" altLang="en-US" dirty="0"/>
          </a:p>
        </p:txBody>
      </p:sp>
      <p:sp>
        <p:nvSpPr>
          <p:cNvPr id="72" name="文字方塊 71">
            <a:extLst>
              <a:ext uri="{FF2B5EF4-FFF2-40B4-BE49-F238E27FC236}">
                <a16:creationId xmlns:a16="http://schemas.microsoft.com/office/drawing/2014/main" id="{3D987CAF-BE54-4528-911F-BAA03C78A5C6}"/>
              </a:ext>
            </a:extLst>
          </p:cNvPr>
          <p:cNvSpPr txBox="1"/>
          <p:nvPr/>
        </p:nvSpPr>
        <p:spPr>
          <a:xfrm>
            <a:off x="6595639" y="4079756"/>
            <a:ext cx="1008184" cy="369332"/>
          </a:xfrm>
          <a:prstGeom prst="rect">
            <a:avLst/>
          </a:prstGeom>
          <a:noFill/>
        </p:spPr>
        <p:txBody>
          <a:bodyPr wrap="square" rtlCol="0">
            <a:spAutoFit/>
          </a:bodyPr>
          <a:lstStyle/>
          <a:p>
            <a:r>
              <a:rPr lang="en-US" altLang="zh-TW" dirty="0"/>
              <a:t>2</a:t>
            </a:r>
            <a:endParaRPr lang="zh-TW" altLang="en-US" dirty="0"/>
          </a:p>
        </p:txBody>
      </p:sp>
      <p:sp>
        <p:nvSpPr>
          <p:cNvPr id="73" name="文字方塊 72">
            <a:extLst>
              <a:ext uri="{FF2B5EF4-FFF2-40B4-BE49-F238E27FC236}">
                <a16:creationId xmlns:a16="http://schemas.microsoft.com/office/drawing/2014/main" id="{41F75CFB-A634-4612-B37D-D3BF96E707EE}"/>
              </a:ext>
            </a:extLst>
          </p:cNvPr>
          <p:cNvSpPr txBox="1"/>
          <p:nvPr/>
        </p:nvSpPr>
        <p:spPr>
          <a:xfrm>
            <a:off x="6595639" y="5525603"/>
            <a:ext cx="1008184" cy="369332"/>
          </a:xfrm>
          <a:prstGeom prst="rect">
            <a:avLst/>
          </a:prstGeom>
          <a:noFill/>
        </p:spPr>
        <p:txBody>
          <a:bodyPr wrap="square" rtlCol="0">
            <a:spAutoFit/>
          </a:bodyPr>
          <a:lstStyle/>
          <a:p>
            <a:r>
              <a:rPr lang="en-US" altLang="zh-TW" dirty="0"/>
              <a:t>2</a:t>
            </a:r>
            <a:endParaRPr lang="zh-TW" altLang="en-US" dirty="0"/>
          </a:p>
        </p:txBody>
      </p:sp>
      <p:pic>
        <p:nvPicPr>
          <p:cNvPr id="4" name="圖片 3" descr="一張含有 螢幕擷取畫面 的圖片&#10;&#10;自動產生的描述">
            <a:extLst>
              <a:ext uri="{FF2B5EF4-FFF2-40B4-BE49-F238E27FC236}">
                <a16:creationId xmlns:a16="http://schemas.microsoft.com/office/drawing/2014/main" id="{076DF477-060C-4E42-A9CB-BB79A3091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403" y="1738815"/>
            <a:ext cx="1379901" cy="1034926"/>
          </a:xfrm>
          <a:prstGeom prst="rect">
            <a:avLst/>
          </a:prstGeom>
        </p:spPr>
      </p:pic>
      <p:pic>
        <p:nvPicPr>
          <p:cNvPr id="6" name="圖片 5" descr="一張含有 螢幕擷取畫面 的圖片&#10;&#10;自動產生的描述">
            <a:extLst>
              <a:ext uri="{FF2B5EF4-FFF2-40B4-BE49-F238E27FC236}">
                <a16:creationId xmlns:a16="http://schemas.microsoft.com/office/drawing/2014/main" id="{E4A7F689-8B71-421B-9E49-5C757B894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568" y="3035909"/>
            <a:ext cx="1454736" cy="1091052"/>
          </a:xfrm>
          <a:prstGeom prst="rect">
            <a:avLst/>
          </a:prstGeom>
        </p:spPr>
      </p:pic>
      <p:pic>
        <p:nvPicPr>
          <p:cNvPr id="8" name="圖片 7" descr="一張含有 螢幕擷取畫面 的圖片&#10;&#10;自動產生的描述">
            <a:extLst>
              <a:ext uri="{FF2B5EF4-FFF2-40B4-BE49-F238E27FC236}">
                <a16:creationId xmlns:a16="http://schemas.microsoft.com/office/drawing/2014/main" id="{F303EC3D-B452-4B8B-9815-D5E4AB342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5568" y="4389129"/>
            <a:ext cx="1553996" cy="1165497"/>
          </a:xfrm>
          <a:prstGeom prst="rect">
            <a:avLst/>
          </a:prstGeom>
        </p:spPr>
      </p:pic>
      <p:pic>
        <p:nvPicPr>
          <p:cNvPr id="10" name="圖片 9" descr="一張含有 螢幕擷取畫面 的圖片&#10;&#10;自動產生的描述">
            <a:extLst>
              <a:ext uri="{FF2B5EF4-FFF2-40B4-BE49-F238E27FC236}">
                <a16:creationId xmlns:a16="http://schemas.microsoft.com/office/drawing/2014/main" id="{61D2D3D1-4EB7-47A0-AEEA-B585110CDF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5568" y="5692503"/>
            <a:ext cx="1553996" cy="1165497"/>
          </a:xfrm>
          <a:prstGeom prst="rect">
            <a:avLst/>
          </a:prstGeom>
        </p:spPr>
      </p:pic>
      <p:pic>
        <p:nvPicPr>
          <p:cNvPr id="12" name="圖片 11" descr="一張含有 螢幕擷取畫面 的圖片&#10;&#10;自動產生的描述">
            <a:extLst>
              <a:ext uri="{FF2B5EF4-FFF2-40B4-BE49-F238E27FC236}">
                <a16:creationId xmlns:a16="http://schemas.microsoft.com/office/drawing/2014/main" id="{841C05F9-0FE4-4F26-B653-7F06F824C9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3578" y="4320729"/>
            <a:ext cx="1529664" cy="1147248"/>
          </a:xfrm>
          <a:prstGeom prst="rect">
            <a:avLst/>
          </a:prstGeom>
        </p:spPr>
      </p:pic>
      <p:pic>
        <p:nvPicPr>
          <p:cNvPr id="14" name="圖片 13" descr="一張含有 螢幕擷取畫面 的圖片&#10;&#10;自動產生的描述">
            <a:extLst>
              <a:ext uri="{FF2B5EF4-FFF2-40B4-BE49-F238E27FC236}">
                <a16:creationId xmlns:a16="http://schemas.microsoft.com/office/drawing/2014/main" id="{A30C97C3-1CEF-4BAA-A3B0-64A37FEC2B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6559" y="5807422"/>
            <a:ext cx="1376439" cy="1032330"/>
          </a:xfrm>
          <a:prstGeom prst="rect">
            <a:avLst/>
          </a:prstGeom>
        </p:spPr>
      </p:pic>
      <p:pic>
        <p:nvPicPr>
          <p:cNvPr id="17" name="圖片 16" descr="一張含有 螢幕擷取畫面 的圖片&#10;&#10;自動產生的描述">
            <a:extLst>
              <a:ext uri="{FF2B5EF4-FFF2-40B4-BE49-F238E27FC236}">
                <a16:creationId xmlns:a16="http://schemas.microsoft.com/office/drawing/2014/main" id="{F702C438-6E36-4458-815E-CA83E49B7C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1326" y="1584522"/>
            <a:ext cx="1751347" cy="1313510"/>
          </a:xfrm>
          <a:prstGeom prst="rect">
            <a:avLst/>
          </a:prstGeom>
        </p:spPr>
      </p:pic>
      <p:pic>
        <p:nvPicPr>
          <p:cNvPr id="19" name="圖片 18" descr="一張含有 螢幕擷取畫面 的圖片&#10;&#10;自動產生的描述">
            <a:extLst>
              <a:ext uri="{FF2B5EF4-FFF2-40B4-BE49-F238E27FC236}">
                <a16:creationId xmlns:a16="http://schemas.microsoft.com/office/drawing/2014/main" id="{1EB4F92F-B057-40B1-9DAE-E24FB1F612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83524" y="3007811"/>
            <a:ext cx="1529664" cy="1147248"/>
          </a:xfrm>
          <a:prstGeom prst="rect">
            <a:avLst/>
          </a:prstGeom>
        </p:spPr>
      </p:pic>
      <p:pic>
        <p:nvPicPr>
          <p:cNvPr id="21" name="圖片 20" descr="一張含有 螢幕擷取畫面 的圖片&#10;&#10;自動產生的描述">
            <a:extLst>
              <a:ext uri="{FF2B5EF4-FFF2-40B4-BE49-F238E27FC236}">
                <a16:creationId xmlns:a16="http://schemas.microsoft.com/office/drawing/2014/main" id="{1643AF63-F4D7-4705-9355-93102D84ACD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06211" y="1167515"/>
            <a:ext cx="1565968" cy="1174476"/>
          </a:xfrm>
          <a:prstGeom prst="rect">
            <a:avLst/>
          </a:prstGeom>
        </p:spPr>
      </p:pic>
      <p:pic>
        <p:nvPicPr>
          <p:cNvPr id="24" name="圖片 23" descr="一張含有 螢幕擷取畫面 的圖片&#10;&#10;自動產生的描述">
            <a:extLst>
              <a:ext uri="{FF2B5EF4-FFF2-40B4-BE49-F238E27FC236}">
                <a16:creationId xmlns:a16="http://schemas.microsoft.com/office/drawing/2014/main" id="{6E0D3A49-7B07-46B6-9FAB-5D12922189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62628" y="2773741"/>
            <a:ext cx="1565968" cy="1174476"/>
          </a:xfrm>
          <a:prstGeom prst="rect">
            <a:avLst/>
          </a:prstGeom>
        </p:spPr>
      </p:pic>
      <p:pic>
        <p:nvPicPr>
          <p:cNvPr id="28" name="圖片 27" descr="一張含有 螢幕擷取畫面 的圖片&#10;&#10;自動產生的描述">
            <a:extLst>
              <a:ext uri="{FF2B5EF4-FFF2-40B4-BE49-F238E27FC236}">
                <a16:creationId xmlns:a16="http://schemas.microsoft.com/office/drawing/2014/main" id="{D5E4A355-160D-4D42-9708-BBC86BFE50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20638" y="4079756"/>
            <a:ext cx="1737113" cy="1302835"/>
          </a:xfrm>
          <a:prstGeom prst="rect">
            <a:avLst/>
          </a:prstGeom>
        </p:spPr>
      </p:pic>
      <p:pic>
        <p:nvPicPr>
          <p:cNvPr id="33" name="圖片 32" descr="一張含有 螢幕擷取畫面 的圖片&#10;&#10;自動產生的描述">
            <a:extLst>
              <a:ext uri="{FF2B5EF4-FFF2-40B4-BE49-F238E27FC236}">
                <a16:creationId xmlns:a16="http://schemas.microsoft.com/office/drawing/2014/main" id="{D971C64C-CCD6-4DE6-8E85-CE81CF166E6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77055" y="5382591"/>
            <a:ext cx="1737113" cy="1302835"/>
          </a:xfrm>
          <a:prstGeom prst="rect">
            <a:avLst/>
          </a:prstGeom>
        </p:spPr>
      </p:pic>
      <p:pic>
        <p:nvPicPr>
          <p:cNvPr id="87" name="圖片 86" descr="一張含有 螢幕擷取畫面 的圖片&#10;&#10;自動產生的描述">
            <a:extLst>
              <a:ext uri="{FF2B5EF4-FFF2-40B4-BE49-F238E27FC236}">
                <a16:creationId xmlns:a16="http://schemas.microsoft.com/office/drawing/2014/main" id="{1C4F56E2-7C18-40A5-B701-24C4C57788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28596" y="1135060"/>
            <a:ext cx="1737114" cy="1302836"/>
          </a:xfrm>
          <a:prstGeom prst="rect">
            <a:avLst/>
          </a:prstGeom>
        </p:spPr>
      </p:pic>
      <p:pic>
        <p:nvPicPr>
          <p:cNvPr id="89" name="圖片 88" descr="一張含有 螢幕擷取畫面 的圖片&#10;&#10;自動產生的描述">
            <a:extLst>
              <a:ext uri="{FF2B5EF4-FFF2-40B4-BE49-F238E27FC236}">
                <a16:creationId xmlns:a16="http://schemas.microsoft.com/office/drawing/2014/main" id="{FE3935A9-F425-4ACA-9EAF-C1A48EF3D36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82717" y="2652967"/>
            <a:ext cx="1828871" cy="1371653"/>
          </a:xfrm>
          <a:prstGeom prst="rect">
            <a:avLst/>
          </a:prstGeom>
        </p:spPr>
      </p:pic>
      <p:pic>
        <p:nvPicPr>
          <p:cNvPr id="91" name="圖片 90" descr="一張含有 螢幕擷取畫面 的圖片&#10;&#10;自動產生的描述">
            <a:extLst>
              <a:ext uri="{FF2B5EF4-FFF2-40B4-BE49-F238E27FC236}">
                <a16:creationId xmlns:a16="http://schemas.microsoft.com/office/drawing/2014/main" id="{4F1631BD-6D66-43FD-B8D0-9BD358C6750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585197" y="4203786"/>
            <a:ext cx="1406365" cy="1054774"/>
          </a:xfrm>
          <a:prstGeom prst="rect">
            <a:avLst/>
          </a:prstGeom>
        </p:spPr>
      </p:pic>
      <p:pic>
        <p:nvPicPr>
          <p:cNvPr id="93" name="圖片 92" descr="一張含有 螢幕擷取畫面 的圖片&#10;&#10;自動產生的描述">
            <a:extLst>
              <a:ext uri="{FF2B5EF4-FFF2-40B4-BE49-F238E27FC236}">
                <a16:creationId xmlns:a16="http://schemas.microsoft.com/office/drawing/2014/main" id="{4CF9DDF7-98E0-446B-AE30-92E4BE76033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592688" y="5552831"/>
            <a:ext cx="1422927" cy="1067195"/>
          </a:xfrm>
          <a:prstGeom prst="rect">
            <a:avLst/>
          </a:prstGeom>
        </p:spPr>
      </p:pic>
    </p:spTree>
    <p:extLst>
      <p:ext uri="{BB962C8B-B14F-4D97-AF65-F5344CB8AC3E}">
        <p14:creationId xmlns:p14="http://schemas.microsoft.com/office/powerpoint/2010/main" val="227612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B1E8D-4301-49E2-9974-2E656B493207}"/>
              </a:ext>
            </a:extLst>
          </p:cNvPr>
          <p:cNvSpPr>
            <a:spLocks noGrp="1"/>
          </p:cNvSpPr>
          <p:nvPr>
            <p:ph type="title"/>
          </p:nvPr>
        </p:nvSpPr>
        <p:spPr>
          <a:xfrm>
            <a:off x="1595893" y="214754"/>
            <a:ext cx="9000213" cy="294129"/>
          </a:xfrm>
        </p:spPr>
        <p:txBody>
          <a:bodyPr>
            <a:normAutofit fontScale="90000"/>
          </a:bodyPr>
          <a:lstStyle/>
          <a:p>
            <a:pPr algn="ctr"/>
            <a:r>
              <a:rPr lang="en-US" altLang="zh-TW" dirty="0"/>
              <a:t>Result Comparison and Possible Reason.</a:t>
            </a:r>
          </a:p>
        </p:txBody>
      </p:sp>
      <p:graphicFrame>
        <p:nvGraphicFramePr>
          <p:cNvPr id="15" name="表格 16">
            <a:extLst>
              <a:ext uri="{FF2B5EF4-FFF2-40B4-BE49-F238E27FC236}">
                <a16:creationId xmlns:a16="http://schemas.microsoft.com/office/drawing/2014/main" id="{9EE262BD-B6CF-49CB-A29F-41DE2924C553}"/>
              </a:ext>
            </a:extLst>
          </p:cNvPr>
          <p:cNvGraphicFramePr>
            <a:graphicFrameLocks noGrp="1"/>
          </p:cNvGraphicFramePr>
          <p:nvPr/>
        </p:nvGraphicFramePr>
        <p:xfrm>
          <a:off x="1" y="508883"/>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graphicFrame>
        <p:nvGraphicFramePr>
          <p:cNvPr id="30" name="表格 16">
            <a:extLst>
              <a:ext uri="{FF2B5EF4-FFF2-40B4-BE49-F238E27FC236}">
                <a16:creationId xmlns:a16="http://schemas.microsoft.com/office/drawing/2014/main" id="{43F24B5C-4C38-4397-B71D-514D59CE9D7C}"/>
              </a:ext>
            </a:extLst>
          </p:cNvPr>
          <p:cNvGraphicFramePr>
            <a:graphicFrameLocks noGrp="1"/>
          </p:cNvGraphicFramePr>
          <p:nvPr/>
        </p:nvGraphicFramePr>
        <p:xfrm>
          <a:off x="5489902" y="518159"/>
          <a:ext cx="6717908" cy="640080"/>
        </p:xfrm>
        <a:graphic>
          <a:graphicData uri="http://schemas.openxmlformats.org/drawingml/2006/table">
            <a:tbl>
              <a:tblPr firstRow="1" bandRow="1">
                <a:tableStyleId>{5C22544A-7EE6-4342-B048-85BDC9FD1C3A}</a:tableStyleId>
              </a:tblPr>
              <a:tblGrid>
                <a:gridCol w="1125157">
                  <a:extLst>
                    <a:ext uri="{9D8B030D-6E8A-4147-A177-3AD203B41FA5}">
                      <a16:colId xmlns:a16="http://schemas.microsoft.com/office/drawing/2014/main" val="2334700508"/>
                    </a:ext>
                  </a:extLst>
                </a:gridCol>
                <a:gridCol w="1140964">
                  <a:extLst>
                    <a:ext uri="{9D8B030D-6E8A-4147-A177-3AD203B41FA5}">
                      <a16:colId xmlns:a16="http://schemas.microsoft.com/office/drawing/2014/main" val="2959934317"/>
                    </a:ext>
                  </a:extLst>
                </a:gridCol>
                <a:gridCol w="1447137">
                  <a:extLst>
                    <a:ext uri="{9D8B030D-6E8A-4147-A177-3AD203B41FA5}">
                      <a16:colId xmlns:a16="http://schemas.microsoft.com/office/drawing/2014/main" val="4000666091"/>
                    </a:ext>
                  </a:extLst>
                </a:gridCol>
                <a:gridCol w="3004650">
                  <a:extLst>
                    <a:ext uri="{9D8B030D-6E8A-4147-A177-3AD203B41FA5}">
                      <a16:colId xmlns:a16="http://schemas.microsoft.com/office/drawing/2014/main" val="3552379399"/>
                    </a:ext>
                  </a:extLst>
                </a:gridCol>
              </a:tblGrid>
              <a:tr h="3802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Block number.</a:t>
                      </a:r>
                    </a:p>
                  </a:txBody>
                  <a:tcPr/>
                </a:tc>
                <a:tc>
                  <a:txBody>
                    <a:bodyPr/>
                    <a:lstStyle/>
                    <a:p>
                      <a:r>
                        <a:rPr lang="en-US" altLang="zh-TW" sz="1200" dirty="0"/>
                        <a:t>Thread number</a:t>
                      </a:r>
                    </a:p>
                    <a:p>
                      <a:r>
                        <a:rPr lang="en-US" altLang="zh-TW" sz="1200" dirty="0"/>
                        <a:t> for each block.</a:t>
                      </a:r>
                      <a:endParaRPr lang="zh-TW" altLang="en-US" sz="1200" dirty="0"/>
                    </a:p>
                  </a:txBody>
                  <a:tcPr/>
                </a:tc>
                <a:tc>
                  <a:txBody>
                    <a:bodyPr/>
                    <a:lstStyle/>
                    <a:p>
                      <a:r>
                        <a:rPr lang="en-US" altLang="zh-TW" sz="1200" dirty="0"/>
                        <a:t>Non –reversed tree order result </a:t>
                      </a:r>
                      <a:endParaRPr lang="zh-TW" altLang="en-US" sz="1200" dirty="0"/>
                    </a:p>
                  </a:txBody>
                  <a:tcPr/>
                </a:tc>
                <a:tc>
                  <a:txBody>
                    <a:bodyPr/>
                    <a:lstStyle/>
                    <a:p>
                      <a:r>
                        <a:rPr lang="en-US" altLang="zh-TW" sz="1200" dirty="0"/>
                        <a:t>Reversed tree order result</a:t>
                      </a:r>
                      <a:endParaRPr lang="zh-TW" altLang="en-US" sz="1200" dirty="0"/>
                    </a:p>
                  </a:txBody>
                  <a:tcPr/>
                </a:tc>
                <a:extLst>
                  <a:ext uri="{0D108BD9-81ED-4DB2-BD59-A6C34878D82A}">
                    <a16:rowId xmlns:a16="http://schemas.microsoft.com/office/drawing/2014/main" val="973401884"/>
                  </a:ext>
                </a:extLst>
              </a:tr>
            </a:tbl>
          </a:graphicData>
        </a:graphic>
      </p:graphicFrame>
      <p:sp>
        <p:nvSpPr>
          <p:cNvPr id="58" name="文字方塊 57">
            <a:extLst>
              <a:ext uri="{FF2B5EF4-FFF2-40B4-BE49-F238E27FC236}">
                <a16:creationId xmlns:a16="http://schemas.microsoft.com/office/drawing/2014/main" id="{50AAEC13-2856-408C-A427-F6796F8BE036}"/>
              </a:ext>
            </a:extLst>
          </p:cNvPr>
          <p:cNvSpPr txBox="1"/>
          <p:nvPr/>
        </p:nvSpPr>
        <p:spPr>
          <a:xfrm>
            <a:off x="54708" y="1305169"/>
            <a:ext cx="1008184" cy="369332"/>
          </a:xfrm>
          <a:prstGeom prst="rect">
            <a:avLst/>
          </a:prstGeom>
          <a:noFill/>
        </p:spPr>
        <p:txBody>
          <a:bodyPr wrap="square" rtlCol="0">
            <a:spAutoFit/>
          </a:bodyPr>
          <a:lstStyle/>
          <a:p>
            <a:r>
              <a:rPr lang="en-US" altLang="zh-TW" dirty="0"/>
              <a:t>25</a:t>
            </a:r>
            <a:endParaRPr lang="zh-TW" altLang="en-US" dirty="0"/>
          </a:p>
        </p:txBody>
      </p:sp>
      <p:sp>
        <p:nvSpPr>
          <p:cNvPr id="59" name="文字方塊 58">
            <a:extLst>
              <a:ext uri="{FF2B5EF4-FFF2-40B4-BE49-F238E27FC236}">
                <a16:creationId xmlns:a16="http://schemas.microsoft.com/office/drawing/2014/main" id="{F3B4BF9F-98AA-4F46-8ADA-C5071BA8623C}"/>
              </a:ext>
            </a:extLst>
          </p:cNvPr>
          <p:cNvSpPr txBox="1"/>
          <p:nvPr/>
        </p:nvSpPr>
        <p:spPr>
          <a:xfrm>
            <a:off x="54708" y="2833292"/>
            <a:ext cx="1008184" cy="369332"/>
          </a:xfrm>
          <a:prstGeom prst="rect">
            <a:avLst/>
          </a:prstGeom>
          <a:noFill/>
        </p:spPr>
        <p:txBody>
          <a:bodyPr wrap="square" rtlCol="0">
            <a:spAutoFit/>
          </a:bodyPr>
          <a:lstStyle/>
          <a:p>
            <a:r>
              <a:rPr lang="en-US" altLang="zh-TW" dirty="0"/>
              <a:t>26</a:t>
            </a:r>
            <a:endParaRPr lang="zh-TW" altLang="en-US" dirty="0"/>
          </a:p>
        </p:txBody>
      </p:sp>
      <p:sp>
        <p:nvSpPr>
          <p:cNvPr id="60" name="文字方塊 59">
            <a:extLst>
              <a:ext uri="{FF2B5EF4-FFF2-40B4-BE49-F238E27FC236}">
                <a16:creationId xmlns:a16="http://schemas.microsoft.com/office/drawing/2014/main" id="{F5151EC8-81E3-45D9-81F7-EE9977330CB2}"/>
              </a:ext>
            </a:extLst>
          </p:cNvPr>
          <p:cNvSpPr txBox="1"/>
          <p:nvPr/>
        </p:nvSpPr>
        <p:spPr>
          <a:xfrm>
            <a:off x="54708" y="4106984"/>
            <a:ext cx="1008184" cy="369332"/>
          </a:xfrm>
          <a:prstGeom prst="rect">
            <a:avLst/>
          </a:prstGeom>
          <a:noFill/>
        </p:spPr>
        <p:txBody>
          <a:bodyPr wrap="square" rtlCol="0">
            <a:spAutoFit/>
          </a:bodyPr>
          <a:lstStyle/>
          <a:p>
            <a:r>
              <a:rPr lang="en-US" altLang="zh-TW" dirty="0"/>
              <a:t>27</a:t>
            </a:r>
            <a:endParaRPr lang="zh-TW" altLang="en-US" dirty="0"/>
          </a:p>
        </p:txBody>
      </p:sp>
      <p:sp>
        <p:nvSpPr>
          <p:cNvPr id="61" name="文字方塊 60">
            <a:extLst>
              <a:ext uri="{FF2B5EF4-FFF2-40B4-BE49-F238E27FC236}">
                <a16:creationId xmlns:a16="http://schemas.microsoft.com/office/drawing/2014/main" id="{39B09F87-6717-4DE4-A563-3034204866EA}"/>
              </a:ext>
            </a:extLst>
          </p:cNvPr>
          <p:cNvSpPr txBox="1"/>
          <p:nvPr/>
        </p:nvSpPr>
        <p:spPr>
          <a:xfrm>
            <a:off x="54708" y="5552831"/>
            <a:ext cx="1008184" cy="369332"/>
          </a:xfrm>
          <a:prstGeom prst="rect">
            <a:avLst/>
          </a:prstGeom>
          <a:noFill/>
        </p:spPr>
        <p:txBody>
          <a:bodyPr wrap="square" rtlCol="0">
            <a:spAutoFit/>
          </a:bodyPr>
          <a:lstStyle/>
          <a:p>
            <a:r>
              <a:rPr lang="en-US" altLang="zh-TW" dirty="0"/>
              <a:t>28</a:t>
            </a:r>
            <a:endParaRPr lang="zh-TW" altLang="en-US" dirty="0"/>
          </a:p>
        </p:txBody>
      </p:sp>
      <p:sp>
        <p:nvSpPr>
          <p:cNvPr id="62" name="文字方塊 61">
            <a:extLst>
              <a:ext uri="{FF2B5EF4-FFF2-40B4-BE49-F238E27FC236}">
                <a16:creationId xmlns:a16="http://schemas.microsoft.com/office/drawing/2014/main" id="{2BBE2C32-8711-405C-878C-1C59B12151BF}"/>
              </a:ext>
            </a:extLst>
          </p:cNvPr>
          <p:cNvSpPr txBox="1"/>
          <p:nvPr/>
        </p:nvSpPr>
        <p:spPr>
          <a:xfrm>
            <a:off x="1090138" y="1305169"/>
            <a:ext cx="1008184" cy="369332"/>
          </a:xfrm>
          <a:prstGeom prst="rect">
            <a:avLst/>
          </a:prstGeom>
          <a:noFill/>
        </p:spPr>
        <p:txBody>
          <a:bodyPr wrap="square" rtlCol="0">
            <a:spAutoFit/>
          </a:bodyPr>
          <a:lstStyle/>
          <a:p>
            <a:r>
              <a:rPr lang="en-US" altLang="zh-TW" dirty="0"/>
              <a:t>2</a:t>
            </a:r>
            <a:endParaRPr lang="zh-TW" altLang="en-US" dirty="0"/>
          </a:p>
        </p:txBody>
      </p:sp>
      <p:sp>
        <p:nvSpPr>
          <p:cNvPr id="63" name="文字方塊 62">
            <a:extLst>
              <a:ext uri="{FF2B5EF4-FFF2-40B4-BE49-F238E27FC236}">
                <a16:creationId xmlns:a16="http://schemas.microsoft.com/office/drawing/2014/main" id="{EDD6DEC2-99ED-4E6D-AB86-F53C0EF6088C}"/>
              </a:ext>
            </a:extLst>
          </p:cNvPr>
          <p:cNvSpPr txBox="1"/>
          <p:nvPr/>
        </p:nvSpPr>
        <p:spPr>
          <a:xfrm>
            <a:off x="1090138" y="2833292"/>
            <a:ext cx="1008184" cy="369332"/>
          </a:xfrm>
          <a:prstGeom prst="rect">
            <a:avLst/>
          </a:prstGeom>
          <a:noFill/>
        </p:spPr>
        <p:txBody>
          <a:bodyPr wrap="square" rtlCol="0">
            <a:spAutoFit/>
          </a:bodyPr>
          <a:lstStyle/>
          <a:p>
            <a:r>
              <a:rPr lang="en-US" altLang="zh-TW" dirty="0"/>
              <a:t>2</a:t>
            </a:r>
            <a:endParaRPr lang="zh-TW" altLang="en-US" dirty="0"/>
          </a:p>
        </p:txBody>
      </p:sp>
      <p:sp>
        <p:nvSpPr>
          <p:cNvPr id="64" name="文字方塊 63">
            <a:extLst>
              <a:ext uri="{FF2B5EF4-FFF2-40B4-BE49-F238E27FC236}">
                <a16:creationId xmlns:a16="http://schemas.microsoft.com/office/drawing/2014/main" id="{3FFEC5CC-9E59-40B3-BAC2-C130CCD31788}"/>
              </a:ext>
            </a:extLst>
          </p:cNvPr>
          <p:cNvSpPr txBox="1"/>
          <p:nvPr/>
        </p:nvSpPr>
        <p:spPr>
          <a:xfrm>
            <a:off x="1090138" y="4106984"/>
            <a:ext cx="1008184" cy="369332"/>
          </a:xfrm>
          <a:prstGeom prst="rect">
            <a:avLst/>
          </a:prstGeom>
          <a:noFill/>
        </p:spPr>
        <p:txBody>
          <a:bodyPr wrap="square" rtlCol="0">
            <a:spAutoFit/>
          </a:bodyPr>
          <a:lstStyle/>
          <a:p>
            <a:r>
              <a:rPr lang="en-US" altLang="zh-TW" dirty="0"/>
              <a:t>2</a:t>
            </a:r>
            <a:endParaRPr lang="zh-TW" altLang="en-US" dirty="0"/>
          </a:p>
        </p:txBody>
      </p:sp>
      <p:sp>
        <p:nvSpPr>
          <p:cNvPr id="65" name="文字方塊 64">
            <a:extLst>
              <a:ext uri="{FF2B5EF4-FFF2-40B4-BE49-F238E27FC236}">
                <a16:creationId xmlns:a16="http://schemas.microsoft.com/office/drawing/2014/main" id="{449C31F7-7E79-454F-95E1-00D7DA60026E}"/>
              </a:ext>
            </a:extLst>
          </p:cNvPr>
          <p:cNvSpPr txBox="1"/>
          <p:nvPr/>
        </p:nvSpPr>
        <p:spPr>
          <a:xfrm>
            <a:off x="1090138" y="5552831"/>
            <a:ext cx="1008184" cy="369332"/>
          </a:xfrm>
          <a:prstGeom prst="rect">
            <a:avLst/>
          </a:prstGeom>
          <a:noFill/>
        </p:spPr>
        <p:txBody>
          <a:bodyPr wrap="square" rtlCol="0">
            <a:spAutoFit/>
          </a:bodyPr>
          <a:lstStyle/>
          <a:p>
            <a:r>
              <a:rPr lang="en-US" altLang="zh-TW" dirty="0"/>
              <a:t>2</a:t>
            </a:r>
            <a:endParaRPr lang="zh-TW" altLang="en-US" dirty="0"/>
          </a:p>
        </p:txBody>
      </p:sp>
      <p:sp>
        <p:nvSpPr>
          <p:cNvPr id="66" name="文字方塊 65">
            <a:extLst>
              <a:ext uri="{FF2B5EF4-FFF2-40B4-BE49-F238E27FC236}">
                <a16:creationId xmlns:a16="http://schemas.microsoft.com/office/drawing/2014/main" id="{896B2561-7898-456B-AC25-F0B7A8817393}"/>
              </a:ext>
            </a:extLst>
          </p:cNvPr>
          <p:cNvSpPr txBox="1"/>
          <p:nvPr/>
        </p:nvSpPr>
        <p:spPr>
          <a:xfrm>
            <a:off x="5560209" y="1277941"/>
            <a:ext cx="1008184" cy="369332"/>
          </a:xfrm>
          <a:prstGeom prst="rect">
            <a:avLst/>
          </a:prstGeom>
          <a:noFill/>
        </p:spPr>
        <p:txBody>
          <a:bodyPr wrap="square" rtlCol="0">
            <a:spAutoFit/>
          </a:bodyPr>
          <a:lstStyle/>
          <a:p>
            <a:r>
              <a:rPr lang="en-US" altLang="zh-TW" dirty="0"/>
              <a:t>29</a:t>
            </a:r>
            <a:endParaRPr lang="zh-TW" altLang="en-US" dirty="0"/>
          </a:p>
        </p:txBody>
      </p:sp>
      <p:sp>
        <p:nvSpPr>
          <p:cNvPr id="67" name="文字方塊 66">
            <a:extLst>
              <a:ext uri="{FF2B5EF4-FFF2-40B4-BE49-F238E27FC236}">
                <a16:creationId xmlns:a16="http://schemas.microsoft.com/office/drawing/2014/main" id="{927B819A-BA54-49EF-99C8-75619FF64CEE}"/>
              </a:ext>
            </a:extLst>
          </p:cNvPr>
          <p:cNvSpPr txBox="1"/>
          <p:nvPr/>
        </p:nvSpPr>
        <p:spPr>
          <a:xfrm>
            <a:off x="5560209" y="2806064"/>
            <a:ext cx="1008184" cy="369332"/>
          </a:xfrm>
          <a:prstGeom prst="rect">
            <a:avLst/>
          </a:prstGeom>
          <a:noFill/>
        </p:spPr>
        <p:txBody>
          <a:bodyPr wrap="square" rtlCol="0">
            <a:spAutoFit/>
          </a:bodyPr>
          <a:lstStyle/>
          <a:p>
            <a:r>
              <a:rPr lang="en-US" altLang="zh-TW" dirty="0"/>
              <a:t>30</a:t>
            </a:r>
            <a:endParaRPr lang="zh-TW" altLang="en-US" dirty="0"/>
          </a:p>
        </p:txBody>
      </p:sp>
      <p:sp>
        <p:nvSpPr>
          <p:cNvPr id="68" name="文字方塊 67">
            <a:extLst>
              <a:ext uri="{FF2B5EF4-FFF2-40B4-BE49-F238E27FC236}">
                <a16:creationId xmlns:a16="http://schemas.microsoft.com/office/drawing/2014/main" id="{82CEB246-182F-4B16-BA38-B8D25F4B0097}"/>
              </a:ext>
            </a:extLst>
          </p:cNvPr>
          <p:cNvSpPr txBox="1"/>
          <p:nvPr/>
        </p:nvSpPr>
        <p:spPr>
          <a:xfrm>
            <a:off x="5560209" y="4079756"/>
            <a:ext cx="1008184" cy="369332"/>
          </a:xfrm>
          <a:prstGeom prst="rect">
            <a:avLst/>
          </a:prstGeom>
          <a:noFill/>
        </p:spPr>
        <p:txBody>
          <a:bodyPr wrap="square" rtlCol="0">
            <a:spAutoFit/>
          </a:bodyPr>
          <a:lstStyle/>
          <a:p>
            <a:r>
              <a:rPr lang="en-US" altLang="zh-TW" dirty="0"/>
              <a:t>31</a:t>
            </a:r>
            <a:endParaRPr lang="zh-TW" altLang="en-US" dirty="0"/>
          </a:p>
        </p:txBody>
      </p:sp>
      <p:sp>
        <p:nvSpPr>
          <p:cNvPr id="69" name="文字方塊 68">
            <a:extLst>
              <a:ext uri="{FF2B5EF4-FFF2-40B4-BE49-F238E27FC236}">
                <a16:creationId xmlns:a16="http://schemas.microsoft.com/office/drawing/2014/main" id="{F06375FE-1E73-475E-85F8-77B4FEA2EBD3}"/>
              </a:ext>
            </a:extLst>
          </p:cNvPr>
          <p:cNvSpPr txBox="1"/>
          <p:nvPr/>
        </p:nvSpPr>
        <p:spPr>
          <a:xfrm>
            <a:off x="5560209" y="5525603"/>
            <a:ext cx="1008184" cy="369332"/>
          </a:xfrm>
          <a:prstGeom prst="rect">
            <a:avLst/>
          </a:prstGeom>
          <a:noFill/>
        </p:spPr>
        <p:txBody>
          <a:bodyPr wrap="square" rtlCol="0">
            <a:spAutoFit/>
          </a:bodyPr>
          <a:lstStyle/>
          <a:p>
            <a:r>
              <a:rPr lang="en-US" altLang="zh-TW" dirty="0"/>
              <a:t>32</a:t>
            </a:r>
            <a:endParaRPr lang="zh-TW" altLang="en-US" dirty="0"/>
          </a:p>
        </p:txBody>
      </p:sp>
      <p:sp>
        <p:nvSpPr>
          <p:cNvPr id="70" name="文字方塊 69">
            <a:extLst>
              <a:ext uri="{FF2B5EF4-FFF2-40B4-BE49-F238E27FC236}">
                <a16:creationId xmlns:a16="http://schemas.microsoft.com/office/drawing/2014/main" id="{9434A482-C6AF-4380-AAC5-84BEC56B5EDB}"/>
              </a:ext>
            </a:extLst>
          </p:cNvPr>
          <p:cNvSpPr txBox="1"/>
          <p:nvPr/>
        </p:nvSpPr>
        <p:spPr>
          <a:xfrm>
            <a:off x="6595639" y="1277941"/>
            <a:ext cx="1008184" cy="369332"/>
          </a:xfrm>
          <a:prstGeom prst="rect">
            <a:avLst/>
          </a:prstGeom>
          <a:noFill/>
        </p:spPr>
        <p:txBody>
          <a:bodyPr wrap="square" rtlCol="0">
            <a:spAutoFit/>
          </a:bodyPr>
          <a:lstStyle/>
          <a:p>
            <a:r>
              <a:rPr lang="en-US" altLang="zh-TW" dirty="0"/>
              <a:t>2</a:t>
            </a:r>
            <a:endParaRPr lang="zh-TW" altLang="en-US" dirty="0"/>
          </a:p>
        </p:txBody>
      </p:sp>
      <p:sp>
        <p:nvSpPr>
          <p:cNvPr id="71" name="文字方塊 70">
            <a:extLst>
              <a:ext uri="{FF2B5EF4-FFF2-40B4-BE49-F238E27FC236}">
                <a16:creationId xmlns:a16="http://schemas.microsoft.com/office/drawing/2014/main" id="{9B37CF76-D2A8-4214-AF38-35184FB9F1B7}"/>
              </a:ext>
            </a:extLst>
          </p:cNvPr>
          <p:cNvSpPr txBox="1"/>
          <p:nvPr/>
        </p:nvSpPr>
        <p:spPr>
          <a:xfrm>
            <a:off x="6595639" y="2806064"/>
            <a:ext cx="1008184" cy="369332"/>
          </a:xfrm>
          <a:prstGeom prst="rect">
            <a:avLst/>
          </a:prstGeom>
          <a:noFill/>
        </p:spPr>
        <p:txBody>
          <a:bodyPr wrap="square" rtlCol="0">
            <a:spAutoFit/>
          </a:bodyPr>
          <a:lstStyle/>
          <a:p>
            <a:r>
              <a:rPr lang="en-US" altLang="zh-TW" dirty="0"/>
              <a:t>2</a:t>
            </a:r>
            <a:endParaRPr lang="zh-TW" altLang="en-US" dirty="0"/>
          </a:p>
        </p:txBody>
      </p:sp>
      <p:sp>
        <p:nvSpPr>
          <p:cNvPr id="72" name="文字方塊 71">
            <a:extLst>
              <a:ext uri="{FF2B5EF4-FFF2-40B4-BE49-F238E27FC236}">
                <a16:creationId xmlns:a16="http://schemas.microsoft.com/office/drawing/2014/main" id="{3D987CAF-BE54-4528-911F-BAA03C78A5C6}"/>
              </a:ext>
            </a:extLst>
          </p:cNvPr>
          <p:cNvSpPr txBox="1"/>
          <p:nvPr/>
        </p:nvSpPr>
        <p:spPr>
          <a:xfrm>
            <a:off x="6595639" y="4079756"/>
            <a:ext cx="1008184" cy="369332"/>
          </a:xfrm>
          <a:prstGeom prst="rect">
            <a:avLst/>
          </a:prstGeom>
          <a:noFill/>
        </p:spPr>
        <p:txBody>
          <a:bodyPr wrap="square" rtlCol="0">
            <a:spAutoFit/>
          </a:bodyPr>
          <a:lstStyle/>
          <a:p>
            <a:r>
              <a:rPr lang="en-US" altLang="zh-TW" dirty="0"/>
              <a:t>2</a:t>
            </a:r>
            <a:endParaRPr lang="zh-TW" altLang="en-US" dirty="0"/>
          </a:p>
        </p:txBody>
      </p:sp>
      <p:sp>
        <p:nvSpPr>
          <p:cNvPr id="73" name="文字方塊 72">
            <a:extLst>
              <a:ext uri="{FF2B5EF4-FFF2-40B4-BE49-F238E27FC236}">
                <a16:creationId xmlns:a16="http://schemas.microsoft.com/office/drawing/2014/main" id="{41F75CFB-A634-4612-B37D-D3BF96E707EE}"/>
              </a:ext>
            </a:extLst>
          </p:cNvPr>
          <p:cNvSpPr txBox="1"/>
          <p:nvPr/>
        </p:nvSpPr>
        <p:spPr>
          <a:xfrm>
            <a:off x="6595639" y="5525603"/>
            <a:ext cx="1008184" cy="369332"/>
          </a:xfrm>
          <a:prstGeom prst="rect">
            <a:avLst/>
          </a:prstGeom>
          <a:noFill/>
        </p:spPr>
        <p:txBody>
          <a:bodyPr wrap="square" rtlCol="0">
            <a:spAutoFit/>
          </a:bodyPr>
          <a:lstStyle/>
          <a:p>
            <a:r>
              <a:rPr lang="en-US" altLang="zh-TW" dirty="0"/>
              <a:t>1</a:t>
            </a:r>
            <a:endParaRPr lang="zh-TW" altLang="en-US" dirty="0"/>
          </a:p>
        </p:txBody>
      </p:sp>
      <p:pic>
        <p:nvPicPr>
          <p:cNvPr id="4" name="圖片 3" descr="一張含有 螢幕擷取畫面 的圖片&#10;&#10;自動產生的描述">
            <a:extLst>
              <a:ext uri="{FF2B5EF4-FFF2-40B4-BE49-F238E27FC236}">
                <a16:creationId xmlns:a16="http://schemas.microsoft.com/office/drawing/2014/main" id="{BEFD0151-35C8-4B9B-9513-CF78CD234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5568" y="1320781"/>
            <a:ext cx="1588149" cy="1191112"/>
          </a:xfrm>
          <a:prstGeom prst="rect">
            <a:avLst/>
          </a:prstGeom>
        </p:spPr>
      </p:pic>
      <p:pic>
        <p:nvPicPr>
          <p:cNvPr id="6" name="圖片 5" descr="一張含有 螢幕擷取畫面 的圖片&#10;&#10;自動產生的描述">
            <a:extLst>
              <a:ext uri="{FF2B5EF4-FFF2-40B4-BE49-F238E27FC236}">
                <a16:creationId xmlns:a16="http://schemas.microsoft.com/office/drawing/2014/main" id="{C426B8D6-047E-42AD-BFE4-A22F5B648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057" y="2833292"/>
            <a:ext cx="1719169" cy="1289377"/>
          </a:xfrm>
          <a:prstGeom prst="rect">
            <a:avLst/>
          </a:prstGeom>
        </p:spPr>
      </p:pic>
      <p:pic>
        <p:nvPicPr>
          <p:cNvPr id="8" name="圖片 7" descr="一張含有 螢幕擷取畫面 的圖片&#10;&#10;自動產生的描述">
            <a:extLst>
              <a:ext uri="{FF2B5EF4-FFF2-40B4-BE49-F238E27FC236}">
                <a16:creationId xmlns:a16="http://schemas.microsoft.com/office/drawing/2014/main" id="{603AA056-DF7C-4C20-A27E-2BFC9C297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5790" y="4351127"/>
            <a:ext cx="1565968" cy="1174476"/>
          </a:xfrm>
          <a:prstGeom prst="rect">
            <a:avLst/>
          </a:prstGeom>
        </p:spPr>
      </p:pic>
      <p:pic>
        <p:nvPicPr>
          <p:cNvPr id="10" name="圖片 9" descr="一張含有 螢幕擷取畫面 的圖片&#10;&#10;自動產生的描述">
            <a:extLst>
              <a:ext uri="{FF2B5EF4-FFF2-40B4-BE49-F238E27FC236}">
                <a16:creationId xmlns:a16="http://schemas.microsoft.com/office/drawing/2014/main" id="{FD1633E2-B87A-450D-9B4A-23198D5B00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6109" y="5710269"/>
            <a:ext cx="1696583" cy="1272437"/>
          </a:xfrm>
          <a:prstGeom prst="rect">
            <a:avLst/>
          </a:prstGeom>
        </p:spPr>
      </p:pic>
      <p:pic>
        <p:nvPicPr>
          <p:cNvPr id="12" name="圖片 11" descr="一張含有 螢幕擷取畫面 的圖片&#10;&#10;自動產生的描述">
            <a:extLst>
              <a:ext uri="{FF2B5EF4-FFF2-40B4-BE49-F238E27FC236}">
                <a16:creationId xmlns:a16="http://schemas.microsoft.com/office/drawing/2014/main" id="{0480C7E4-8AC6-49DB-B8A9-1EA3A74602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1939" y="1374432"/>
            <a:ext cx="1516614" cy="1137461"/>
          </a:xfrm>
          <a:prstGeom prst="rect">
            <a:avLst/>
          </a:prstGeom>
        </p:spPr>
      </p:pic>
      <p:pic>
        <p:nvPicPr>
          <p:cNvPr id="14" name="圖片 13" descr="一張含有 螢幕擷取畫面 的圖片&#10;&#10;自動產生的描述">
            <a:extLst>
              <a:ext uri="{FF2B5EF4-FFF2-40B4-BE49-F238E27FC236}">
                <a16:creationId xmlns:a16="http://schemas.microsoft.com/office/drawing/2014/main" id="{1C569F94-003D-4903-BCB4-51D6B3B6D3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7511" y="2911527"/>
            <a:ext cx="1787512" cy="1340634"/>
          </a:xfrm>
          <a:prstGeom prst="rect">
            <a:avLst/>
          </a:prstGeom>
        </p:spPr>
      </p:pic>
      <p:pic>
        <p:nvPicPr>
          <p:cNvPr id="17" name="圖片 16" descr="一張含有 螢幕擷取畫面 的圖片&#10;&#10;自動產生的描述">
            <a:extLst>
              <a:ext uri="{FF2B5EF4-FFF2-40B4-BE49-F238E27FC236}">
                <a16:creationId xmlns:a16="http://schemas.microsoft.com/office/drawing/2014/main" id="{61410A34-174A-4859-8732-E03A3862AE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77511" y="4291650"/>
            <a:ext cx="1787512" cy="1340634"/>
          </a:xfrm>
          <a:prstGeom prst="rect">
            <a:avLst/>
          </a:prstGeom>
        </p:spPr>
      </p:pic>
      <p:pic>
        <p:nvPicPr>
          <p:cNvPr id="19" name="圖片 18" descr="一張含有 螢幕擷取畫面 的圖片&#10;&#10;自動產生的描述">
            <a:extLst>
              <a:ext uri="{FF2B5EF4-FFF2-40B4-BE49-F238E27FC236}">
                <a16:creationId xmlns:a16="http://schemas.microsoft.com/office/drawing/2014/main" id="{DF70222A-AFBD-4BA7-9DB3-FE753AE7B0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01954" y="5585563"/>
            <a:ext cx="1696583" cy="1272437"/>
          </a:xfrm>
          <a:prstGeom prst="rect">
            <a:avLst/>
          </a:prstGeom>
        </p:spPr>
      </p:pic>
      <p:pic>
        <p:nvPicPr>
          <p:cNvPr id="21" name="圖片 20" descr="一張含有 螢幕擷取畫面 的圖片&#10;&#10;自動產生的描述">
            <a:extLst>
              <a:ext uri="{FF2B5EF4-FFF2-40B4-BE49-F238E27FC236}">
                <a16:creationId xmlns:a16="http://schemas.microsoft.com/office/drawing/2014/main" id="{0A30017B-10E0-483C-974D-DE21C53162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00762" y="1178273"/>
            <a:ext cx="2001193" cy="1500895"/>
          </a:xfrm>
          <a:prstGeom prst="rect">
            <a:avLst/>
          </a:prstGeom>
        </p:spPr>
      </p:pic>
      <p:pic>
        <p:nvPicPr>
          <p:cNvPr id="24" name="圖片 23" descr="一張含有 螢幕擷取畫面 的圖片&#10;&#10;自動產生的描述">
            <a:extLst>
              <a:ext uri="{FF2B5EF4-FFF2-40B4-BE49-F238E27FC236}">
                <a16:creationId xmlns:a16="http://schemas.microsoft.com/office/drawing/2014/main" id="{B16008B1-77EA-476A-A694-7AA1EDFCF9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45815" y="2925388"/>
            <a:ext cx="1750547" cy="1312911"/>
          </a:xfrm>
          <a:prstGeom prst="rect">
            <a:avLst/>
          </a:prstGeom>
        </p:spPr>
      </p:pic>
      <p:pic>
        <p:nvPicPr>
          <p:cNvPr id="28" name="圖片 27" descr="一張含有 螢幕擷取畫面 的圖片&#10;&#10;自動產生的描述">
            <a:extLst>
              <a:ext uri="{FF2B5EF4-FFF2-40B4-BE49-F238E27FC236}">
                <a16:creationId xmlns:a16="http://schemas.microsoft.com/office/drawing/2014/main" id="{83A05CF0-624F-4C58-9661-B6259D8DA10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3136" y="4484519"/>
            <a:ext cx="1468059" cy="1101044"/>
          </a:xfrm>
          <a:prstGeom prst="rect">
            <a:avLst/>
          </a:prstGeom>
        </p:spPr>
      </p:pic>
      <p:pic>
        <p:nvPicPr>
          <p:cNvPr id="33" name="圖片 32" descr="一張含有 螢幕擷取畫面 的圖片&#10;&#10;自動產生的描述">
            <a:extLst>
              <a:ext uri="{FF2B5EF4-FFF2-40B4-BE49-F238E27FC236}">
                <a16:creationId xmlns:a16="http://schemas.microsoft.com/office/drawing/2014/main" id="{A234274F-0B70-4041-9D78-ECC157D939D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95769" y="5632284"/>
            <a:ext cx="1811177" cy="1358383"/>
          </a:xfrm>
          <a:prstGeom prst="rect">
            <a:avLst/>
          </a:prstGeom>
        </p:spPr>
      </p:pic>
      <p:pic>
        <p:nvPicPr>
          <p:cNvPr id="43" name="圖片 42" descr="一張含有 螢幕擷取畫面 的圖片&#10;&#10;自動產生的描述">
            <a:extLst>
              <a:ext uri="{FF2B5EF4-FFF2-40B4-BE49-F238E27FC236}">
                <a16:creationId xmlns:a16="http://schemas.microsoft.com/office/drawing/2014/main" id="{2DE9F59C-F585-47F8-A09E-A195AED15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88795" y="1200740"/>
            <a:ext cx="2001193" cy="1500895"/>
          </a:xfrm>
          <a:prstGeom prst="rect">
            <a:avLst/>
          </a:prstGeom>
        </p:spPr>
      </p:pic>
      <p:pic>
        <p:nvPicPr>
          <p:cNvPr id="47" name="圖片 46" descr="一張含有 螢幕擷取畫面 的圖片&#10;&#10;自動產生的描述">
            <a:extLst>
              <a:ext uri="{FF2B5EF4-FFF2-40B4-BE49-F238E27FC236}">
                <a16:creationId xmlns:a16="http://schemas.microsoft.com/office/drawing/2014/main" id="{D5E4EB26-3D9F-4E99-BCB3-0887A4966B5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18420" y="2744136"/>
            <a:ext cx="2141941" cy="1606456"/>
          </a:xfrm>
          <a:prstGeom prst="rect">
            <a:avLst/>
          </a:prstGeom>
        </p:spPr>
      </p:pic>
      <p:pic>
        <p:nvPicPr>
          <p:cNvPr id="51" name="圖片 50" descr="一張含有 螢幕擷取畫面 的圖片&#10;&#10;自動產生的描述">
            <a:extLst>
              <a:ext uri="{FF2B5EF4-FFF2-40B4-BE49-F238E27FC236}">
                <a16:creationId xmlns:a16="http://schemas.microsoft.com/office/drawing/2014/main" id="{DD55FA85-A11A-408C-8B09-8E6A9AA9A50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66096" y="4350592"/>
            <a:ext cx="1923892" cy="1442919"/>
          </a:xfrm>
          <a:prstGeom prst="rect">
            <a:avLst/>
          </a:prstGeom>
        </p:spPr>
      </p:pic>
      <p:pic>
        <p:nvPicPr>
          <p:cNvPr id="55" name="圖片 54" descr="一張含有 螢幕擷取畫面 的圖片&#10;&#10;自動產生的描述">
            <a:extLst>
              <a:ext uri="{FF2B5EF4-FFF2-40B4-BE49-F238E27FC236}">
                <a16:creationId xmlns:a16="http://schemas.microsoft.com/office/drawing/2014/main" id="{483C0112-150C-49B1-B812-9E20C86FF8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73703" y="5793511"/>
            <a:ext cx="1454979" cy="1091234"/>
          </a:xfrm>
          <a:prstGeom prst="rect">
            <a:avLst/>
          </a:prstGeom>
        </p:spPr>
      </p:pic>
    </p:spTree>
    <p:extLst>
      <p:ext uri="{BB962C8B-B14F-4D97-AF65-F5344CB8AC3E}">
        <p14:creationId xmlns:p14="http://schemas.microsoft.com/office/powerpoint/2010/main" val="399707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94C7E7-F2F6-4C7B-9753-50F2C7812686}"/>
              </a:ext>
            </a:extLst>
          </p:cNvPr>
          <p:cNvSpPr>
            <a:spLocks noGrp="1"/>
          </p:cNvSpPr>
          <p:nvPr>
            <p:ph type="title"/>
          </p:nvPr>
        </p:nvSpPr>
        <p:spPr/>
        <p:txBody>
          <a:bodyPr>
            <a:normAutofit fontScale="90000"/>
          </a:bodyPr>
          <a:lstStyle/>
          <a:p>
            <a:pPr algn="ctr"/>
            <a:r>
              <a:rPr lang="en-US" altLang="zh-TW" dirty="0"/>
              <a:t>Result comparison and possible reason.</a:t>
            </a:r>
            <a:br>
              <a:rPr lang="en-US" altLang="zh-TW" dirty="0"/>
            </a:br>
            <a:r>
              <a:rPr lang="en-US" altLang="zh-TW" dirty="0"/>
              <a:t>Conclusion.</a:t>
            </a:r>
            <a:br>
              <a:rPr lang="en-US" altLang="zh-TW" dirty="0"/>
            </a:br>
            <a:endParaRPr lang="zh-TW" altLang="en-US" dirty="0"/>
          </a:p>
        </p:txBody>
      </p:sp>
      <p:sp>
        <p:nvSpPr>
          <p:cNvPr id="3" name="內容版面配置區 2">
            <a:extLst>
              <a:ext uri="{FF2B5EF4-FFF2-40B4-BE49-F238E27FC236}">
                <a16:creationId xmlns:a16="http://schemas.microsoft.com/office/drawing/2014/main" id="{671B1792-E388-4464-B323-551122C28CE8}"/>
              </a:ext>
            </a:extLst>
          </p:cNvPr>
          <p:cNvSpPr>
            <a:spLocks noGrp="1"/>
          </p:cNvSpPr>
          <p:nvPr>
            <p:ph idx="1"/>
          </p:nvPr>
        </p:nvSpPr>
        <p:spPr/>
        <p:txBody>
          <a:bodyPr>
            <a:normAutofit lnSpcReduction="10000"/>
          </a:bodyPr>
          <a:lstStyle/>
          <a:p>
            <a:r>
              <a:rPr lang="en-US" altLang="zh-TW" dirty="0"/>
              <a:t>Based on above results, there is no obvious best block and thread pairs to get the lowest time consumption. However, when traversing the reversed order tree, only when  block number is 9,11,21,23,26,27,28,29,31,32 would get lower time on traversing but still get a higher traverse time than non-reversed tree order.</a:t>
            </a:r>
          </a:p>
          <a:p>
            <a:r>
              <a:rPr lang="en-US" altLang="zh-TW" dirty="0"/>
              <a:t>To lower the time taken, instead of modifying the block and threads, cut the traverse depth would be a better way to enhance the time efficiency.</a:t>
            </a:r>
          </a:p>
          <a:p>
            <a:r>
              <a:rPr lang="en-US" altLang="zh-TW" dirty="0"/>
              <a:t>To modify the inquiry point order may not work in my project because the method to accesses the inquiry points is in random when building a </a:t>
            </a:r>
            <a:r>
              <a:rPr lang="en-US" altLang="zh-TW" dirty="0" err="1"/>
              <a:t>KDtree</a:t>
            </a:r>
            <a:r>
              <a:rPr lang="en-US" altLang="zh-TW" dirty="0"/>
              <a:t>.</a:t>
            </a:r>
          </a:p>
        </p:txBody>
      </p:sp>
    </p:spTree>
    <p:extLst>
      <p:ext uri="{BB962C8B-B14F-4D97-AF65-F5344CB8AC3E}">
        <p14:creationId xmlns:p14="http://schemas.microsoft.com/office/powerpoint/2010/main" val="214398065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824</Words>
  <Application>Microsoft Office PowerPoint</Application>
  <PresentationFormat>寬螢幕</PresentationFormat>
  <Paragraphs>140</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Arial</vt:lpstr>
      <vt:lpstr>Calibri</vt:lpstr>
      <vt:lpstr>Calibri Light</vt:lpstr>
      <vt:lpstr>Office 佈景主題</vt:lpstr>
      <vt:lpstr>PowerPoint 簡報</vt:lpstr>
      <vt:lpstr> Brief description of the project:  In this project, I am looking for any method to  optimize K nearest neighbor search with KDtree running  on GPU and try to lower the time consumption without  sacrifice too much accuracy.  Brief summary of the results:  After my experiment, I found just purely control the the  traverse way may not increase any time efficiency but  may get a worse result. Therefore, to solve the problem  may modify the original KDtree, especially decrease the  tree depth, but decrease the tree depth may sacrifice  the accuracy. </vt:lpstr>
      <vt:lpstr> Outline for the report:</vt:lpstr>
      <vt:lpstr>Result Comparison and Possible Reason.</vt:lpstr>
      <vt:lpstr>Result Comparison and Possible Reason.</vt:lpstr>
      <vt:lpstr>Result Comparison and Possible Reason.</vt:lpstr>
      <vt:lpstr>Result Comparison and Possible Reason.</vt:lpstr>
      <vt:lpstr>Result Comparison and Possible Reason.</vt:lpstr>
      <vt:lpstr>Result comparison and possible reason. Conclusion. </vt:lpstr>
      <vt:lpstr>Method</vt:lpstr>
      <vt:lpstr>Method</vt:lpstr>
      <vt:lpstr>What I have learned from this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Name of student: Chieh-En Li Name of instructor: Milind Kulkarni Project title: Approximate KDtree on GPU Credit hours: 1 Term: Spring 2020 Brief description of the project: Brief summary of the results:</dc:title>
  <dc:creator>Caymangts 24-Hg</dc:creator>
  <cp:lastModifiedBy>Caymangts 24-Hg</cp:lastModifiedBy>
  <cp:revision>34</cp:revision>
  <dcterms:created xsi:type="dcterms:W3CDTF">2020-05-12T17:38:15Z</dcterms:created>
  <dcterms:modified xsi:type="dcterms:W3CDTF">2020-05-12T20:41:56Z</dcterms:modified>
</cp:coreProperties>
</file>