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75962"/>
  </p:normalViewPr>
  <p:slideViewPr>
    <p:cSldViewPr snapToGrid="0" snapToObjects="1">
      <p:cViewPr varScale="1">
        <p:scale>
          <a:sx n="95" d="100"/>
          <a:sy n="95" d="100"/>
        </p:scale>
        <p:origin x="1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44E34-6FE3-1E4C-9484-D38D97E44CD4}" type="datetimeFigureOut">
              <a:t>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1ABCB-1533-7C4F-9261-068C3459EA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name + last name?  Or just name?</a:t>
            </a:r>
          </a:p>
          <a:p>
            <a:r>
              <a:rPr lang="en-US"/>
              <a:t>What is one column that needs to be documented?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1ABCB-1533-7C4F-9261-068C3459EA12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3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Notice how use of primary keys allows data to be changed without affecting relations.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1ABCB-1533-7C4F-9261-068C3459EA12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1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20A3-9707-AD4D-8133-B36A34637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02AEC-4863-1B4D-9AAE-147E1D14A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3E17-F914-324E-A505-F1D69CB0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683D-C51E-1347-8029-68F63B96B5C7}" type="datetimeFigureOut"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EA869-B305-5B44-8692-DE70090A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2ED0C-FE22-4947-8567-E591D5E5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5F0C-0D21-BB4C-B9FB-2C2106397E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5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A6F7-B0AD-5D40-8608-AD0ECAE9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7EF1E-ED1D-094C-A5C8-0A2251ED7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D080A-F3AC-8E4B-87D1-2A505275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683D-C51E-1347-8029-68F63B96B5C7}" type="datetimeFigureOut"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FE45-D947-964F-A7B1-91078826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E623-85EE-0945-A059-AEFC652A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5F0C-0D21-BB4C-B9FB-2C2106397E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1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5C2E0-B8F0-C147-8183-C18587BB0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A1EBE-3F95-EB45-8C0C-1D35145C4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68E3-E9BB-0048-B4BC-BEC88ECD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683D-C51E-1347-8029-68F63B96B5C7}" type="datetimeFigureOut"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A58AE-9334-794D-9451-2B8EA4F5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3D5BC-FFAB-804B-8131-2FAB6AEA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5F0C-0D21-BB4C-B9FB-2C2106397E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5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F580-1BD1-FB47-86BF-9455A0F6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4500-4932-7441-BD2E-47151A38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E4A06-D6D3-A54F-8F89-30FA6A9C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683D-C51E-1347-8029-68F63B96B5C7}" type="datetimeFigureOut"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6572-F118-FC4D-9497-B3717F05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E774B-1941-074F-A987-FF454EC3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5F0C-0D21-BB4C-B9FB-2C2106397E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8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3EB6-4F25-4843-BD4E-2542FA19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AA66C-F9E1-C144-828E-A9814EF9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84C14-7897-8B49-B90F-732D5865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683D-C51E-1347-8029-68F63B96B5C7}" type="datetimeFigureOut"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B030-24B4-9D4A-A0DA-E75504BC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4FD3F-078C-404E-BC68-B625EAF6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5F0C-0D21-BB4C-B9FB-2C2106397E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9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49C-9399-D343-9851-D4BE5AA5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60FDD-D572-A445-B6EE-D2CCE9FB2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8D9A6-DAB0-A740-A5C0-CC31579E6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8633B-C65A-F148-BCAC-B32C39E7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683D-C51E-1347-8029-68F63B96B5C7}" type="datetimeFigureOut"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7402D-77A4-914B-8E21-537FEA0D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F0708-D3CE-1F41-A8A8-2FB66F29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5F0C-0D21-BB4C-B9FB-2C2106397E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3790-AA2C-8F40-9B9F-AEEBA5A7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20CFD-B1D6-2048-90EF-162A53C0C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49D61-2ABF-1A4D-A969-03B032EA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B350B-F919-344B-A4DE-B8ACC2781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7F5AF6-C6D8-4847-AE1B-6F22FC4CC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EB26E-0ED6-C443-B97C-20FB7D95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683D-C51E-1347-8029-68F63B96B5C7}" type="datetimeFigureOut">
              <a:t>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64F2B-BBD0-9B4C-A463-44B84BE8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9E5CE-A7BA-1049-B146-02FB808B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5F0C-0D21-BB4C-B9FB-2C2106397E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9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B92B-705A-EB42-8C6A-84454059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A12A4-D710-034D-BA09-68EEF1BB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683D-C51E-1347-8029-68F63B96B5C7}" type="datetimeFigureOut">
              <a:t>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1EB13-8B50-2841-8D2B-D4D54C2B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BA0E2-5F45-5349-8000-7C4215B7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5F0C-0D21-BB4C-B9FB-2C2106397E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6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DFD8C-8272-2A48-A9A1-20EC9EE2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683D-C51E-1347-8029-68F63B96B5C7}" type="datetimeFigureOut">
              <a:t>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FE367-0E62-F64E-9309-613C4D63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36510-DC78-6249-9D8A-BA07071D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5F0C-0D21-BB4C-B9FB-2C2106397E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6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4AE7-56F0-5846-BA28-AE1EB2D7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C5A1-2610-0348-8BD0-9B6BD7F83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C4B2B-733B-0646-96BD-E428A189F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D3B15-65C5-9142-BAC2-8B2CC7AE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683D-C51E-1347-8029-68F63B96B5C7}" type="datetimeFigureOut"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E4232-E5B6-8545-8C2D-F0ABE490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C0165-139A-5D42-B326-5B5B2B3F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5F0C-0D21-BB4C-B9FB-2C2106397E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9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3430-ED5E-1A40-83DB-79CA43D7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D352A-5510-EF49-866C-EA03C6597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DE385-F746-3C43-A6F0-591FE1C21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4CAD9-12AC-F644-8154-EAD01242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683D-C51E-1347-8029-68F63B96B5C7}" type="datetimeFigureOut"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57946-B0A0-6C4B-AA72-A1E770E3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A86E2-1709-2D48-A924-EE8036B8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5F0C-0D21-BB4C-B9FB-2C2106397E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6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DED5C-AE79-4D41-8D21-1EA9F831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69733-B217-7447-90CA-3A72DF85C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DF3FC-A2B5-6D42-A987-CEDC89F15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8683D-C51E-1347-8029-68F63B96B5C7}" type="datetimeFigureOut"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91AB8-A518-2849-BE06-1FB96587A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5FAE-03D1-1745-8D60-188BBF688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D5F0C-0D21-BB4C-B9FB-2C2106397E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8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5CD4CA-9328-F644-AF3F-C5186648A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316537"/>
              </p:ext>
            </p:extLst>
          </p:nvPr>
        </p:nvGraphicFramePr>
        <p:xfrm>
          <a:off x="2532743" y="1203960"/>
          <a:ext cx="81280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8695603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8581304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664323727"/>
                    </a:ext>
                  </a:extLst>
                </a:gridCol>
                <a:gridCol w="1026886">
                  <a:extLst>
                    <a:ext uri="{9D8B030D-6E8A-4147-A177-3AD203B41FA5}">
                      <a16:colId xmlns:a16="http://schemas.microsoft.com/office/drawing/2014/main" val="14360672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232029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99126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5343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Doctor_ID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7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1938-07-04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7876543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Daisy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1940-02-08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8635467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9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Huey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7498735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67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Dewey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7943251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6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Louie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8367242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539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827BF1-5D9B-B646-9F7A-E59C188A7AB0}"/>
              </a:ext>
            </a:extLst>
          </p:cNvPr>
          <p:cNvSpPr txBox="1"/>
          <p:nvPr/>
        </p:nvSpPr>
        <p:spPr>
          <a:xfrm>
            <a:off x="2532743" y="742295"/>
            <a:ext cx="109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Patient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D319B-E651-EF49-83E1-90CD7DDCF1D4}"/>
              </a:ext>
            </a:extLst>
          </p:cNvPr>
          <p:cNvSpPr txBox="1"/>
          <p:nvPr/>
        </p:nvSpPr>
        <p:spPr>
          <a:xfrm>
            <a:off x="4833257" y="533400"/>
            <a:ext cx="5018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Entity (thing, event, transaction, observation)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B51A6-DF46-E744-BEE6-85213FBC90D4}"/>
              </a:ext>
            </a:extLst>
          </p:cNvPr>
          <p:cNvSpPr txBox="1"/>
          <p:nvPr/>
        </p:nvSpPr>
        <p:spPr>
          <a:xfrm>
            <a:off x="391885" y="1972865"/>
            <a:ext cx="1853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Entity instances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8DAE36-CDD9-4146-9C47-90D911554051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3632147" y="733455"/>
            <a:ext cx="1201110" cy="2396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A77A6A-66E6-1340-8729-CF800115A6E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245534" y="1792784"/>
            <a:ext cx="192866" cy="3801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8AA7CB-0224-F84E-A5D2-A759EB37476B}"/>
              </a:ext>
            </a:extLst>
          </p:cNvPr>
          <p:cNvCxnSpPr>
            <a:cxnSpLocks/>
          </p:cNvCxnSpPr>
          <p:nvPr/>
        </p:nvCxnSpPr>
        <p:spPr>
          <a:xfrm>
            <a:off x="2166257" y="2316480"/>
            <a:ext cx="272143" cy="2365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53E0B5-EF01-9744-9B2E-D292A61C2301}"/>
              </a:ext>
            </a:extLst>
          </p:cNvPr>
          <p:cNvSpPr txBox="1"/>
          <p:nvPr/>
        </p:nvSpPr>
        <p:spPr>
          <a:xfrm>
            <a:off x="3632147" y="4291522"/>
            <a:ext cx="3951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Attributes (properties) of the entity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838CB0-AE06-3F45-A1DB-AB043707356B}"/>
              </a:ext>
            </a:extLst>
          </p:cNvPr>
          <p:cNvCxnSpPr>
            <a:cxnSpLocks/>
          </p:cNvCxnSpPr>
          <p:nvPr/>
        </p:nvCxnSpPr>
        <p:spPr>
          <a:xfrm flipH="1" flipV="1">
            <a:off x="4232702" y="3581400"/>
            <a:ext cx="731217" cy="7138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DA5404-6334-3643-B6E9-CCD394492F23}"/>
              </a:ext>
            </a:extLst>
          </p:cNvPr>
          <p:cNvCxnSpPr>
            <a:cxnSpLocks/>
          </p:cNvCxnSpPr>
          <p:nvPr/>
        </p:nvCxnSpPr>
        <p:spPr>
          <a:xfrm flipV="1">
            <a:off x="5170714" y="3581400"/>
            <a:ext cx="1211855" cy="7101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2CFF472-0CF5-E94A-B006-7B5FEA5DB67C}"/>
              </a:ext>
            </a:extLst>
          </p:cNvPr>
          <p:cNvSpPr/>
          <p:nvPr/>
        </p:nvSpPr>
        <p:spPr>
          <a:xfrm>
            <a:off x="1369456" y="4915376"/>
            <a:ext cx="7164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Naming best practices:</a:t>
            </a:r>
          </a:p>
          <a:p>
            <a:pPr marL="342900" indent="-342900">
              <a:buFontTx/>
              <a:buChar char="-"/>
            </a:pPr>
            <a:r>
              <a:rPr lang="en-US" b="1">
                <a:solidFill>
                  <a:srgbClr val="FF0000"/>
                </a:solidFill>
              </a:rPr>
              <a:t>Entity name singular</a:t>
            </a:r>
          </a:p>
          <a:p>
            <a:pPr marL="342900" indent="-342900">
              <a:buFontTx/>
              <a:buChar char="-"/>
            </a:pPr>
            <a:r>
              <a:rPr lang="en-US" b="1">
                <a:solidFill>
                  <a:srgbClr val="FF0000"/>
                </a:solidFill>
              </a:rPr>
              <a:t>Attribute unqualified</a:t>
            </a:r>
          </a:p>
          <a:p>
            <a:pPr marL="342900" indent="-342900">
              <a:buFontTx/>
              <a:buChar char="-"/>
            </a:pPr>
            <a:r>
              <a:rPr lang="en-US" b="1">
                <a:solidFill>
                  <a:srgbClr val="FF0000"/>
                </a:solidFill>
              </a:rPr>
              <a:t>So that, in SQL, can be referred to in qualified form as Patient.Name</a:t>
            </a:r>
          </a:p>
        </p:txBody>
      </p:sp>
    </p:spTree>
    <p:extLst>
      <p:ext uri="{BB962C8B-B14F-4D97-AF65-F5344CB8AC3E}">
        <p14:creationId xmlns:p14="http://schemas.microsoft.com/office/powerpoint/2010/main" val="64239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5CD4CA-9328-F644-AF3F-C5186648A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999407"/>
              </p:ext>
            </p:extLst>
          </p:nvPr>
        </p:nvGraphicFramePr>
        <p:xfrm>
          <a:off x="1018739" y="1203960"/>
          <a:ext cx="81280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8695603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8581304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664323727"/>
                    </a:ext>
                  </a:extLst>
                </a:gridCol>
                <a:gridCol w="1026886">
                  <a:extLst>
                    <a:ext uri="{9D8B030D-6E8A-4147-A177-3AD203B41FA5}">
                      <a16:colId xmlns:a16="http://schemas.microsoft.com/office/drawing/2014/main" val="14360672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232029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99126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5343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Doctor_ID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7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1938-07-04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7876543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Daisy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1940-02-08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8635467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9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Huey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7498735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67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Dewey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6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Louie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8367242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539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827BF1-5D9B-B646-9F7A-E59C188A7AB0}"/>
              </a:ext>
            </a:extLst>
          </p:cNvPr>
          <p:cNvSpPr txBox="1"/>
          <p:nvPr/>
        </p:nvSpPr>
        <p:spPr>
          <a:xfrm>
            <a:off x="1018739" y="742295"/>
            <a:ext cx="109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Patient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4B8915-0C1B-2E41-984F-894FF7E3A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56106"/>
              </p:ext>
            </p:extLst>
          </p:nvPr>
        </p:nvGraphicFramePr>
        <p:xfrm>
          <a:off x="3276183" y="4182274"/>
          <a:ext cx="8128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367779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23435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09655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9405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30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Dr. Jekyll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1305-C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3141592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34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Dr. Hyde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1414-F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2187802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98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4E49CD7-ED50-DD4F-A137-FBDEA7C8EADE}"/>
              </a:ext>
            </a:extLst>
          </p:cNvPr>
          <p:cNvSpPr txBox="1"/>
          <p:nvPr/>
        </p:nvSpPr>
        <p:spPr>
          <a:xfrm>
            <a:off x="3276183" y="3720609"/>
            <a:ext cx="105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Doctor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24375A-BFA1-5440-93BE-AE22C8F9007A}"/>
              </a:ext>
            </a:extLst>
          </p:cNvPr>
          <p:cNvSpPr txBox="1"/>
          <p:nvPr/>
        </p:nvSpPr>
        <p:spPr>
          <a:xfrm>
            <a:off x="1018739" y="5654040"/>
            <a:ext cx="9218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But when attributes gain their own attributes, they become entities in their own right</a:t>
            </a:r>
          </a:p>
        </p:txBody>
      </p:sp>
    </p:spTree>
    <p:extLst>
      <p:ext uri="{BB962C8B-B14F-4D97-AF65-F5344CB8AC3E}">
        <p14:creationId xmlns:p14="http://schemas.microsoft.com/office/powerpoint/2010/main" val="68984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F1D0-BBAF-814D-9EAB-BF442B6C8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0229"/>
            <a:ext cx="10515600" cy="5436734"/>
          </a:xfrm>
        </p:spPr>
        <p:txBody>
          <a:bodyPr>
            <a:normAutofit/>
          </a:bodyPr>
          <a:lstStyle/>
          <a:p>
            <a:r>
              <a:rPr lang="en-US"/>
              <a:t>Table = entity (thing, event, observation)</a:t>
            </a:r>
          </a:p>
          <a:p>
            <a:r>
              <a:rPr lang="en-US"/>
              <a:t>Rows = instances of the entity</a:t>
            </a:r>
          </a:p>
          <a:p>
            <a:r>
              <a:rPr lang="en-US"/>
              <a:t>Columns = attributes (properties) of entities</a:t>
            </a:r>
          </a:p>
          <a:p>
            <a:r>
              <a:rPr lang="en-US"/>
              <a:t>Attributes</a:t>
            </a:r>
          </a:p>
          <a:p>
            <a:pPr lvl="1"/>
            <a:r>
              <a:rPr lang="en-US"/>
              <a:t>Strictly typed, even constrained</a:t>
            </a:r>
          </a:p>
          <a:p>
            <a:pPr lvl="1"/>
            <a:r>
              <a:rPr lang="en-US"/>
              <a:t>One quantity</a:t>
            </a:r>
          </a:p>
          <a:p>
            <a:pPr lvl="1"/>
            <a:r>
              <a:rPr lang="en-US"/>
              <a:t>Consistent</a:t>
            </a:r>
          </a:p>
          <a:p>
            <a:r>
              <a:rPr lang="en-US"/>
              <a:t>Primary key uniquely identifies entities; usually integer</a:t>
            </a:r>
          </a:p>
          <a:p>
            <a:r>
              <a:rPr lang="en-US"/>
              <a:t>Use NULL for missing data</a:t>
            </a:r>
          </a:p>
          <a:p>
            <a:r>
              <a:rPr lang="en-US"/>
              <a:t>Relate entities via primary key references</a:t>
            </a:r>
          </a:p>
        </p:txBody>
      </p:sp>
    </p:spTree>
    <p:extLst>
      <p:ext uri="{BB962C8B-B14F-4D97-AF65-F5344CB8AC3E}">
        <p14:creationId xmlns:p14="http://schemas.microsoft.com/office/powerpoint/2010/main" val="308073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5CD4CA-9328-F644-AF3F-C5186648A8C5}"/>
              </a:ext>
            </a:extLst>
          </p:cNvPr>
          <p:cNvGraphicFramePr>
            <a:graphicFrameLocks noGrp="1"/>
          </p:cNvGraphicFramePr>
          <p:nvPr/>
        </p:nvGraphicFramePr>
        <p:xfrm>
          <a:off x="2532743" y="1203960"/>
          <a:ext cx="81280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8695603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8581304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664323727"/>
                    </a:ext>
                  </a:extLst>
                </a:gridCol>
                <a:gridCol w="1026886">
                  <a:extLst>
                    <a:ext uri="{9D8B030D-6E8A-4147-A177-3AD203B41FA5}">
                      <a16:colId xmlns:a16="http://schemas.microsoft.com/office/drawing/2014/main" val="14360672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232029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99126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5343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Doctor_ID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7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1938-07-04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7876543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Daisy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1940-02-08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8635467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9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Huey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7498735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67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Dewey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7943251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6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Louie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8367242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539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827BF1-5D9B-B646-9F7A-E59C188A7AB0}"/>
              </a:ext>
            </a:extLst>
          </p:cNvPr>
          <p:cNvSpPr txBox="1"/>
          <p:nvPr/>
        </p:nvSpPr>
        <p:spPr>
          <a:xfrm>
            <a:off x="2532743" y="742295"/>
            <a:ext cx="109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Patient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53E0B5-EF01-9744-9B2E-D292A61C2301}"/>
              </a:ext>
            </a:extLst>
          </p:cNvPr>
          <p:cNvSpPr txBox="1"/>
          <p:nvPr/>
        </p:nvSpPr>
        <p:spPr>
          <a:xfrm>
            <a:off x="1019576" y="5453985"/>
            <a:ext cx="4722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Attributes: strictly typed, even constrained</a:t>
            </a:r>
          </a:p>
          <a:p>
            <a:r>
              <a:rPr lang="en-US" sz="2000" b="1">
                <a:solidFill>
                  <a:srgbClr val="FF0000"/>
                </a:solidFill>
              </a:rPr>
              <a:t>   (* SQLite is more loosy-goosy)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5FCDE-1B13-6547-8EFD-81E829752347}"/>
              </a:ext>
            </a:extLst>
          </p:cNvPr>
          <p:cNvSpPr txBox="1"/>
          <p:nvPr/>
        </p:nvSpPr>
        <p:spPr>
          <a:xfrm>
            <a:off x="4971091" y="3781279"/>
            <a:ext cx="685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616DE-25C9-B641-9B8B-6EB4492F361A}"/>
              </a:ext>
            </a:extLst>
          </p:cNvPr>
          <p:cNvSpPr txBox="1"/>
          <p:nvPr/>
        </p:nvSpPr>
        <p:spPr>
          <a:xfrm>
            <a:off x="7388341" y="4479429"/>
            <a:ext cx="3037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Integer between 30 and 90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D57A9C-406C-844F-A2A3-776111616A22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5313941" y="3516086"/>
            <a:ext cx="1" cy="2651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F5CB82-777C-EE47-8742-C373AA4A592F}"/>
              </a:ext>
            </a:extLst>
          </p:cNvPr>
          <p:cNvCxnSpPr>
            <a:cxnSpLocks/>
          </p:cNvCxnSpPr>
          <p:nvPr/>
        </p:nvCxnSpPr>
        <p:spPr>
          <a:xfrm flipH="1" flipV="1">
            <a:off x="6275810" y="3542146"/>
            <a:ext cx="1" cy="2651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563C20-423F-DF44-9CF0-2E3439B7534E}"/>
              </a:ext>
            </a:extLst>
          </p:cNvPr>
          <p:cNvCxnSpPr>
            <a:cxnSpLocks/>
          </p:cNvCxnSpPr>
          <p:nvPr/>
        </p:nvCxnSpPr>
        <p:spPr>
          <a:xfrm flipV="1">
            <a:off x="7327119" y="3574816"/>
            <a:ext cx="1" cy="11589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5199CC-D72C-5E4D-B3E9-14798A2112B5}"/>
              </a:ext>
            </a:extLst>
          </p:cNvPr>
          <p:cNvSpPr txBox="1"/>
          <p:nvPr/>
        </p:nvSpPr>
        <p:spPr>
          <a:xfrm>
            <a:off x="6096000" y="3920485"/>
            <a:ext cx="281096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String, one of “M” or “F”</a:t>
            </a:r>
          </a:p>
        </p:txBody>
      </p:sp>
    </p:spTree>
    <p:extLst>
      <p:ext uri="{BB962C8B-B14F-4D97-AF65-F5344CB8AC3E}">
        <p14:creationId xmlns:p14="http://schemas.microsoft.com/office/powerpoint/2010/main" val="76943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5CD4CA-9328-F644-AF3F-C5186648A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52567"/>
              </p:ext>
            </p:extLst>
          </p:nvPr>
        </p:nvGraphicFramePr>
        <p:xfrm>
          <a:off x="2532743" y="1203960"/>
          <a:ext cx="81280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8695603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8581304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664323727"/>
                    </a:ext>
                  </a:extLst>
                </a:gridCol>
                <a:gridCol w="1026886">
                  <a:extLst>
                    <a:ext uri="{9D8B030D-6E8A-4147-A177-3AD203B41FA5}">
                      <a16:colId xmlns:a16="http://schemas.microsoft.com/office/drawing/2014/main" val="14360672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232029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99126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5343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Doctor_ID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7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1938-07-04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7876543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Daisy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1940-02-08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8635467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9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Huey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7498735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67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Dewey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7943251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6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Louie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8367242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539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827BF1-5D9B-B646-9F7A-E59C188A7AB0}"/>
              </a:ext>
            </a:extLst>
          </p:cNvPr>
          <p:cNvSpPr txBox="1"/>
          <p:nvPr/>
        </p:nvSpPr>
        <p:spPr>
          <a:xfrm>
            <a:off x="2532743" y="742295"/>
            <a:ext cx="109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Patient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53E0B5-EF01-9744-9B2E-D292A61C2301}"/>
              </a:ext>
            </a:extLst>
          </p:cNvPr>
          <p:cNvSpPr txBox="1"/>
          <p:nvPr/>
        </p:nvSpPr>
        <p:spPr>
          <a:xfrm>
            <a:off x="1360275" y="4434654"/>
            <a:ext cx="51068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Attribute best practices:</a:t>
            </a:r>
          </a:p>
          <a:p>
            <a:pPr marL="342900" indent="-342900">
              <a:buFontTx/>
              <a:buChar char="-"/>
            </a:pPr>
            <a:r>
              <a:rPr lang="en-US" sz="2000" b="1">
                <a:solidFill>
                  <a:srgbClr val="FF0000"/>
                </a:solidFill>
              </a:rPr>
              <a:t>One quantity that is useful for computation</a:t>
            </a:r>
          </a:p>
          <a:p>
            <a:pPr marL="342900" indent="-342900">
              <a:buFontTx/>
              <a:buChar char="-"/>
            </a:pPr>
            <a:r>
              <a:rPr lang="en-US" sz="2000" b="1">
                <a:solidFill>
                  <a:srgbClr val="FF0000"/>
                </a:solidFill>
              </a:rPr>
              <a:t>Consistently encoded</a:t>
            </a:r>
          </a:p>
          <a:p>
            <a:pPr marL="342900" indent="-342900">
              <a:buFontTx/>
              <a:buChar char="-"/>
            </a:pPr>
            <a:r>
              <a:rPr lang="en-US" sz="2000" b="1">
                <a:solidFill>
                  <a:srgbClr val="FF0000"/>
                </a:solidFill>
              </a:rPr>
              <a:t>DOCUMENTED!</a:t>
            </a:r>
          </a:p>
        </p:txBody>
      </p:sp>
    </p:spTree>
    <p:extLst>
      <p:ext uri="{BB962C8B-B14F-4D97-AF65-F5344CB8AC3E}">
        <p14:creationId xmlns:p14="http://schemas.microsoft.com/office/powerpoint/2010/main" val="31271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5CD4CA-9328-F644-AF3F-C5186648A8C5}"/>
              </a:ext>
            </a:extLst>
          </p:cNvPr>
          <p:cNvGraphicFramePr>
            <a:graphicFrameLocks noGrp="1"/>
          </p:cNvGraphicFramePr>
          <p:nvPr/>
        </p:nvGraphicFramePr>
        <p:xfrm>
          <a:off x="2532743" y="1203960"/>
          <a:ext cx="81280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8695603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8581304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664323727"/>
                    </a:ext>
                  </a:extLst>
                </a:gridCol>
                <a:gridCol w="1026886">
                  <a:extLst>
                    <a:ext uri="{9D8B030D-6E8A-4147-A177-3AD203B41FA5}">
                      <a16:colId xmlns:a16="http://schemas.microsoft.com/office/drawing/2014/main" val="14360672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232029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99126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5343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Doctor_ID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7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1938-07-04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7876543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Daisy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1940-02-08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8635467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9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Huey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7498735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67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Dewey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7943251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6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Louie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8367242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539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827BF1-5D9B-B646-9F7A-E59C188A7AB0}"/>
              </a:ext>
            </a:extLst>
          </p:cNvPr>
          <p:cNvSpPr txBox="1"/>
          <p:nvPr/>
        </p:nvSpPr>
        <p:spPr>
          <a:xfrm>
            <a:off x="2532743" y="742295"/>
            <a:ext cx="109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Patient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53E0B5-EF01-9744-9B2E-D292A61C2301}"/>
              </a:ext>
            </a:extLst>
          </p:cNvPr>
          <p:cNvSpPr txBox="1"/>
          <p:nvPr/>
        </p:nvSpPr>
        <p:spPr>
          <a:xfrm>
            <a:off x="1705049" y="4464634"/>
            <a:ext cx="80621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Primary key:</a:t>
            </a:r>
          </a:p>
          <a:p>
            <a:pPr marL="342900" indent="-342900">
              <a:buFontTx/>
              <a:buChar char="-"/>
            </a:pPr>
            <a:r>
              <a:rPr lang="en-US" sz="2000" b="1">
                <a:solidFill>
                  <a:srgbClr val="FF0000"/>
                </a:solidFill>
              </a:rPr>
              <a:t>Attribute that uniquely identifies the entity, often named “ID” or “key”</a:t>
            </a:r>
          </a:p>
          <a:p>
            <a:pPr marL="342900" indent="-342900">
              <a:buFontTx/>
              <a:buChar char="-"/>
            </a:pPr>
            <a:r>
              <a:rPr lang="en-US" sz="2000" b="1">
                <a:solidFill>
                  <a:srgbClr val="FF0000"/>
                </a:solidFill>
              </a:rPr>
              <a:t>Never changes</a:t>
            </a:r>
            <a:endParaRPr lang="en-US" sz="2000" b="1" i="1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b="1">
                <a:solidFill>
                  <a:srgbClr val="FF0000"/>
                </a:solidFill>
              </a:rPr>
              <a:t>Usually integer</a:t>
            </a:r>
          </a:p>
          <a:p>
            <a:pPr marL="342900" indent="-342900">
              <a:buFontTx/>
              <a:buChar char="-"/>
            </a:pPr>
            <a:r>
              <a:rPr lang="en-US" sz="2000" b="1">
                <a:solidFill>
                  <a:srgbClr val="FF0000"/>
                </a:solidFill>
              </a:rPr>
              <a:t>Optional though required in some situations, very common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A3DC7C-9985-A945-9E31-17182C48BA49}"/>
              </a:ext>
            </a:extLst>
          </p:cNvPr>
          <p:cNvCxnSpPr>
            <a:cxnSpLocks/>
          </p:cNvCxnSpPr>
          <p:nvPr/>
        </p:nvCxnSpPr>
        <p:spPr>
          <a:xfrm flipV="1">
            <a:off x="2960485" y="3549028"/>
            <a:ext cx="1" cy="9156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98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5CD4CA-9328-F644-AF3F-C5186648A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929001"/>
              </p:ext>
            </p:extLst>
          </p:nvPr>
        </p:nvGraphicFramePr>
        <p:xfrm>
          <a:off x="2532743" y="1203960"/>
          <a:ext cx="81280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8695603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8581304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664323727"/>
                    </a:ext>
                  </a:extLst>
                </a:gridCol>
                <a:gridCol w="1026886">
                  <a:extLst>
                    <a:ext uri="{9D8B030D-6E8A-4147-A177-3AD203B41FA5}">
                      <a16:colId xmlns:a16="http://schemas.microsoft.com/office/drawing/2014/main" val="14360672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232029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99126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5343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Doctor_ID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7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1938-07-04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7876543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Daisy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1940-02-08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8635467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9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Huey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7498735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67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Dewey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6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Louie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8367242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539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827BF1-5D9B-B646-9F7A-E59C188A7AB0}"/>
              </a:ext>
            </a:extLst>
          </p:cNvPr>
          <p:cNvSpPr txBox="1"/>
          <p:nvPr/>
        </p:nvSpPr>
        <p:spPr>
          <a:xfrm>
            <a:off x="2532743" y="742295"/>
            <a:ext cx="109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Patient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D69C4-85C5-4242-A317-A8DCFA0475D5}"/>
              </a:ext>
            </a:extLst>
          </p:cNvPr>
          <p:cNvSpPr txBox="1"/>
          <p:nvPr/>
        </p:nvSpPr>
        <p:spPr>
          <a:xfrm>
            <a:off x="1551583" y="4284752"/>
            <a:ext cx="77811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Absence of data:</a:t>
            </a:r>
          </a:p>
          <a:p>
            <a:pPr marL="342900" indent="-342900">
              <a:buFontTx/>
              <a:buChar char="-"/>
            </a:pPr>
            <a:r>
              <a:rPr lang="en-US" sz="2000" b="1">
                <a:solidFill>
                  <a:srgbClr val="FF0000"/>
                </a:solidFill>
              </a:rPr>
              <a:t>In files, indicated by empty or blank cell, sometimes by special value</a:t>
            </a:r>
          </a:p>
          <a:p>
            <a:pPr marL="342900" indent="-342900">
              <a:buFontTx/>
              <a:buChar char="-"/>
            </a:pPr>
            <a:r>
              <a:rPr lang="en-US" sz="2000" b="1">
                <a:solidFill>
                  <a:srgbClr val="FF0000"/>
                </a:solidFill>
              </a:rPr>
              <a:t>In database, special code NULL</a:t>
            </a:r>
          </a:p>
          <a:p>
            <a:pPr marL="342900" indent="-342900">
              <a:buFontTx/>
              <a:buChar char="-"/>
            </a:pPr>
            <a:r>
              <a:rPr lang="en-US" sz="2000" b="1">
                <a:solidFill>
                  <a:srgbClr val="FF0000"/>
                </a:solidFill>
              </a:rPr>
              <a:t>Neither TRUE, nor FALSE, nor 0, nor...</a:t>
            </a:r>
          </a:p>
        </p:txBody>
      </p:sp>
    </p:spTree>
    <p:extLst>
      <p:ext uri="{BB962C8B-B14F-4D97-AF65-F5344CB8AC3E}">
        <p14:creationId xmlns:p14="http://schemas.microsoft.com/office/powerpoint/2010/main" val="70283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5CD4CA-9328-F644-AF3F-C5186648A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48761"/>
              </p:ext>
            </p:extLst>
          </p:nvPr>
        </p:nvGraphicFramePr>
        <p:xfrm>
          <a:off x="1018739" y="1203960"/>
          <a:ext cx="81280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8695603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8581304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664323727"/>
                    </a:ext>
                  </a:extLst>
                </a:gridCol>
                <a:gridCol w="1026886">
                  <a:extLst>
                    <a:ext uri="{9D8B030D-6E8A-4147-A177-3AD203B41FA5}">
                      <a16:colId xmlns:a16="http://schemas.microsoft.com/office/drawing/2014/main" val="14360672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232029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99126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5343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Doctor_ID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7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1938-07-04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7876543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Daisy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1940-02-08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8635467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9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Huey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7498735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67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Dewey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6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Louie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8367242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539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827BF1-5D9B-B646-9F7A-E59C188A7AB0}"/>
              </a:ext>
            </a:extLst>
          </p:cNvPr>
          <p:cNvSpPr txBox="1"/>
          <p:nvPr/>
        </p:nvSpPr>
        <p:spPr>
          <a:xfrm>
            <a:off x="1018739" y="742295"/>
            <a:ext cx="109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Patient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4B8915-0C1B-2E41-984F-894FF7E3A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46745"/>
              </p:ext>
            </p:extLst>
          </p:nvPr>
        </p:nvGraphicFramePr>
        <p:xfrm>
          <a:off x="3276183" y="4661247"/>
          <a:ext cx="8128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367779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23435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09655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9405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30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Dr. Jekyll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1305-C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3141592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34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Dr. Hyde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1414-F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2187802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98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4E49CD7-ED50-DD4F-A137-FBDEA7C8EADE}"/>
              </a:ext>
            </a:extLst>
          </p:cNvPr>
          <p:cNvSpPr txBox="1"/>
          <p:nvPr/>
        </p:nvSpPr>
        <p:spPr>
          <a:xfrm>
            <a:off x="3276183" y="4199582"/>
            <a:ext cx="105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Doctor</a:t>
            </a:r>
          </a:p>
        </p:txBody>
      </p:sp>
    </p:spTree>
    <p:extLst>
      <p:ext uri="{BB962C8B-B14F-4D97-AF65-F5344CB8AC3E}">
        <p14:creationId xmlns:p14="http://schemas.microsoft.com/office/powerpoint/2010/main" val="120848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5CD4CA-9328-F644-AF3F-C5186648A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53621"/>
              </p:ext>
            </p:extLst>
          </p:nvPr>
        </p:nvGraphicFramePr>
        <p:xfrm>
          <a:off x="1018739" y="1203960"/>
          <a:ext cx="81280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8695603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8581304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664323727"/>
                    </a:ext>
                  </a:extLst>
                </a:gridCol>
                <a:gridCol w="1026886">
                  <a:extLst>
                    <a:ext uri="{9D8B030D-6E8A-4147-A177-3AD203B41FA5}">
                      <a16:colId xmlns:a16="http://schemas.microsoft.com/office/drawing/2014/main" val="14360672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232029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99126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5343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Doctor_ID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7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1938-07-04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7876543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Daisy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1940-02-08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8635467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9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Huey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7498735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67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Dewey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6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Louie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8367242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539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827BF1-5D9B-B646-9F7A-E59C188A7AB0}"/>
              </a:ext>
            </a:extLst>
          </p:cNvPr>
          <p:cNvSpPr txBox="1"/>
          <p:nvPr/>
        </p:nvSpPr>
        <p:spPr>
          <a:xfrm>
            <a:off x="1018739" y="742295"/>
            <a:ext cx="109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Patient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4B8915-0C1B-2E41-984F-894FF7E3A103}"/>
              </a:ext>
            </a:extLst>
          </p:cNvPr>
          <p:cNvGraphicFramePr>
            <a:graphicFrameLocks noGrp="1"/>
          </p:cNvGraphicFramePr>
          <p:nvPr/>
        </p:nvGraphicFramePr>
        <p:xfrm>
          <a:off x="3276183" y="4661247"/>
          <a:ext cx="8128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367779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23435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09655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9405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30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Dr. Jekyll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1305-C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3141592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34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Dr. Hyde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1414-F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2187802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98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4E49CD7-ED50-DD4F-A137-FBDEA7C8EADE}"/>
              </a:ext>
            </a:extLst>
          </p:cNvPr>
          <p:cNvSpPr txBox="1"/>
          <p:nvPr/>
        </p:nvSpPr>
        <p:spPr>
          <a:xfrm>
            <a:off x="3276183" y="4199582"/>
            <a:ext cx="105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Doctor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E53C174-4367-3E4D-8FAD-4B3F19F5C5EC}"/>
              </a:ext>
            </a:extLst>
          </p:cNvPr>
          <p:cNvSpPr/>
          <p:nvPr/>
        </p:nvSpPr>
        <p:spPr>
          <a:xfrm>
            <a:off x="7869836" y="1454046"/>
            <a:ext cx="854439" cy="59960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CE2E01-3DB0-DC4D-8042-02D38BDB7E56}"/>
              </a:ext>
            </a:extLst>
          </p:cNvPr>
          <p:cNvSpPr/>
          <p:nvPr/>
        </p:nvSpPr>
        <p:spPr>
          <a:xfrm>
            <a:off x="3150432" y="4915164"/>
            <a:ext cx="854439" cy="59960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5D68D6-17B5-9043-A902-DDFDCEA1D2B7}"/>
              </a:ext>
            </a:extLst>
          </p:cNvPr>
          <p:cNvCxnSpPr/>
          <p:nvPr/>
        </p:nvCxnSpPr>
        <p:spPr>
          <a:xfrm flipH="1">
            <a:off x="4004871" y="2053652"/>
            <a:ext cx="3969896" cy="2861512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C0BF19-02A4-6A47-95F9-9F9962742453}"/>
              </a:ext>
            </a:extLst>
          </p:cNvPr>
          <p:cNvSpPr txBox="1"/>
          <p:nvPr/>
        </p:nvSpPr>
        <p:spPr>
          <a:xfrm>
            <a:off x="5620921" y="3815310"/>
            <a:ext cx="168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“relationship”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4FAB08-4CC7-6641-A2AE-007A8DB83E43}"/>
              </a:ext>
            </a:extLst>
          </p:cNvPr>
          <p:cNvSpPr txBox="1"/>
          <p:nvPr/>
        </p:nvSpPr>
        <p:spPr>
          <a:xfrm>
            <a:off x="9354721" y="1553794"/>
            <a:ext cx="1588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“foreign key”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FD2C6-4972-E844-9E8A-5C147F8E55E3}"/>
              </a:ext>
            </a:extLst>
          </p:cNvPr>
          <p:cNvSpPr txBox="1"/>
          <p:nvPr/>
        </p:nvSpPr>
        <p:spPr>
          <a:xfrm>
            <a:off x="1638313" y="5014912"/>
            <a:ext cx="1449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104410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5CD4CA-9328-F644-AF3F-C5186648A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430442"/>
              </p:ext>
            </p:extLst>
          </p:nvPr>
        </p:nvGraphicFramePr>
        <p:xfrm>
          <a:off x="1018738" y="1203960"/>
          <a:ext cx="108234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610">
                  <a:extLst>
                    <a:ext uri="{9D8B030D-6E8A-4147-A177-3AD203B41FA5}">
                      <a16:colId xmlns:a16="http://schemas.microsoft.com/office/drawing/2014/main" val="2869560327"/>
                    </a:ext>
                  </a:extLst>
                </a:gridCol>
                <a:gridCol w="826652">
                  <a:extLst>
                    <a:ext uri="{9D8B030D-6E8A-4147-A177-3AD203B41FA5}">
                      <a16:colId xmlns:a16="http://schemas.microsoft.com/office/drawing/2014/main" val="1885813043"/>
                    </a:ext>
                  </a:extLst>
                </a:gridCol>
                <a:gridCol w="1317171">
                  <a:extLst>
                    <a:ext uri="{9D8B030D-6E8A-4147-A177-3AD203B41FA5}">
                      <a16:colId xmlns:a16="http://schemas.microsoft.com/office/drawing/2014/main" val="1664323727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1436067251"/>
                    </a:ext>
                  </a:extLst>
                </a:gridCol>
                <a:gridCol w="892629">
                  <a:extLst>
                    <a:ext uri="{9D8B030D-6E8A-4147-A177-3AD203B41FA5}">
                      <a16:colId xmlns:a16="http://schemas.microsoft.com/office/drawing/2014/main" val="222320291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869912677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2753430865"/>
                    </a:ext>
                  </a:extLst>
                </a:gridCol>
                <a:gridCol w="1796142">
                  <a:extLst>
                    <a:ext uri="{9D8B030D-6E8A-4147-A177-3AD203B41FA5}">
                      <a16:colId xmlns:a16="http://schemas.microsoft.com/office/drawing/2014/main" val="3835365116"/>
                    </a:ext>
                  </a:extLst>
                </a:gridCol>
                <a:gridCol w="1990657">
                  <a:extLst>
                    <a:ext uri="{9D8B030D-6E8A-4147-A177-3AD203B41FA5}">
                      <a16:colId xmlns:a16="http://schemas.microsoft.com/office/drawing/2014/main" val="412009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Doctor_office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Doctor_phone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7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1938-07-04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7876543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Dr. Jekyll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1305-C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3141592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Daisy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1940-02-08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8635467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Dr. Hyde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1414-F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2187802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9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Huey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7498735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Dr. Jekyll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1305-C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3141592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67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Dewey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Dr. Jekyll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1305-C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3141592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6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Louie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8367242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Dr. Hyde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1414-F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2187802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539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827BF1-5D9B-B646-9F7A-E59C188A7AB0}"/>
              </a:ext>
            </a:extLst>
          </p:cNvPr>
          <p:cNvSpPr txBox="1"/>
          <p:nvPr/>
        </p:nvSpPr>
        <p:spPr>
          <a:xfrm>
            <a:off x="1018739" y="742295"/>
            <a:ext cx="109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Patient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48C728-6DD5-5A43-82A1-428155D8AC58}"/>
              </a:ext>
            </a:extLst>
          </p:cNvPr>
          <p:cNvSpPr txBox="1"/>
          <p:nvPr/>
        </p:nvSpPr>
        <p:spPr>
          <a:xfrm>
            <a:off x="1551583" y="4284752"/>
            <a:ext cx="62486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When data is “denormalized”:</a:t>
            </a:r>
          </a:p>
          <a:p>
            <a:pPr marL="342900" indent="-342900">
              <a:buFontTx/>
              <a:buChar char="-"/>
            </a:pPr>
            <a:r>
              <a:rPr lang="en-US" sz="2000" b="1">
                <a:solidFill>
                  <a:srgbClr val="FF0000"/>
                </a:solidFill>
              </a:rPr>
              <a:t>Have attributes that are not properties of the entity</a:t>
            </a:r>
          </a:p>
          <a:p>
            <a:pPr marL="342900" indent="-342900">
              <a:buFontTx/>
              <a:buChar char="-"/>
            </a:pPr>
            <a:r>
              <a:rPr lang="en-US" sz="2000" b="1">
                <a:solidFill>
                  <a:srgbClr val="FF0000"/>
                </a:solidFill>
              </a:rPr>
              <a:t>Lots of repetition</a:t>
            </a:r>
          </a:p>
          <a:p>
            <a:pPr marL="342900" indent="-342900">
              <a:buFontTx/>
              <a:buChar char="-"/>
            </a:pPr>
            <a:r>
              <a:rPr lang="en-US" sz="2000" b="1">
                <a:solidFill>
                  <a:srgbClr val="FF0000"/>
                </a:solidFill>
              </a:rPr>
              <a:t>If something changes, need to change in lots of places</a:t>
            </a:r>
          </a:p>
        </p:txBody>
      </p:sp>
    </p:spTree>
    <p:extLst>
      <p:ext uri="{BB962C8B-B14F-4D97-AF65-F5344CB8AC3E}">
        <p14:creationId xmlns:p14="http://schemas.microsoft.com/office/powerpoint/2010/main" val="44859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5CD4CA-9328-F644-AF3F-C5186648A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940081"/>
              </p:ext>
            </p:extLst>
          </p:nvPr>
        </p:nvGraphicFramePr>
        <p:xfrm>
          <a:off x="1018738" y="1203960"/>
          <a:ext cx="70366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610">
                  <a:extLst>
                    <a:ext uri="{9D8B030D-6E8A-4147-A177-3AD203B41FA5}">
                      <a16:colId xmlns:a16="http://schemas.microsoft.com/office/drawing/2014/main" val="2869560327"/>
                    </a:ext>
                  </a:extLst>
                </a:gridCol>
                <a:gridCol w="826652">
                  <a:extLst>
                    <a:ext uri="{9D8B030D-6E8A-4147-A177-3AD203B41FA5}">
                      <a16:colId xmlns:a16="http://schemas.microsoft.com/office/drawing/2014/main" val="1885813043"/>
                    </a:ext>
                  </a:extLst>
                </a:gridCol>
                <a:gridCol w="1317171">
                  <a:extLst>
                    <a:ext uri="{9D8B030D-6E8A-4147-A177-3AD203B41FA5}">
                      <a16:colId xmlns:a16="http://schemas.microsoft.com/office/drawing/2014/main" val="1664323727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1436067251"/>
                    </a:ext>
                  </a:extLst>
                </a:gridCol>
                <a:gridCol w="892629">
                  <a:extLst>
                    <a:ext uri="{9D8B030D-6E8A-4147-A177-3AD203B41FA5}">
                      <a16:colId xmlns:a16="http://schemas.microsoft.com/office/drawing/2014/main" val="222320291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869912677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275343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7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1938-07-04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7876543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Dr. Jekyll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Daisy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1940-02-08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8635467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Dr. Hyde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9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Huey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7498735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Dr. Jekyll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67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Dewey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Dr. Jekyll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6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Louie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1937-03-05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8367242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Dr. Hyde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539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827BF1-5D9B-B646-9F7A-E59C188A7AB0}"/>
              </a:ext>
            </a:extLst>
          </p:cNvPr>
          <p:cNvSpPr txBox="1"/>
          <p:nvPr/>
        </p:nvSpPr>
        <p:spPr>
          <a:xfrm>
            <a:off x="1018739" y="742295"/>
            <a:ext cx="109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Patient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48C728-6DD5-5A43-82A1-428155D8AC58}"/>
              </a:ext>
            </a:extLst>
          </p:cNvPr>
          <p:cNvSpPr txBox="1"/>
          <p:nvPr/>
        </p:nvSpPr>
        <p:spPr>
          <a:xfrm>
            <a:off x="1551583" y="4284752"/>
            <a:ext cx="438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A quantity may start out as an attribute</a:t>
            </a:r>
          </a:p>
        </p:txBody>
      </p:sp>
    </p:spTree>
    <p:extLst>
      <p:ext uri="{BB962C8B-B14F-4D97-AF65-F5344CB8AC3E}">
        <p14:creationId xmlns:p14="http://schemas.microsoft.com/office/powerpoint/2010/main" val="19453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841</Words>
  <Application>Microsoft Macintosh PowerPoint</Application>
  <PresentationFormat>Widescreen</PresentationFormat>
  <Paragraphs>530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Janée</dc:creator>
  <cp:lastModifiedBy>Greg Janée</cp:lastModifiedBy>
  <cp:revision>40</cp:revision>
  <dcterms:created xsi:type="dcterms:W3CDTF">2021-11-04T05:05:50Z</dcterms:created>
  <dcterms:modified xsi:type="dcterms:W3CDTF">2022-02-04T16:41:30Z</dcterms:modified>
</cp:coreProperties>
</file>