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4"/>
  </p:notesMasterIdLst>
  <p:sldIdLst>
    <p:sldId id="263" r:id="rId2"/>
    <p:sldId id="267" r:id="rId3"/>
    <p:sldId id="257" r:id="rId4"/>
    <p:sldId id="295" r:id="rId5"/>
    <p:sldId id="292" r:id="rId6"/>
    <p:sldId id="294" r:id="rId7"/>
    <p:sldId id="268" r:id="rId8"/>
    <p:sldId id="262" r:id="rId9"/>
    <p:sldId id="266" r:id="rId10"/>
    <p:sldId id="296" r:id="rId11"/>
    <p:sldId id="297" r:id="rId12"/>
    <p:sldId id="29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F5AE6E-6C52-4B22-8B42-9DB66E515204}">
          <p14:sldIdLst>
            <p14:sldId id="263"/>
            <p14:sldId id="267"/>
            <p14:sldId id="257"/>
            <p14:sldId id="295"/>
            <p14:sldId id="292"/>
            <p14:sldId id="294"/>
            <p14:sldId id="268"/>
            <p14:sldId id="262"/>
            <p14:sldId id="266"/>
            <p14:sldId id="296"/>
            <p14:sldId id="297"/>
            <p14:sldId id="298"/>
          </p14:sldIdLst>
        </p14:section>
        <p14:section name="Information" id="{F6D05DED-F221-45B1-9C0D-EF7F28F016E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C03"/>
    <a:srgbClr val="FFAA64"/>
    <a:srgbClr val="FF6464"/>
    <a:srgbClr val="C70039"/>
    <a:srgbClr val="022E57"/>
    <a:srgbClr val="511845"/>
    <a:srgbClr val="F67280"/>
    <a:srgbClr val="C06C84"/>
    <a:srgbClr val="6C5B7B"/>
    <a:srgbClr val="355C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CB01D-ABBA-4404-98B3-CDDFF352C102}" v="3" dt="2021-05-30T05:07:45.136"/>
    <p1510:client id="{261E36FB-C939-41A2-8351-C14A7612C60A}" v="55" dt="2021-05-30T05:54:09.405"/>
    <p1510:client id="{41BF66D7-F235-464E-BDCF-B2B6C9A73E45}" v="43" dt="2021-05-30T05:38:44.094"/>
    <p1510:client id="{5AC431FD-0ADA-43E3-AC97-791E416A8161}" v="434" dt="2021-05-30T05:58:04.718"/>
    <p1510:client id="{B626C4E7-7E3D-44A5-9A04-774530E3FAB9}" v="138" dt="2021-05-29T05:49:56.259"/>
    <p1510:client id="{D6C3419C-9BA1-4FA8-B01A-976C79E130BB}" v="1446" dt="2021-05-30T05:43:45.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EBB68-A30B-4BF6-83A1-83553492B9B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215471B-68F7-4A01-ABE8-74D72DEFCB3E}">
      <dgm:prSet/>
      <dgm:spPr/>
      <dgm:t>
        <a:bodyPr/>
        <a:lstStyle/>
        <a:p>
          <a:r>
            <a:rPr lang="en-US"/>
            <a:t>Water is essential for life. Without water, there would be no life in existence.</a:t>
          </a:r>
        </a:p>
      </dgm:t>
    </dgm:pt>
    <dgm:pt modelId="{C4E6ED22-F963-43FA-8D44-2AF61530565C}" type="parTrans" cxnId="{410D8F74-9F25-4E65-B8F6-1BC03D457695}">
      <dgm:prSet/>
      <dgm:spPr/>
      <dgm:t>
        <a:bodyPr/>
        <a:lstStyle/>
        <a:p>
          <a:endParaRPr lang="en-US"/>
        </a:p>
      </dgm:t>
    </dgm:pt>
    <dgm:pt modelId="{7D9EB88C-2D27-4FB6-807C-AA2508E65000}" type="sibTrans" cxnId="{410D8F74-9F25-4E65-B8F6-1BC03D457695}">
      <dgm:prSet/>
      <dgm:spPr/>
      <dgm:t>
        <a:bodyPr/>
        <a:lstStyle/>
        <a:p>
          <a:endParaRPr lang="en-US"/>
        </a:p>
      </dgm:t>
    </dgm:pt>
    <dgm:pt modelId="{60F0F7EA-F175-4BF3-88CB-73F3CB74BE5B}">
      <dgm:prSet/>
      <dgm:spPr/>
      <dgm:t>
        <a:bodyPr/>
        <a:lstStyle/>
        <a:p>
          <a:r>
            <a:rPr lang="en-US"/>
            <a:t>We usually take water for granted for its purity, but we need to ensure its quality.</a:t>
          </a:r>
        </a:p>
      </dgm:t>
    </dgm:pt>
    <dgm:pt modelId="{FE92D5AA-B28B-4252-B151-79E4659DC6C1}" type="parTrans" cxnId="{A072BE46-AE9A-456E-A4FD-51500D92A4C7}">
      <dgm:prSet/>
      <dgm:spPr/>
      <dgm:t>
        <a:bodyPr/>
        <a:lstStyle/>
        <a:p>
          <a:endParaRPr lang="en-US"/>
        </a:p>
      </dgm:t>
    </dgm:pt>
    <dgm:pt modelId="{D0E8DB58-D4A4-4071-A4B2-F86DE7C3BF70}" type="sibTrans" cxnId="{A072BE46-AE9A-456E-A4FD-51500D92A4C7}">
      <dgm:prSet/>
      <dgm:spPr/>
      <dgm:t>
        <a:bodyPr/>
        <a:lstStyle/>
        <a:p>
          <a:endParaRPr lang="en-US"/>
        </a:p>
      </dgm:t>
    </dgm:pt>
    <dgm:pt modelId="{EA65C82A-1A8B-4083-BB71-73D19A945E36}">
      <dgm:prSet/>
      <dgm:spPr/>
      <dgm:t>
        <a:bodyPr/>
        <a:lstStyle/>
        <a:p>
          <a:r>
            <a:rPr lang="en-US"/>
            <a:t>Water pollution originates from human activities.</a:t>
          </a:r>
        </a:p>
      </dgm:t>
    </dgm:pt>
    <dgm:pt modelId="{92520AC6-6944-4C85-8CAD-C9802FCC7113}" type="parTrans" cxnId="{7E3714C1-08B5-46FA-957C-4173F6A4E3E5}">
      <dgm:prSet/>
      <dgm:spPr/>
      <dgm:t>
        <a:bodyPr/>
        <a:lstStyle/>
        <a:p>
          <a:endParaRPr lang="en-US"/>
        </a:p>
      </dgm:t>
    </dgm:pt>
    <dgm:pt modelId="{6B2582CD-1859-43E9-8FA8-A71E66D1CD8D}" type="sibTrans" cxnId="{7E3714C1-08B5-46FA-957C-4173F6A4E3E5}">
      <dgm:prSet/>
      <dgm:spPr/>
      <dgm:t>
        <a:bodyPr/>
        <a:lstStyle/>
        <a:p>
          <a:endParaRPr lang="en-US"/>
        </a:p>
      </dgm:t>
    </dgm:pt>
    <dgm:pt modelId="{7B51F549-A895-4149-9C27-336BDB50A08F}">
      <dgm:prSet/>
      <dgm:spPr/>
      <dgm:t>
        <a:bodyPr/>
        <a:lstStyle/>
        <a:p>
          <a:r>
            <a:rPr lang="en-US"/>
            <a:t>Water pollution reaches groundwater water by seeping underground.</a:t>
          </a:r>
        </a:p>
      </dgm:t>
    </dgm:pt>
    <dgm:pt modelId="{88B2E20F-92F6-4CDB-B72F-44B78A4DC383}" type="parTrans" cxnId="{C4C59F99-1685-43DD-8CBB-567E4E396B24}">
      <dgm:prSet/>
      <dgm:spPr/>
      <dgm:t>
        <a:bodyPr/>
        <a:lstStyle/>
        <a:p>
          <a:endParaRPr lang="en-US"/>
        </a:p>
      </dgm:t>
    </dgm:pt>
    <dgm:pt modelId="{CFA8A7C1-78F6-43E9-BBB4-C4418E270986}" type="sibTrans" cxnId="{C4C59F99-1685-43DD-8CBB-567E4E396B24}">
      <dgm:prSet/>
      <dgm:spPr/>
      <dgm:t>
        <a:bodyPr/>
        <a:lstStyle/>
        <a:p>
          <a:endParaRPr lang="en-US"/>
        </a:p>
      </dgm:t>
    </dgm:pt>
    <dgm:pt modelId="{F294524B-2381-4251-A4E2-8EF9CBBB2B6B}" type="pres">
      <dgm:prSet presAssocID="{FDDEBB68-A30B-4BF6-83A1-83553492B9B7}" presName="linear" presStyleCnt="0">
        <dgm:presLayoutVars>
          <dgm:animLvl val="lvl"/>
          <dgm:resizeHandles val="exact"/>
        </dgm:presLayoutVars>
      </dgm:prSet>
      <dgm:spPr/>
    </dgm:pt>
    <dgm:pt modelId="{EC19ED9B-B74D-4999-8663-CDFD7917DCDC}" type="pres">
      <dgm:prSet presAssocID="{9215471B-68F7-4A01-ABE8-74D72DEFCB3E}" presName="parentText" presStyleLbl="node1" presStyleIdx="0" presStyleCnt="4">
        <dgm:presLayoutVars>
          <dgm:chMax val="0"/>
          <dgm:bulletEnabled val="1"/>
        </dgm:presLayoutVars>
      </dgm:prSet>
      <dgm:spPr/>
    </dgm:pt>
    <dgm:pt modelId="{1ACC8788-1613-4F79-9241-2002C3CF6CE8}" type="pres">
      <dgm:prSet presAssocID="{7D9EB88C-2D27-4FB6-807C-AA2508E65000}" presName="spacer" presStyleCnt="0"/>
      <dgm:spPr/>
    </dgm:pt>
    <dgm:pt modelId="{EA3496C2-AD0C-4F21-96CD-EAA67F662D17}" type="pres">
      <dgm:prSet presAssocID="{60F0F7EA-F175-4BF3-88CB-73F3CB74BE5B}" presName="parentText" presStyleLbl="node1" presStyleIdx="1" presStyleCnt="4">
        <dgm:presLayoutVars>
          <dgm:chMax val="0"/>
          <dgm:bulletEnabled val="1"/>
        </dgm:presLayoutVars>
      </dgm:prSet>
      <dgm:spPr/>
    </dgm:pt>
    <dgm:pt modelId="{5780FA11-E362-479E-96F2-65C92B67DD07}" type="pres">
      <dgm:prSet presAssocID="{D0E8DB58-D4A4-4071-A4B2-F86DE7C3BF70}" presName="spacer" presStyleCnt="0"/>
      <dgm:spPr/>
    </dgm:pt>
    <dgm:pt modelId="{D3586CC9-FDCB-4247-A820-7DC6BA47D19D}" type="pres">
      <dgm:prSet presAssocID="{EA65C82A-1A8B-4083-BB71-73D19A945E36}" presName="parentText" presStyleLbl="node1" presStyleIdx="2" presStyleCnt="4">
        <dgm:presLayoutVars>
          <dgm:chMax val="0"/>
          <dgm:bulletEnabled val="1"/>
        </dgm:presLayoutVars>
      </dgm:prSet>
      <dgm:spPr/>
    </dgm:pt>
    <dgm:pt modelId="{057A7761-96FC-4EDF-ABD5-C4C2A72A86A0}" type="pres">
      <dgm:prSet presAssocID="{6B2582CD-1859-43E9-8FA8-A71E66D1CD8D}" presName="spacer" presStyleCnt="0"/>
      <dgm:spPr/>
    </dgm:pt>
    <dgm:pt modelId="{487EAD05-3BF6-4C43-979E-0641250E8539}" type="pres">
      <dgm:prSet presAssocID="{7B51F549-A895-4149-9C27-336BDB50A08F}" presName="parentText" presStyleLbl="node1" presStyleIdx="3" presStyleCnt="4">
        <dgm:presLayoutVars>
          <dgm:chMax val="0"/>
          <dgm:bulletEnabled val="1"/>
        </dgm:presLayoutVars>
      </dgm:prSet>
      <dgm:spPr/>
    </dgm:pt>
  </dgm:ptLst>
  <dgm:cxnLst>
    <dgm:cxn modelId="{CE42C844-98D8-460A-9EF9-5F84CFE449B7}" type="presOf" srcId="{EA65C82A-1A8B-4083-BB71-73D19A945E36}" destId="{D3586CC9-FDCB-4247-A820-7DC6BA47D19D}" srcOrd="0" destOrd="0" presId="urn:microsoft.com/office/officeart/2005/8/layout/vList2"/>
    <dgm:cxn modelId="{A072BE46-AE9A-456E-A4FD-51500D92A4C7}" srcId="{FDDEBB68-A30B-4BF6-83A1-83553492B9B7}" destId="{60F0F7EA-F175-4BF3-88CB-73F3CB74BE5B}" srcOrd="1" destOrd="0" parTransId="{FE92D5AA-B28B-4252-B151-79E4659DC6C1}" sibTransId="{D0E8DB58-D4A4-4071-A4B2-F86DE7C3BF70}"/>
    <dgm:cxn modelId="{410D8F74-9F25-4E65-B8F6-1BC03D457695}" srcId="{FDDEBB68-A30B-4BF6-83A1-83553492B9B7}" destId="{9215471B-68F7-4A01-ABE8-74D72DEFCB3E}" srcOrd="0" destOrd="0" parTransId="{C4E6ED22-F963-43FA-8D44-2AF61530565C}" sibTransId="{7D9EB88C-2D27-4FB6-807C-AA2508E65000}"/>
    <dgm:cxn modelId="{11FCCE78-E89F-4290-B0D3-B6F3D4EFBDE6}" type="presOf" srcId="{60F0F7EA-F175-4BF3-88CB-73F3CB74BE5B}" destId="{EA3496C2-AD0C-4F21-96CD-EAA67F662D17}" srcOrd="0" destOrd="0" presId="urn:microsoft.com/office/officeart/2005/8/layout/vList2"/>
    <dgm:cxn modelId="{C394787B-A222-42D5-A159-5E7EF4C763F2}" type="presOf" srcId="{FDDEBB68-A30B-4BF6-83A1-83553492B9B7}" destId="{F294524B-2381-4251-A4E2-8EF9CBBB2B6B}" srcOrd="0" destOrd="0" presId="urn:microsoft.com/office/officeart/2005/8/layout/vList2"/>
    <dgm:cxn modelId="{C4C59F99-1685-43DD-8CBB-567E4E396B24}" srcId="{FDDEBB68-A30B-4BF6-83A1-83553492B9B7}" destId="{7B51F549-A895-4149-9C27-336BDB50A08F}" srcOrd="3" destOrd="0" parTransId="{88B2E20F-92F6-4CDB-B72F-44B78A4DC383}" sibTransId="{CFA8A7C1-78F6-43E9-BBB4-C4418E270986}"/>
    <dgm:cxn modelId="{C64B67A7-4493-445A-B714-090A1F28A7C5}" type="presOf" srcId="{7B51F549-A895-4149-9C27-336BDB50A08F}" destId="{487EAD05-3BF6-4C43-979E-0641250E8539}" srcOrd="0" destOrd="0" presId="urn:microsoft.com/office/officeart/2005/8/layout/vList2"/>
    <dgm:cxn modelId="{7E3714C1-08B5-46FA-957C-4173F6A4E3E5}" srcId="{FDDEBB68-A30B-4BF6-83A1-83553492B9B7}" destId="{EA65C82A-1A8B-4083-BB71-73D19A945E36}" srcOrd="2" destOrd="0" parTransId="{92520AC6-6944-4C85-8CAD-C9802FCC7113}" sibTransId="{6B2582CD-1859-43E9-8FA8-A71E66D1CD8D}"/>
    <dgm:cxn modelId="{0907E8F5-5804-43D8-A453-3EB05FBC6670}" type="presOf" srcId="{9215471B-68F7-4A01-ABE8-74D72DEFCB3E}" destId="{EC19ED9B-B74D-4999-8663-CDFD7917DCDC}" srcOrd="0" destOrd="0" presId="urn:microsoft.com/office/officeart/2005/8/layout/vList2"/>
    <dgm:cxn modelId="{082E8CCF-082E-4FD1-90E4-9CCA65C30AEB}" type="presParOf" srcId="{F294524B-2381-4251-A4E2-8EF9CBBB2B6B}" destId="{EC19ED9B-B74D-4999-8663-CDFD7917DCDC}" srcOrd="0" destOrd="0" presId="urn:microsoft.com/office/officeart/2005/8/layout/vList2"/>
    <dgm:cxn modelId="{22A0AD63-7F3B-4C4A-A323-66CA37E25F78}" type="presParOf" srcId="{F294524B-2381-4251-A4E2-8EF9CBBB2B6B}" destId="{1ACC8788-1613-4F79-9241-2002C3CF6CE8}" srcOrd="1" destOrd="0" presId="urn:microsoft.com/office/officeart/2005/8/layout/vList2"/>
    <dgm:cxn modelId="{B095E955-2DB3-4A58-9B82-87CC25AB0296}" type="presParOf" srcId="{F294524B-2381-4251-A4E2-8EF9CBBB2B6B}" destId="{EA3496C2-AD0C-4F21-96CD-EAA67F662D17}" srcOrd="2" destOrd="0" presId="urn:microsoft.com/office/officeart/2005/8/layout/vList2"/>
    <dgm:cxn modelId="{2D48E133-75CE-40DB-A8B2-712447F0BBAC}" type="presParOf" srcId="{F294524B-2381-4251-A4E2-8EF9CBBB2B6B}" destId="{5780FA11-E362-479E-96F2-65C92B67DD07}" srcOrd="3" destOrd="0" presId="urn:microsoft.com/office/officeart/2005/8/layout/vList2"/>
    <dgm:cxn modelId="{E645A226-83CE-4B6E-9A2F-38CFA648AFEA}" type="presParOf" srcId="{F294524B-2381-4251-A4E2-8EF9CBBB2B6B}" destId="{D3586CC9-FDCB-4247-A820-7DC6BA47D19D}" srcOrd="4" destOrd="0" presId="urn:microsoft.com/office/officeart/2005/8/layout/vList2"/>
    <dgm:cxn modelId="{D9246B17-4497-4B72-94E7-BFBA5A0676DD}" type="presParOf" srcId="{F294524B-2381-4251-A4E2-8EF9CBBB2B6B}" destId="{057A7761-96FC-4EDF-ABD5-C4C2A72A86A0}" srcOrd="5" destOrd="0" presId="urn:microsoft.com/office/officeart/2005/8/layout/vList2"/>
    <dgm:cxn modelId="{55861780-C744-4CFC-BAC0-5530992EE15B}" type="presParOf" srcId="{F294524B-2381-4251-A4E2-8EF9CBBB2B6B}" destId="{487EAD05-3BF6-4C43-979E-0641250E85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57BF6-CDA2-4205-A44B-BCC6459CB0E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8D77C6C-B99B-4C2A-85D6-5E69E63CA672}">
      <dgm:prSet/>
      <dgm:spPr/>
      <dgm:t>
        <a:bodyPr/>
        <a:lstStyle/>
        <a:p>
          <a:r>
            <a:rPr lang="en-US"/>
            <a:t>Deteriorating water quality : It is damaging the environment, health conditions and the global economy. The president of the World Bank, David </a:t>
          </a:r>
          <a:r>
            <a:rPr lang="en-US" err="1"/>
            <a:t>Malpass</a:t>
          </a:r>
          <a:r>
            <a:rPr lang="en-US"/>
            <a:t>, warns of the economic impact: "Deteriorating water quality is stalling economic growth and exacerbating poverty in many countries". </a:t>
          </a:r>
        </a:p>
      </dgm:t>
    </dgm:pt>
    <dgm:pt modelId="{68882F89-2342-49A4-929C-39477DF4CAFE}" type="parTrans" cxnId="{07194C62-32BB-415B-83BC-8FA2AEF6162D}">
      <dgm:prSet/>
      <dgm:spPr/>
      <dgm:t>
        <a:bodyPr/>
        <a:lstStyle/>
        <a:p>
          <a:endParaRPr lang="en-US"/>
        </a:p>
      </dgm:t>
    </dgm:pt>
    <dgm:pt modelId="{9B2D017A-B0C8-44BE-8A19-A25ABE41A7E6}" type="sibTrans" cxnId="{07194C62-32BB-415B-83BC-8FA2AEF6162D}">
      <dgm:prSet/>
      <dgm:spPr/>
      <dgm:t>
        <a:bodyPr/>
        <a:lstStyle/>
        <a:p>
          <a:endParaRPr lang="en-US"/>
        </a:p>
      </dgm:t>
    </dgm:pt>
    <dgm:pt modelId="{4DA90614-E993-4862-A040-0D3B7E034D6D}">
      <dgm:prSet/>
      <dgm:spPr/>
      <dgm:t>
        <a:bodyPr/>
        <a:lstStyle/>
        <a:p>
          <a:r>
            <a:rPr lang="en-US"/>
            <a:t>Diseases : Not just the aquatic life, even when the humans end up drinking polluted water, they make themselves vulnerable to various life-threatening illnesses like hepatitis, cholera, typhoid, and many other water-borne diseases.</a:t>
          </a:r>
        </a:p>
      </dgm:t>
    </dgm:pt>
    <dgm:pt modelId="{5CD252C5-667A-4E88-9E14-2B6409433FEE}" type="parTrans" cxnId="{A941B640-7541-4866-93A8-DDD0F406E683}">
      <dgm:prSet/>
      <dgm:spPr/>
      <dgm:t>
        <a:bodyPr/>
        <a:lstStyle/>
        <a:p>
          <a:endParaRPr lang="en-US"/>
        </a:p>
      </dgm:t>
    </dgm:pt>
    <dgm:pt modelId="{7B301099-3DA6-40C5-BF7B-D2D5930376CA}" type="sibTrans" cxnId="{A941B640-7541-4866-93A8-DDD0F406E683}">
      <dgm:prSet/>
      <dgm:spPr/>
      <dgm:t>
        <a:bodyPr/>
        <a:lstStyle/>
        <a:p>
          <a:endParaRPr lang="en-US"/>
        </a:p>
      </dgm:t>
    </dgm:pt>
    <dgm:pt modelId="{B76A4B9C-4884-4A21-A53E-9513580D3440}">
      <dgm:prSet/>
      <dgm:spPr/>
      <dgm:t>
        <a:bodyPr/>
        <a:lstStyle/>
        <a:p>
          <a:r>
            <a:rPr lang="en-US"/>
            <a:t>Ruination of the ecosystem : Our ecosystem is extremely fragile. Even a simple change can lead the ecosystem to react and impact the environment. If the water system is unchecked in a particular locality, then the whole ecosystem of that area may collapse.</a:t>
          </a:r>
        </a:p>
      </dgm:t>
    </dgm:pt>
    <dgm:pt modelId="{C7B94B82-E01E-466C-B60A-6C110B081388}" type="parTrans" cxnId="{4E506486-7588-452A-97AB-E1EE475F163D}">
      <dgm:prSet/>
      <dgm:spPr/>
      <dgm:t>
        <a:bodyPr/>
        <a:lstStyle/>
        <a:p>
          <a:endParaRPr lang="en-US"/>
        </a:p>
      </dgm:t>
    </dgm:pt>
    <dgm:pt modelId="{4E85612A-3A61-4978-BF1F-F1717A270CD1}" type="sibTrans" cxnId="{4E506486-7588-452A-97AB-E1EE475F163D}">
      <dgm:prSet/>
      <dgm:spPr/>
      <dgm:t>
        <a:bodyPr/>
        <a:lstStyle/>
        <a:p>
          <a:endParaRPr lang="en-US"/>
        </a:p>
      </dgm:t>
    </dgm:pt>
    <dgm:pt modelId="{ACFEFCDD-52AA-4E54-A921-D6AE714DDBDA}" type="pres">
      <dgm:prSet presAssocID="{08C57BF6-CDA2-4205-A44B-BCC6459CB0E2}" presName="vert0" presStyleCnt="0">
        <dgm:presLayoutVars>
          <dgm:dir/>
          <dgm:animOne val="branch"/>
          <dgm:animLvl val="lvl"/>
        </dgm:presLayoutVars>
      </dgm:prSet>
      <dgm:spPr/>
    </dgm:pt>
    <dgm:pt modelId="{CB2E32CD-EF14-4652-B72A-D1D59410A81C}" type="pres">
      <dgm:prSet presAssocID="{38D77C6C-B99B-4C2A-85D6-5E69E63CA672}" presName="thickLine" presStyleLbl="alignNode1" presStyleIdx="0" presStyleCnt="3"/>
      <dgm:spPr/>
    </dgm:pt>
    <dgm:pt modelId="{49D7E35E-9B05-4363-B7D5-3E5F34E22D8B}" type="pres">
      <dgm:prSet presAssocID="{38D77C6C-B99B-4C2A-85D6-5E69E63CA672}" presName="horz1" presStyleCnt="0"/>
      <dgm:spPr/>
    </dgm:pt>
    <dgm:pt modelId="{E967C689-CFA8-42A1-BB56-E2C262EDAAEE}" type="pres">
      <dgm:prSet presAssocID="{38D77C6C-B99B-4C2A-85D6-5E69E63CA672}" presName="tx1" presStyleLbl="revTx" presStyleIdx="0" presStyleCnt="3"/>
      <dgm:spPr/>
    </dgm:pt>
    <dgm:pt modelId="{1CD69B7C-9016-421D-A635-6BB240CC6B45}" type="pres">
      <dgm:prSet presAssocID="{38D77C6C-B99B-4C2A-85D6-5E69E63CA672}" presName="vert1" presStyleCnt="0"/>
      <dgm:spPr/>
    </dgm:pt>
    <dgm:pt modelId="{D37673DD-C017-4931-8B68-707959AFF1C0}" type="pres">
      <dgm:prSet presAssocID="{4DA90614-E993-4862-A040-0D3B7E034D6D}" presName="thickLine" presStyleLbl="alignNode1" presStyleIdx="1" presStyleCnt="3"/>
      <dgm:spPr/>
    </dgm:pt>
    <dgm:pt modelId="{67E8DE91-F4E8-4C6D-B706-24971C5CA145}" type="pres">
      <dgm:prSet presAssocID="{4DA90614-E993-4862-A040-0D3B7E034D6D}" presName="horz1" presStyleCnt="0"/>
      <dgm:spPr/>
    </dgm:pt>
    <dgm:pt modelId="{07064577-01A4-4EEC-951F-B5A545A32118}" type="pres">
      <dgm:prSet presAssocID="{4DA90614-E993-4862-A040-0D3B7E034D6D}" presName="tx1" presStyleLbl="revTx" presStyleIdx="1" presStyleCnt="3"/>
      <dgm:spPr/>
    </dgm:pt>
    <dgm:pt modelId="{0BD85CCE-ADB8-4ED1-B65C-3B28599FE3DF}" type="pres">
      <dgm:prSet presAssocID="{4DA90614-E993-4862-A040-0D3B7E034D6D}" presName="vert1" presStyleCnt="0"/>
      <dgm:spPr/>
    </dgm:pt>
    <dgm:pt modelId="{46C712FB-5000-475D-8313-EB3E584B23C4}" type="pres">
      <dgm:prSet presAssocID="{B76A4B9C-4884-4A21-A53E-9513580D3440}" presName="thickLine" presStyleLbl="alignNode1" presStyleIdx="2" presStyleCnt="3"/>
      <dgm:spPr/>
    </dgm:pt>
    <dgm:pt modelId="{91A2C237-BDB7-4511-A07D-52BEDD234C81}" type="pres">
      <dgm:prSet presAssocID="{B76A4B9C-4884-4A21-A53E-9513580D3440}" presName="horz1" presStyleCnt="0"/>
      <dgm:spPr/>
    </dgm:pt>
    <dgm:pt modelId="{C4269DC6-2AF1-4156-A073-D69F7918B621}" type="pres">
      <dgm:prSet presAssocID="{B76A4B9C-4884-4A21-A53E-9513580D3440}" presName="tx1" presStyleLbl="revTx" presStyleIdx="2" presStyleCnt="3"/>
      <dgm:spPr/>
    </dgm:pt>
    <dgm:pt modelId="{D1D48E4B-E568-493C-8903-60D1D2B7E305}" type="pres">
      <dgm:prSet presAssocID="{B76A4B9C-4884-4A21-A53E-9513580D3440}" presName="vert1" presStyleCnt="0"/>
      <dgm:spPr/>
    </dgm:pt>
  </dgm:ptLst>
  <dgm:cxnLst>
    <dgm:cxn modelId="{A72F1B2B-DAF2-4F29-8AE0-DDC38F003ED2}" type="presOf" srcId="{4DA90614-E993-4862-A040-0D3B7E034D6D}" destId="{07064577-01A4-4EEC-951F-B5A545A32118}" srcOrd="0" destOrd="0" presId="urn:microsoft.com/office/officeart/2008/layout/LinedList"/>
    <dgm:cxn modelId="{554DD635-A6C3-4D9A-98B1-96619936CE15}" type="presOf" srcId="{B76A4B9C-4884-4A21-A53E-9513580D3440}" destId="{C4269DC6-2AF1-4156-A073-D69F7918B621}" srcOrd="0" destOrd="0" presId="urn:microsoft.com/office/officeart/2008/layout/LinedList"/>
    <dgm:cxn modelId="{A941B640-7541-4866-93A8-DDD0F406E683}" srcId="{08C57BF6-CDA2-4205-A44B-BCC6459CB0E2}" destId="{4DA90614-E993-4862-A040-0D3B7E034D6D}" srcOrd="1" destOrd="0" parTransId="{5CD252C5-667A-4E88-9E14-2B6409433FEE}" sibTransId="{7B301099-3DA6-40C5-BF7B-D2D5930376CA}"/>
    <dgm:cxn modelId="{07194C62-32BB-415B-83BC-8FA2AEF6162D}" srcId="{08C57BF6-CDA2-4205-A44B-BCC6459CB0E2}" destId="{38D77C6C-B99B-4C2A-85D6-5E69E63CA672}" srcOrd="0" destOrd="0" parTransId="{68882F89-2342-49A4-929C-39477DF4CAFE}" sibTransId="{9B2D017A-B0C8-44BE-8A19-A25ABE41A7E6}"/>
    <dgm:cxn modelId="{6E37BA7C-03FC-4C99-938F-624C1A4CC714}" type="presOf" srcId="{38D77C6C-B99B-4C2A-85D6-5E69E63CA672}" destId="{E967C689-CFA8-42A1-BB56-E2C262EDAAEE}" srcOrd="0" destOrd="0" presId="urn:microsoft.com/office/officeart/2008/layout/LinedList"/>
    <dgm:cxn modelId="{4E506486-7588-452A-97AB-E1EE475F163D}" srcId="{08C57BF6-CDA2-4205-A44B-BCC6459CB0E2}" destId="{B76A4B9C-4884-4A21-A53E-9513580D3440}" srcOrd="2" destOrd="0" parTransId="{C7B94B82-E01E-466C-B60A-6C110B081388}" sibTransId="{4E85612A-3A61-4978-BF1F-F1717A270CD1}"/>
    <dgm:cxn modelId="{CBB1B3C0-B570-4B11-8923-94B28AD34B05}" type="presOf" srcId="{08C57BF6-CDA2-4205-A44B-BCC6459CB0E2}" destId="{ACFEFCDD-52AA-4E54-A921-D6AE714DDBDA}" srcOrd="0" destOrd="0" presId="urn:microsoft.com/office/officeart/2008/layout/LinedList"/>
    <dgm:cxn modelId="{10BC979A-CCB1-477F-80DC-9E9B391A9A4B}" type="presParOf" srcId="{ACFEFCDD-52AA-4E54-A921-D6AE714DDBDA}" destId="{CB2E32CD-EF14-4652-B72A-D1D59410A81C}" srcOrd="0" destOrd="0" presId="urn:microsoft.com/office/officeart/2008/layout/LinedList"/>
    <dgm:cxn modelId="{FAFE05EC-73F1-4CA6-8CBE-E2D3D46C2F5B}" type="presParOf" srcId="{ACFEFCDD-52AA-4E54-A921-D6AE714DDBDA}" destId="{49D7E35E-9B05-4363-B7D5-3E5F34E22D8B}" srcOrd="1" destOrd="0" presId="urn:microsoft.com/office/officeart/2008/layout/LinedList"/>
    <dgm:cxn modelId="{7937077C-B2AA-426D-8F63-B3F8D24C4F8A}" type="presParOf" srcId="{49D7E35E-9B05-4363-B7D5-3E5F34E22D8B}" destId="{E967C689-CFA8-42A1-BB56-E2C262EDAAEE}" srcOrd="0" destOrd="0" presId="urn:microsoft.com/office/officeart/2008/layout/LinedList"/>
    <dgm:cxn modelId="{783D8643-2862-4DF1-9325-D371E6E808D7}" type="presParOf" srcId="{49D7E35E-9B05-4363-B7D5-3E5F34E22D8B}" destId="{1CD69B7C-9016-421D-A635-6BB240CC6B45}" srcOrd="1" destOrd="0" presId="urn:microsoft.com/office/officeart/2008/layout/LinedList"/>
    <dgm:cxn modelId="{D351ED5F-B9B5-4BB0-BA36-062D62A605FA}" type="presParOf" srcId="{ACFEFCDD-52AA-4E54-A921-D6AE714DDBDA}" destId="{D37673DD-C017-4931-8B68-707959AFF1C0}" srcOrd="2" destOrd="0" presId="urn:microsoft.com/office/officeart/2008/layout/LinedList"/>
    <dgm:cxn modelId="{73BF5EFB-5135-4781-B4E2-A45F34B4326A}" type="presParOf" srcId="{ACFEFCDD-52AA-4E54-A921-D6AE714DDBDA}" destId="{67E8DE91-F4E8-4C6D-B706-24971C5CA145}" srcOrd="3" destOrd="0" presId="urn:microsoft.com/office/officeart/2008/layout/LinedList"/>
    <dgm:cxn modelId="{EBFFBB4E-C619-4231-AD3C-2F6EFB769C3D}" type="presParOf" srcId="{67E8DE91-F4E8-4C6D-B706-24971C5CA145}" destId="{07064577-01A4-4EEC-951F-B5A545A32118}" srcOrd="0" destOrd="0" presId="urn:microsoft.com/office/officeart/2008/layout/LinedList"/>
    <dgm:cxn modelId="{5B6E6378-7231-4D60-A8C8-7A583C5F334C}" type="presParOf" srcId="{67E8DE91-F4E8-4C6D-B706-24971C5CA145}" destId="{0BD85CCE-ADB8-4ED1-B65C-3B28599FE3DF}" srcOrd="1" destOrd="0" presId="urn:microsoft.com/office/officeart/2008/layout/LinedList"/>
    <dgm:cxn modelId="{DDC24AAB-C569-4273-8C58-9CC8FA79EA54}" type="presParOf" srcId="{ACFEFCDD-52AA-4E54-A921-D6AE714DDBDA}" destId="{46C712FB-5000-475D-8313-EB3E584B23C4}" srcOrd="4" destOrd="0" presId="urn:microsoft.com/office/officeart/2008/layout/LinedList"/>
    <dgm:cxn modelId="{946DD2EA-4AAA-4D9F-A189-437FB67D6595}" type="presParOf" srcId="{ACFEFCDD-52AA-4E54-A921-D6AE714DDBDA}" destId="{91A2C237-BDB7-4511-A07D-52BEDD234C81}" srcOrd="5" destOrd="0" presId="urn:microsoft.com/office/officeart/2008/layout/LinedList"/>
    <dgm:cxn modelId="{267D1AD6-05CB-4BCC-958B-9B0FC538CC42}" type="presParOf" srcId="{91A2C237-BDB7-4511-A07D-52BEDD234C81}" destId="{C4269DC6-2AF1-4156-A073-D69F7918B621}" srcOrd="0" destOrd="0" presId="urn:microsoft.com/office/officeart/2008/layout/LinedList"/>
    <dgm:cxn modelId="{EF16C179-E72D-4874-9C26-9BE88ADFEA90}" type="presParOf" srcId="{91A2C237-BDB7-4511-A07D-52BEDD234C81}" destId="{D1D48E4B-E568-493C-8903-60D1D2B7E30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7C8CD4-4B91-4776-AE3D-95279B4EF63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94DB204-DA59-4071-BEC9-C57BA8F4FACC}">
      <dgm:prSet/>
      <dgm:spPr/>
      <dgm:t>
        <a:bodyPr/>
        <a:lstStyle/>
        <a:p>
          <a:r>
            <a:rPr lang="en-US"/>
            <a:t>Using Phosphate-Free Detergent and Dish Cleaner : Phosphates aren’t the only harmful chemicals in cleaners, they lead to algae blooms and kill fish and other aquatic organisms by reducing oxygen present in water.</a:t>
          </a:r>
        </a:p>
      </dgm:t>
    </dgm:pt>
    <dgm:pt modelId="{A5B7CF03-4DA2-4EB2-9388-97A6FEE55692}" type="parTrans" cxnId="{93DA565C-3CB4-4394-AC6D-54C27093B16B}">
      <dgm:prSet/>
      <dgm:spPr/>
      <dgm:t>
        <a:bodyPr/>
        <a:lstStyle/>
        <a:p>
          <a:endParaRPr lang="en-US"/>
        </a:p>
      </dgm:t>
    </dgm:pt>
    <dgm:pt modelId="{4ACD74E6-5FA2-42A8-BDF2-8881B0120F6B}" type="sibTrans" cxnId="{93DA565C-3CB4-4394-AC6D-54C27093B16B}">
      <dgm:prSet/>
      <dgm:spPr/>
      <dgm:t>
        <a:bodyPr/>
        <a:lstStyle/>
        <a:p>
          <a:endParaRPr lang="en-US"/>
        </a:p>
      </dgm:t>
    </dgm:pt>
    <dgm:pt modelId="{DFE3F500-FFF7-43F5-B29A-E9C79C82A9B0}">
      <dgm:prSet/>
      <dgm:spPr/>
      <dgm:t>
        <a:bodyPr/>
        <a:lstStyle/>
        <a:p>
          <a:r>
            <a:rPr lang="en-US"/>
            <a:t>Disposing Medical Waste Properly : Never flush medicines down the toilet, and never dump them in the nearest pond or creek. The drugs tend to accumulate in the water, and in fish and other wildlife.</a:t>
          </a:r>
        </a:p>
      </dgm:t>
    </dgm:pt>
    <dgm:pt modelId="{CA304E40-46FF-43A5-BC30-8804CB972FA7}" type="parTrans" cxnId="{788C7AB7-084F-4898-9A65-7C8A94FA46D5}">
      <dgm:prSet/>
      <dgm:spPr/>
      <dgm:t>
        <a:bodyPr/>
        <a:lstStyle/>
        <a:p>
          <a:endParaRPr lang="en-US"/>
        </a:p>
      </dgm:t>
    </dgm:pt>
    <dgm:pt modelId="{5E0397DE-35E9-4243-8D58-8E730B75FA90}" type="sibTrans" cxnId="{788C7AB7-084F-4898-9A65-7C8A94FA46D5}">
      <dgm:prSet/>
      <dgm:spPr/>
      <dgm:t>
        <a:bodyPr/>
        <a:lstStyle/>
        <a:p>
          <a:endParaRPr lang="en-US"/>
        </a:p>
      </dgm:t>
    </dgm:pt>
    <dgm:pt modelId="{CD7D97C2-1551-4C1B-871E-1F0DD52BD6AE}">
      <dgm:prSet/>
      <dgm:spPr/>
      <dgm:t>
        <a:bodyPr/>
        <a:lstStyle/>
        <a:p>
          <a:r>
            <a:rPr lang="en-US"/>
            <a:t>Try to Avoid Plastic Containers : Plastic shopping bags and plastic rings from six-packs of beverages cause inordinate problems in the nation's lakes and seas. Plastic bottles can last for decades in the water.</a:t>
          </a:r>
        </a:p>
      </dgm:t>
    </dgm:pt>
    <dgm:pt modelId="{100DB5B8-5A26-42BE-AC3D-14656C35D9C7}" type="parTrans" cxnId="{E4E84C43-014B-46CC-9512-48E20A4A7604}">
      <dgm:prSet/>
      <dgm:spPr/>
      <dgm:t>
        <a:bodyPr/>
        <a:lstStyle/>
        <a:p>
          <a:endParaRPr lang="en-US"/>
        </a:p>
      </dgm:t>
    </dgm:pt>
    <dgm:pt modelId="{70C4E628-4E57-430F-9A70-EC34725257BB}" type="sibTrans" cxnId="{E4E84C43-014B-46CC-9512-48E20A4A7604}">
      <dgm:prSet/>
      <dgm:spPr/>
      <dgm:t>
        <a:bodyPr/>
        <a:lstStyle/>
        <a:p>
          <a:endParaRPr lang="en-US"/>
        </a:p>
      </dgm:t>
    </dgm:pt>
    <dgm:pt modelId="{E945EBA6-02DA-4604-92AF-C3C83B6D8640}" type="pres">
      <dgm:prSet presAssocID="{A97C8CD4-4B91-4776-AE3D-95279B4EF63E}" presName="diagram" presStyleCnt="0">
        <dgm:presLayoutVars>
          <dgm:dir/>
          <dgm:resizeHandles val="exact"/>
        </dgm:presLayoutVars>
      </dgm:prSet>
      <dgm:spPr/>
    </dgm:pt>
    <dgm:pt modelId="{976D50D4-FB4A-4A4C-BAA6-4E3284824E4D}" type="pres">
      <dgm:prSet presAssocID="{A94DB204-DA59-4071-BEC9-C57BA8F4FACC}" presName="node" presStyleLbl="node1" presStyleIdx="0" presStyleCnt="3">
        <dgm:presLayoutVars>
          <dgm:bulletEnabled val="1"/>
        </dgm:presLayoutVars>
      </dgm:prSet>
      <dgm:spPr/>
    </dgm:pt>
    <dgm:pt modelId="{0FDEB74C-2456-4D8F-B867-88D403C46540}" type="pres">
      <dgm:prSet presAssocID="{4ACD74E6-5FA2-42A8-BDF2-8881B0120F6B}" presName="sibTrans" presStyleCnt="0"/>
      <dgm:spPr/>
    </dgm:pt>
    <dgm:pt modelId="{BF8F09CF-6741-4251-BB43-D7F95C227E2E}" type="pres">
      <dgm:prSet presAssocID="{DFE3F500-FFF7-43F5-B29A-E9C79C82A9B0}" presName="node" presStyleLbl="node1" presStyleIdx="1" presStyleCnt="3">
        <dgm:presLayoutVars>
          <dgm:bulletEnabled val="1"/>
        </dgm:presLayoutVars>
      </dgm:prSet>
      <dgm:spPr/>
    </dgm:pt>
    <dgm:pt modelId="{7A05C8DB-EF7A-4C8B-8D38-1830265984B2}" type="pres">
      <dgm:prSet presAssocID="{5E0397DE-35E9-4243-8D58-8E730B75FA90}" presName="sibTrans" presStyleCnt="0"/>
      <dgm:spPr/>
    </dgm:pt>
    <dgm:pt modelId="{BD73F3B4-6E52-40C5-A842-B09E306B8367}" type="pres">
      <dgm:prSet presAssocID="{CD7D97C2-1551-4C1B-871E-1F0DD52BD6AE}" presName="node" presStyleLbl="node1" presStyleIdx="2" presStyleCnt="3">
        <dgm:presLayoutVars>
          <dgm:bulletEnabled val="1"/>
        </dgm:presLayoutVars>
      </dgm:prSet>
      <dgm:spPr/>
    </dgm:pt>
  </dgm:ptLst>
  <dgm:cxnLst>
    <dgm:cxn modelId="{6CC53F16-B365-44AA-863B-250AD4FB9A03}" type="presOf" srcId="{DFE3F500-FFF7-43F5-B29A-E9C79C82A9B0}" destId="{BF8F09CF-6741-4251-BB43-D7F95C227E2E}" srcOrd="0" destOrd="0" presId="urn:microsoft.com/office/officeart/2005/8/layout/default"/>
    <dgm:cxn modelId="{93DA565C-3CB4-4394-AC6D-54C27093B16B}" srcId="{A97C8CD4-4B91-4776-AE3D-95279B4EF63E}" destId="{A94DB204-DA59-4071-BEC9-C57BA8F4FACC}" srcOrd="0" destOrd="0" parTransId="{A5B7CF03-4DA2-4EB2-9388-97A6FEE55692}" sibTransId="{4ACD74E6-5FA2-42A8-BDF2-8881B0120F6B}"/>
    <dgm:cxn modelId="{E4E84C43-014B-46CC-9512-48E20A4A7604}" srcId="{A97C8CD4-4B91-4776-AE3D-95279B4EF63E}" destId="{CD7D97C2-1551-4C1B-871E-1F0DD52BD6AE}" srcOrd="2" destOrd="0" parTransId="{100DB5B8-5A26-42BE-AC3D-14656C35D9C7}" sibTransId="{70C4E628-4E57-430F-9A70-EC34725257BB}"/>
    <dgm:cxn modelId="{87B1DD45-5B1A-435C-ABF7-2BD0D7D32A99}" type="presOf" srcId="{A97C8CD4-4B91-4776-AE3D-95279B4EF63E}" destId="{E945EBA6-02DA-4604-92AF-C3C83B6D8640}" srcOrd="0" destOrd="0" presId="urn:microsoft.com/office/officeart/2005/8/layout/default"/>
    <dgm:cxn modelId="{4F80EF46-F172-4628-B939-4F91551B1454}" type="presOf" srcId="{A94DB204-DA59-4071-BEC9-C57BA8F4FACC}" destId="{976D50D4-FB4A-4A4C-BAA6-4E3284824E4D}" srcOrd="0" destOrd="0" presId="urn:microsoft.com/office/officeart/2005/8/layout/default"/>
    <dgm:cxn modelId="{5A371EB1-3E13-4E61-8BF4-B1F731FB6E4D}" type="presOf" srcId="{CD7D97C2-1551-4C1B-871E-1F0DD52BD6AE}" destId="{BD73F3B4-6E52-40C5-A842-B09E306B8367}" srcOrd="0" destOrd="0" presId="urn:microsoft.com/office/officeart/2005/8/layout/default"/>
    <dgm:cxn modelId="{788C7AB7-084F-4898-9A65-7C8A94FA46D5}" srcId="{A97C8CD4-4B91-4776-AE3D-95279B4EF63E}" destId="{DFE3F500-FFF7-43F5-B29A-E9C79C82A9B0}" srcOrd="1" destOrd="0" parTransId="{CA304E40-46FF-43A5-BC30-8804CB972FA7}" sibTransId="{5E0397DE-35E9-4243-8D58-8E730B75FA90}"/>
    <dgm:cxn modelId="{2BB10192-913B-469F-86C6-02BBCFCF5FCD}" type="presParOf" srcId="{E945EBA6-02DA-4604-92AF-C3C83B6D8640}" destId="{976D50D4-FB4A-4A4C-BAA6-4E3284824E4D}" srcOrd="0" destOrd="0" presId="urn:microsoft.com/office/officeart/2005/8/layout/default"/>
    <dgm:cxn modelId="{B5082F54-EFB2-4DA2-93A1-3F1B86B57EB3}" type="presParOf" srcId="{E945EBA6-02DA-4604-92AF-C3C83B6D8640}" destId="{0FDEB74C-2456-4D8F-B867-88D403C46540}" srcOrd="1" destOrd="0" presId="urn:microsoft.com/office/officeart/2005/8/layout/default"/>
    <dgm:cxn modelId="{1014E540-C0FA-425A-BFCA-0DDA57BF485E}" type="presParOf" srcId="{E945EBA6-02DA-4604-92AF-C3C83B6D8640}" destId="{BF8F09CF-6741-4251-BB43-D7F95C227E2E}" srcOrd="2" destOrd="0" presId="urn:microsoft.com/office/officeart/2005/8/layout/default"/>
    <dgm:cxn modelId="{3A628996-78B7-4566-A973-D27DE05E2679}" type="presParOf" srcId="{E945EBA6-02DA-4604-92AF-C3C83B6D8640}" destId="{7A05C8DB-EF7A-4C8B-8D38-1830265984B2}" srcOrd="3" destOrd="0" presId="urn:microsoft.com/office/officeart/2005/8/layout/default"/>
    <dgm:cxn modelId="{DAA83F6D-2AFE-4B6E-BB28-8B519938E63F}" type="presParOf" srcId="{E945EBA6-02DA-4604-92AF-C3C83B6D8640}" destId="{BD73F3B4-6E52-40C5-A842-B09E306B8367}"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9ED9B-B74D-4999-8663-CDFD7917DCDC}">
      <dsp:nvSpPr>
        <dsp:cNvPr id="0" name=""/>
        <dsp:cNvSpPr/>
      </dsp:nvSpPr>
      <dsp:spPr>
        <a:xfrm>
          <a:off x="0" y="179445"/>
          <a:ext cx="6253721"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Water is essential for life. Without water, there would be no life in existence.</a:t>
          </a:r>
        </a:p>
      </dsp:txBody>
      <dsp:txXfrm>
        <a:off x="54373" y="233818"/>
        <a:ext cx="6144975" cy="1005094"/>
      </dsp:txXfrm>
    </dsp:sp>
    <dsp:sp modelId="{EA3496C2-AD0C-4F21-96CD-EAA67F662D17}">
      <dsp:nvSpPr>
        <dsp:cNvPr id="0" name=""/>
        <dsp:cNvSpPr/>
      </dsp:nvSpPr>
      <dsp:spPr>
        <a:xfrm>
          <a:off x="0" y="1373925"/>
          <a:ext cx="6253721" cy="11138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We usually take water for granted for its purity, but we need to ensure its quality.</a:t>
          </a:r>
        </a:p>
      </dsp:txBody>
      <dsp:txXfrm>
        <a:off x="54373" y="1428298"/>
        <a:ext cx="6144975" cy="1005094"/>
      </dsp:txXfrm>
    </dsp:sp>
    <dsp:sp modelId="{D3586CC9-FDCB-4247-A820-7DC6BA47D19D}">
      <dsp:nvSpPr>
        <dsp:cNvPr id="0" name=""/>
        <dsp:cNvSpPr/>
      </dsp:nvSpPr>
      <dsp:spPr>
        <a:xfrm>
          <a:off x="0" y="2568405"/>
          <a:ext cx="6253721" cy="11138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Water pollution originates from human activities.</a:t>
          </a:r>
        </a:p>
      </dsp:txBody>
      <dsp:txXfrm>
        <a:off x="54373" y="2622778"/>
        <a:ext cx="6144975" cy="1005094"/>
      </dsp:txXfrm>
    </dsp:sp>
    <dsp:sp modelId="{487EAD05-3BF6-4C43-979E-0641250E8539}">
      <dsp:nvSpPr>
        <dsp:cNvPr id="0" name=""/>
        <dsp:cNvSpPr/>
      </dsp:nvSpPr>
      <dsp:spPr>
        <a:xfrm>
          <a:off x="0" y="3762885"/>
          <a:ext cx="6253721" cy="111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Water pollution reaches groundwater water by seeping underground.</a:t>
          </a:r>
        </a:p>
      </dsp:txBody>
      <dsp:txXfrm>
        <a:off x="54373" y="3817258"/>
        <a:ext cx="6144975"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E32CD-EF14-4652-B72A-D1D59410A81C}">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7C689-CFA8-42A1-BB56-E2C262EDAAEE}">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Deteriorating water quality : It is damaging the environment, health conditions and the global economy. The president of the World Bank, David </a:t>
          </a:r>
          <a:r>
            <a:rPr lang="en-US" sz="2000" kern="1200" err="1"/>
            <a:t>Malpass</a:t>
          </a:r>
          <a:r>
            <a:rPr lang="en-US" sz="2000" kern="1200"/>
            <a:t>, warns of the economic impact: "Deteriorating water quality is stalling economic growth and exacerbating poverty in many countries". </a:t>
          </a:r>
        </a:p>
      </dsp:txBody>
      <dsp:txXfrm>
        <a:off x="0" y="2492"/>
        <a:ext cx="6492875" cy="1700138"/>
      </dsp:txXfrm>
    </dsp:sp>
    <dsp:sp modelId="{D37673DD-C017-4931-8B68-707959AFF1C0}">
      <dsp:nvSpPr>
        <dsp:cNvPr id="0" name=""/>
        <dsp:cNvSpPr/>
      </dsp:nvSpPr>
      <dsp:spPr>
        <a:xfrm>
          <a:off x="0" y="170263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64577-01A4-4EEC-951F-B5A545A32118}">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Diseases : Not just the aquatic life, even when the humans end up drinking polluted water, they make themselves vulnerable to various life-threatening illnesses like hepatitis, cholera, typhoid, and many other water-borne diseases.</a:t>
          </a:r>
        </a:p>
      </dsp:txBody>
      <dsp:txXfrm>
        <a:off x="0" y="1702630"/>
        <a:ext cx="6492875" cy="1700138"/>
      </dsp:txXfrm>
    </dsp:sp>
    <dsp:sp modelId="{46C712FB-5000-475D-8313-EB3E584B23C4}">
      <dsp:nvSpPr>
        <dsp:cNvPr id="0" name=""/>
        <dsp:cNvSpPr/>
      </dsp:nvSpPr>
      <dsp:spPr>
        <a:xfrm>
          <a:off x="0" y="3402769"/>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69DC6-2AF1-4156-A073-D69F7918B621}">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Ruination of the ecosystem : Our ecosystem is extremely fragile. Even a simple change can lead the ecosystem to react and impact the environment. If the water system is unchecked in a particular locality, then the whole ecosystem of that area may collapse.</a:t>
          </a:r>
        </a:p>
      </dsp:txBody>
      <dsp:txXfrm>
        <a:off x="0" y="3402769"/>
        <a:ext cx="6492875" cy="1700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D50D4-FB4A-4A4C-BAA6-4E3284824E4D}">
      <dsp:nvSpPr>
        <dsp:cNvPr id="0" name=""/>
        <dsp:cNvSpPr/>
      </dsp:nvSpPr>
      <dsp:spPr>
        <a:xfrm>
          <a:off x="0" y="820218"/>
          <a:ext cx="3414946" cy="2048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Using Phosphate-Free Detergent and Dish Cleaner : Phosphates aren’t the only harmful chemicals in cleaners, they lead to algae blooms and kill fish and other aquatic organisms by reducing oxygen present in water.</a:t>
          </a:r>
        </a:p>
      </dsp:txBody>
      <dsp:txXfrm>
        <a:off x="0" y="820218"/>
        <a:ext cx="3414946" cy="2048967"/>
      </dsp:txXfrm>
    </dsp:sp>
    <dsp:sp modelId="{BF8F09CF-6741-4251-BB43-D7F95C227E2E}">
      <dsp:nvSpPr>
        <dsp:cNvPr id="0" name=""/>
        <dsp:cNvSpPr/>
      </dsp:nvSpPr>
      <dsp:spPr>
        <a:xfrm>
          <a:off x="3756441" y="820218"/>
          <a:ext cx="3414946" cy="20489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Disposing Medical Waste Properly : Never flush medicines down the toilet, and never dump them in the nearest pond or creek. The drugs tend to accumulate in the water, and in fish and other wildlife.</a:t>
          </a:r>
        </a:p>
      </dsp:txBody>
      <dsp:txXfrm>
        <a:off x="3756441" y="820218"/>
        <a:ext cx="3414946" cy="2048967"/>
      </dsp:txXfrm>
    </dsp:sp>
    <dsp:sp modelId="{BD73F3B4-6E52-40C5-A842-B09E306B8367}">
      <dsp:nvSpPr>
        <dsp:cNvPr id="0" name=""/>
        <dsp:cNvSpPr/>
      </dsp:nvSpPr>
      <dsp:spPr>
        <a:xfrm>
          <a:off x="7512882" y="820218"/>
          <a:ext cx="3414946" cy="20489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Try to Avoid Plastic Containers : Plastic shopping bags and plastic rings from six-packs of beverages cause inordinate problems in the nation's lakes and seas. Plastic bottles can last for decades in the water.</a:t>
          </a:r>
        </a:p>
      </dsp:txBody>
      <dsp:txXfrm>
        <a:off x="7512882" y="820218"/>
        <a:ext cx="3414946" cy="20489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F79C0-15FA-4BDC-9C8F-FC2C6C6FFC1D}" type="datetimeFigureOut">
              <a:rPr lang="en-IN" smtClean="0"/>
              <a:t>30-05-2021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03CC8-CDCC-463B-8A15-A003DCC4F02A}" type="slidenum">
              <a:rPr lang="en-IN" smtClean="0"/>
              <a:t>‹#›</a:t>
            </a:fld>
            <a:endParaRPr lang="en-IN"/>
          </a:p>
        </p:txBody>
      </p:sp>
    </p:spTree>
    <p:extLst>
      <p:ext uri="{BB962C8B-B14F-4D97-AF65-F5344CB8AC3E}">
        <p14:creationId xmlns:p14="http://schemas.microsoft.com/office/powerpoint/2010/main" val="469427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611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362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992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4605733-0CDB-4CFC-A463-D1087D446193}"/>
              </a:ext>
            </a:extLst>
          </p:cNvPr>
          <p:cNvSpPr>
            <a:spLocks noGrp="1"/>
          </p:cNvSpPr>
          <p:nvPr>
            <p:ph idx="1"/>
          </p:nvPr>
        </p:nvSpPr>
        <p:spPr>
          <a:xfrm>
            <a:off x="246185" y="193431"/>
            <a:ext cx="11755315" cy="6295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220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5058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398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612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3266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909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020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997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4528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57604028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MEb7nnMLcaA?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615E675-084D-4AEA-8A7D-CCDEBFBEB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9952"/>
            <a:ext cx="12192000" cy="6858000"/>
          </a:xfrm>
          <a:prstGeom prst="rect">
            <a:avLst/>
          </a:prstGeom>
        </p:spPr>
      </p:pic>
      <p:sp>
        <p:nvSpPr>
          <p:cNvPr id="6" name="TextBox 5">
            <a:extLst>
              <a:ext uri="{FF2B5EF4-FFF2-40B4-BE49-F238E27FC236}">
                <a16:creationId xmlns:a16="http://schemas.microsoft.com/office/drawing/2014/main" id="{60A8E0C9-56AB-49AF-B97E-F2B05F24DC26}"/>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800">
                <a:latin typeface="Century"/>
              </a:rPr>
              <a:t>PPT By : Siddharth </a:t>
            </a:r>
            <a:endParaRPr lang="en-US">
              <a:latin typeface="Calibri" panose="020F0502020204030204"/>
              <a:cs typeface="Calibri" panose="020F0502020204030204"/>
            </a:endParaRPr>
          </a:p>
          <a:p>
            <a:pPr defTabSz="914400">
              <a:lnSpc>
                <a:spcPct val="90000"/>
              </a:lnSpc>
              <a:spcAft>
                <a:spcPts val="600"/>
              </a:spcAft>
            </a:pPr>
            <a:r>
              <a:rPr lang="en-US" sz="1800">
                <a:latin typeface="Century"/>
              </a:rPr>
              <a:t>                   Eswar</a:t>
            </a:r>
            <a:endParaRPr lang="en-US">
              <a:cs typeface="Calibri" panose="020F0502020204030204"/>
            </a:endParaRPr>
          </a:p>
          <a:p>
            <a:pPr defTabSz="914400">
              <a:lnSpc>
                <a:spcPct val="90000"/>
              </a:lnSpc>
              <a:spcAft>
                <a:spcPts val="600"/>
              </a:spcAft>
            </a:pPr>
            <a:r>
              <a:rPr lang="en-US" sz="1800">
                <a:latin typeface="Century"/>
              </a:rPr>
              <a:t>                   Jayanth                                       Puneeth</a:t>
            </a:r>
            <a:endParaRPr lang="en-US">
              <a:cs typeface="Calibri" panose="020F0502020204030204"/>
            </a:endParaRPr>
          </a:p>
          <a:p>
            <a:pPr indent="-228600" defTabSz="914400">
              <a:lnSpc>
                <a:spcPct val="90000"/>
              </a:lnSpc>
              <a:spcAft>
                <a:spcPts val="600"/>
              </a:spcAft>
              <a:buFont typeface="Arial" panose="020B0604020202020204" pitchFamily="34" charset="0"/>
              <a:buChar char="•"/>
            </a:pPr>
            <a:endParaRPr lang="en-US">
              <a:cs typeface="Calibri" panose="020F0502020204030204"/>
            </a:endParaRPr>
          </a:p>
        </p:txBody>
      </p:sp>
      <p:sp>
        <p:nvSpPr>
          <p:cNvPr id="2" name="Title 1">
            <a:extLst>
              <a:ext uri="{FF2B5EF4-FFF2-40B4-BE49-F238E27FC236}">
                <a16:creationId xmlns:a16="http://schemas.microsoft.com/office/drawing/2014/main" id="{7BB3FF4D-DB01-4458-9FDE-0B94FEB2FA01}"/>
              </a:ext>
            </a:extLst>
          </p:cNvPr>
          <p:cNvSpPr txBox="1">
            <a:spLocks/>
          </p:cNvSpPr>
          <p:nvPr/>
        </p:nvSpPr>
        <p:spPr>
          <a:xfrm>
            <a:off x="463025" y="2722699"/>
            <a:ext cx="7505671" cy="4308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solidFill>
                  <a:srgbClr val="FFFFFF"/>
                </a:solidFill>
                <a:latin typeface="Century Schoolbook"/>
              </a:rPr>
              <a:t>Seminar On </a:t>
            </a:r>
            <a:br>
              <a:rPr lang="en-US" sz="5400">
                <a:solidFill>
                  <a:srgbClr val="FFFFFF"/>
                </a:solidFill>
                <a:latin typeface="Century Schoolbook"/>
              </a:rPr>
            </a:br>
            <a:r>
              <a:rPr lang="en-US" sz="6500" b="1">
                <a:solidFill>
                  <a:srgbClr val="FFFFFF"/>
                </a:solidFill>
                <a:latin typeface="Century Schoolbook"/>
              </a:rPr>
              <a:t>Water Pollution</a:t>
            </a:r>
          </a:p>
        </p:txBody>
      </p:sp>
      <p:sp>
        <p:nvSpPr>
          <p:cNvPr id="7" name="Subtitle 2">
            <a:extLst>
              <a:ext uri="{FF2B5EF4-FFF2-40B4-BE49-F238E27FC236}">
                <a16:creationId xmlns:a16="http://schemas.microsoft.com/office/drawing/2014/main" id="{D1A9C2A1-7662-41BF-A8E8-3CED5388A972}"/>
              </a:ext>
            </a:extLst>
          </p:cNvPr>
          <p:cNvSpPr txBox="1">
            <a:spLocks/>
          </p:cNvSpPr>
          <p:nvPr/>
        </p:nvSpPr>
        <p:spPr>
          <a:xfrm>
            <a:off x="3996655" y="250521"/>
            <a:ext cx="4129239" cy="179228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mbria"/>
                <a:ea typeface="Cambria"/>
              </a:rPr>
              <a:t>Presented By : Sri Harshith</a:t>
            </a:r>
            <a:endParaRPr lang="en-US">
              <a:latin typeface="Cambria"/>
              <a:ea typeface="Cambria"/>
              <a:cs typeface="Calibri"/>
            </a:endParaRPr>
          </a:p>
        </p:txBody>
      </p:sp>
      <p:sp>
        <p:nvSpPr>
          <p:cNvPr id="8" name="TextBox 7">
            <a:extLst>
              <a:ext uri="{FF2B5EF4-FFF2-40B4-BE49-F238E27FC236}">
                <a16:creationId xmlns:a16="http://schemas.microsoft.com/office/drawing/2014/main" id="{A9144B45-F895-46DA-915C-318BF71D340E}"/>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a:cs typeface="Calibri" panose="020F0502020204030204"/>
            </a:endParaRPr>
          </a:p>
        </p:txBody>
      </p:sp>
    </p:spTree>
    <p:extLst>
      <p:ext uri="{BB962C8B-B14F-4D97-AF65-F5344CB8AC3E}">
        <p14:creationId xmlns:p14="http://schemas.microsoft.com/office/powerpoint/2010/main" val="500173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9" dur="500"/>
                                        <p:tgtEl>
                                          <p:spTgt spid="6">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What is WATER POLLUTION? | What Causes Water Pollution? | The Dr Binocs Show | Peekaboo Kidz">
            <a:hlinkClick r:id="" action="ppaction://media"/>
            <a:extLst>
              <a:ext uri="{FF2B5EF4-FFF2-40B4-BE49-F238E27FC236}">
                <a16:creationId xmlns:a16="http://schemas.microsoft.com/office/drawing/2014/main" id="{79BDCA13-8C31-449B-AEEB-D1DF5BAED9C7}"/>
              </a:ext>
            </a:extLst>
          </p:cNvPr>
          <p:cNvPicPr>
            <a:picLocks noGrp="1" noRot="1" noChangeAspect="1"/>
          </p:cNvPicPr>
          <p:nvPr>
            <p:ph idx="1"/>
            <a:videoFile r:link="rId1"/>
          </p:nvPr>
        </p:nvPicPr>
        <p:blipFill>
          <a:blip r:embed="rId3"/>
          <a:stretch>
            <a:fillRect/>
          </a:stretch>
        </p:blipFill>
        <p:spPr>
          <a:xfrm>
            <a:off x="708455" y="384831"/>
            <a:ext cx="10775090" cy="6088338"/>
          </a:xfrm>
          <a:prstGeom prst="rect">
            <a:avLst/>
          </a:prstGeom>
        </p:spPr>
      </p:pic>
    </p:spTree>
    <p:extLst>
      <p:ext uri="{BB962C8B-B14F-4D97-AF65-F5344CB8AC3E}">
        <p14:creationId xmlns:p14="http://schemas.microsoft.com/office/powerpoint/2010/main" val="288088849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D70210-FEE1-49C9-A3A1-C2508CE1EB75}"/>
              </a:ext>
            </a:extLst>
          </p:cNvPr>
          <p:cNvSpPr>
            <a:spLocks noGrp="1"/>
          </p:cNvSpPr>
          <p:nvPr>
            <p:ph idx="1"/>
          </p:nvPr>
        </p:nvSpPr>
        <p:spPr/>
        <p:txBody>
          <a:bodyPr>
            <a:normAutofit/>
          </a:bodyPr>
          <a:lstStyle/>
          <a:p>
            <a:pPr marL="0" indent="0" algn="ctr">
              <a:buNone/>
            </a:pPr>
            <a:endParaRPr lang="en-US" sz="12000"/>
          </a:p>
          <a:p>
            <a:pPr marL="0" indent="0" algn="ctr">
              <a:buNone/>
            </a:pPr>
            <a:r>
              <a:rPr lang="en-US" sz="12000"/>
              <a:t>Thank You!</a:t>
            </a:r>
          </a:p>
        </p:txBody>
      </p:sp>
    </p:spTree>
    <p:extLst>
      <p:ext uri="{BB962C8B-B14F-4D97-AF65-F5344CB8AC3E}">
        <p14:creationId xmlns:p14="http://schemas.microsoft.com/office/powerpoint/2010/main" val="321779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FB863-1BAE-4CB4-8161-A33C74DC1104}"/>
              </a:ext>
            </a:extLst>
          </p:cNvPr>
          <p:cNvSpPr>
            <a:spLocks noGrp="1"/>
          </p:cNvSpPr>
          <p:nvPr>
            <p:ph idx="1"/>
          </p:nvPr>
        </p:nvSpPr>
        <p:spPr>
          <a:xfrm>
            <a:off x="1022562" y="1242977"/>
            <a:ext cx="11755315" cy="6295292"/>
          </a:xfrm>
        </p:spPr>
        <p:txBody>
          <a:bodyPr vert="horz" lIns="91440" tIns="45720" rIns="91440" bIns="45720" rtlCol="0" anchor="t">
            <a:normAutofit/>
          </a:bodyPr>
          <a:lstStyle/>
          <a:p>
            <a:endParaRPr lang="en-US" sz="9600">
              <a:cs typeface="Calibri"/>
            </a:endParaRPr>
          </a:p>
        </p:txBody>
      </p:sp>
    </p:spTree>
    <p:extLst>
      <p:ext uri="{BB962C8B-B14F-4D97-AF65-F5344CB8AC3E}">
        <p14:creationId xmlns:p14="http://schemas.microsoft.com/office/powerpoint/2010/main" val="210403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20">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8" name="Straight Connector 2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2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6" name="Oval 3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8EAC3E0-AF05-4900-BCFF-9122AAACA436}"/>
              </a:ext>
            </a:extLst>
          </p:cNvPr>
          <p:cNvSpPr>
            <a:spLocks noGrp="1"/>
          </p:cNvSpPr>
          <p:nvPr>
            <p:ph type="title"/>
          </p:nvPr>
        </p:nvSpPr>
        <p:spPr>
          <a:xfrm>
            <a:off x="630936" y="495992"/>
            <a:ext cx="4195140" cy="5638831"/>
          </a:xfrm>
          <a:prstGeom prst="ellipse">
            <a:avLst/>
          </a:prstGeom>
          <a:noFill/>
        </p:spPr>
        <p:txBody>
          <a:bodyPr vert="horz" lIns="91440" tIns="45720" rIns="91440" bIns="45720" rtlCol="0" anchor="ctr">
            <a:normAutofit/>
          </a:bodyPr>
          <a:lstStyle/>
          <a:p>
            <a:r>
              <a:rPr lang="en-US" kern="1200">
                <a:latin typeface="+mj-lt"/>
                <a:ea typeface="+mj-ea"/>
                <a:cs typeface="+mj-cs"/>
              </a:rPr>
              <a:t>Why Do We Need To Know About Water Pollution</a:t>
            </a:r>
            <a:r>
              <a:rPr lang="en-US"/>
              <a:t>?</a:t>
            </a:r>
            <a:endParaRPr lang="en-US" kern="1200">
              <a:latin typeface="+mj-lt"/>
              <a:cs typeface="Calibri Light"/>
            </a:endParaRPr>
          </a:p>
        </p:txBody>
      </p:sp>
      <p:graphicFrame>
        <p:nvGraphicFramePr>
          <p:cNvPr id="16" name="Content Placeholder 2">
            <a:extLst>
              <a:ext uri="{FF2B5EF4-FFF2-40B4-BE49-F238E27FC236}">
                <a16:creationId xmlns:a16="http://schemas.microsoft.com/office/drawing/2014/main" id="{44A4F062-B8B8-46BA-8B31-4D6795D2EB52}"/>
              </a:ext>
            </a:extLst>
          </p:cNvPr>
          <p:cNvGraphicFramePr>
            <a:graphicFrameLocks noGrp="1"/>
          </p:cNvGraphicFramePr>
          <p:nvPr>
            <p:ph idx="1"/>
            <p:extLst>
              <p:ext uri="{D42A27DB-BD31-4B8C-83A1-F6EECF244321}">
                <p14:modId xmlns:p14="http://schemas.microsoft.com/office/powerpoint/2010/main" val="183959484"/>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826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graphicEl>
                                              <a:dgm id="{EC19ED9B-B74D-4999-8663-CDFD7917DCDC}"/>
                                            </p:graphicEl>
                                          </p:spTgt>
                                        </p:tgtEl>
                                        <p:attrNameLst>
                                          <p:attrName>style.visibility</p:attrName>
                                        </p:attrNameLst>
                                      </p:cBhvr>
                                      <p:to>
                                        <p:strVal val="visible"/>
                                      </p:to>
                                    </p:set>
                                    <p:anim calcmode="lin" valueType="num">
                                      <p:cBhvr additive="base">
                                        <p:cTn id="14" dur="500" fill="hold"/>
                                        <p:tgtEl>
                                          <p:spTgt spid="16">
                                            <p:graphicEl>
                                              <a:dgm id="{EC19ED9B-B74D-4999-8663-CDFD7917DCDC}"/>
                                            </p:graphicEl>
                                          </p:spTgt>
                                        </p:tgtEl>
                                        <p:attrNameLst>
                                          <p:attrName>ppt_x</p:attrName>
                                        </p:attrNameLst>
                                      </p:cBhvr>
                                      <p:tavLst>
                                        <p:tav tm="0">
                                          <p:val>
                                            <p:strVal val="#ppt_x"/>
                                          </p:val>
                                        </p:tav>
                                        <p:tav tm="100000">
                                          <p:val>
                                            <p:strVal val="#ppt_x"/>
                                          </p:val>
                                        </p:tav>
                                      </p:tavLst>
                                    </p:anim>
                                    <p:anim calcmode="lin" valueType="num">
                                      <p:cBhvr additive="base">
                                        <p:cTn id="15" dur="500" fill="hold"/>
                                        <p:tgtEl>
                                          <p:spTgt spid="16">
                                            <p:graphicEl>
                                              <a:dgm id="{EC19ED9B-B74D-4999-8663-CDFD7917DCDC}"/>
                                            </p:graphic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graphicEl>
                                              <a:dgm id="{EA3496C2-AD0C-4F21-96CD-EAA67F662D17}"/>
                                            </p:graphicEl>
                                          </p:spTgt>
                                        </p:tgtEl>
                                        <p:attrNameLst>
                                          <p:attrName>style.visibility</p:attrName>
                                        </p:attrNameLst>
                                      </p:cBhvr>
                                      <p:to>
                                        <p:strVal val="visible"/>
                                      </p:to>
                                    </p:set>
                                    <p:anim calcmode="lin" valueType="num">
                                      <p:cBhvr additive="base">
                                        <p:cTn id="20" dur="500" fill="hold"/>
                                        <p:tgtEl>
                                          <p:spTgt spid="16">
                                            <p:graphicEl>
                                              <a:dgm id="{EA3496C2-AD0C-4F21-96CD-EAA67F662D17}"/>
                                            </p:graphicEl>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graphicEl>
                                              <a:dgm id="{EA3496C2-AD0C-4F21-96CD-EAA67F662D17}"/>
                                            </p:graphic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6">
                                            <p:graphicEl>
                                              <a:dgm id="{D3586CC9-FDCB-4247-A820-7DC6BA47D19D}"/>
                                            </p:graphicEl>
                                          </p:spTgt>
                                        </p:tgtEl>
                                        <p:attrNameLst>
                                          <p:attrName>style.visibility</p:attrName>
                                        </p:attrNameLst>
                                      </p:cBhvr>
                                      <p:to>
                                        <p:strVal val="visible"/>
                                      </p:to>
                                    </p:set>
                                    <p:anim calcmode="lin" valueType="num">
                                      <p:cBhvr additive="base">
                                        <p:cTn id="26" dur="500" fill="hold"/>
                                        <p:tgtEl>
                                          <p:spTgt spid="16">
                                            <p:graphicEl>
                                              <a:dgm id="{D3586CC9-FDCB-4247-A820-7DC6BA47D19D}"/>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16">
                                            <p:graphicEl>
                                              <a:dgm id="{D3586CC9-FDCB-4247-A820-7DC6BA47D19D}"/>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graphicEl>
                                              <a:dgm id="{487EAD05-3BF6-4C43-979E-0641250E8539}"/>
                                            </p:graphicEl>
                                          </p:spTgt>
                                        </p:tgtEl>
                                        <p:attrNameLst>
                                          <p:attrName>style.visibility</p:attrName>
                                        </p:attrNameLst>
                                      </p:cBhvr>
                                      <p:to>
                                        <p:strVal val="visible"/>
                                      </p:to>
                                    </p:set>
                                    <p:anim calcmode="lin" valueType="num">
                                      <p:cBhvr additive="base">
                                        <p:cTn id="32" dur="500" fill="hold"/>
                                        <p:tgtEl>
                                          <p:spTgt spid="16">
                                            <p:graphicEl>
                                              <a:dgm id="{487EAD05-3BF6-4C43-979E-0641250E853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16">
                                            <p:graphicEl>
                                              <a:dgm id="{487EAD05-3BF6-4C43-979E-0641250E8539}"/>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Sea turtle and surfer">
            <a:extLst>
              <a:ext uri="{FF2B5EF4-FFF2-40B4-BE49-F238E27FC236}">
                <a16:creationId xmlns:a16="http://schemas.microsoft.com/office/drawing/2014/main" id="{6B07C640-983C-4443-8E13-ECA9AD76430B}"/>
              </a:ext>
            </a:extLst>
          </p:cNvPr>
          <p:cNvPicPr>
            <a:picLocks noChangeAspect="1"/>
          </p:cNvPicPr>
          <p:nvPr/>
        </p:nvPicPr>
        <p:blipFill rotWithShape="1">
          <a:blip r:embed="rId2">
            <a:alphaModFix amt="40000"/>
          </a:blip>
          <a:srcRect t="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4E400BC7-D567-46AF-B684-BF9A0B1D17FD}"/>
              </a:ext>
            </a:extLst>
          </p:cNvPr>
          <p:cNvSpPr>
            <a:spLocks noGrp="1"/>
          </p:cNvSpPr>
          <p:nvPr>
            <p:ph type="title"/>
          </p:nvPr>
        </p:nvSpPr>
        <p:spPr>
          <a:xfrm>
            <a:off x="640080" y="853673"/>
            <a:ext cx="4023360" cy="5004794"/>
          </a:xfrm>
        </p:spPr>
        <p:txBody>
          <a:bodyPr>
            <a:normAutofit/>
          </a:bodyPr>
          <a:lstStyle/>
          <a:p>
            <a:r>
              <a:rPr lang="en-US" sz="5400">
                <a:solidFill>
                  <a:srgbClr val="FFFFFF"/>
                </a:solidFill>
                <a:latin typeface="Century Schoolbook"/>
                <a:cs typeface="Calibri Light"/>
              </a:rPr>
              <a:t>What Is Water Pollution?</a:t>
            </a:r>
          </a:p>
        </p:txBody>
      </p:sp>
      <p:sp>
        <p:nvSpPr>
          <p:cNvPr id="3" name="Content Placeholder 2">
            <a:extLst>
              <a:ext uri="{FF2B5EF4-FFF2-40B4-BE49-F238E27FC236}">
                <a16:creationId xmlns:a16="http://schemas.microsoft.com/office/drawing/2014/main" id="{24A7108C-39E0-4259-B2AD-663AE373E68A}"/>
              </a:ext>
            </a:extLst>
          </p:cNvPr>
          <p:cNvSpPr>
            <a:spLocks noGrp="1"/>
          </p:cNvSpPr>
          <p:nvPr>
            <p:ph idx="1"/>
          </p:nvPr>
        </p:nvSpPr>
        <p:spPr>
          <a:xfrm>
            <a:off x="5599083" y="853673"/>
            <a:ext cx="5715000" cy="5004794"/>
          </a:xfrm>
        </p:spPr>
        <p:txBody>
          <a:bodyPr anchor="ctr">
            <a:normAutofit/>
          </a:bodyPr>
          <a:lstStyle/>
          <a:p>
            <a:r>
              <a:rPr lang="en-US" sz="2000">
                <a:solidFill>
                  <a:srgbClr val="FFFFFF"/>
                </a:solidFill>
                <a:latin typeface="Comic Sans MS"/>
              </a:rPr>
              <a:t>Water pollution (or aquatic pollution) is the contamination of water bodies, usually as a result of human activities.</a:t>
            </a:r>
          </a:p>
          <a:p>
            <a:r>
              <a:rPr lang="en-US" sz="2000">
                <a:solidFill>
                  <a:srgbClr val="FFFFFF"/>
                </a:solidFill>
                <a:latin typeface="Comic Sans MS"/>
              </a:rPr>
              <a:t>Water pollution results when contaminants are introduced into the natural environment. For example, releasing inadequately treated wastewater into natural water bodies can lead to degradation of aquatic ecosystems.</a:t>
            </a:r>
          </a:p>
          <a:p>
            <a:r>
              <a:rPr lang="en-US" sz="2000">
                <a:solidFill>
                  <a:srgbClr val="FFFFFF"/>
                </a:solidFill>
                <a:latin typeface="Comic Sans MS"/>
              </a:rPr>
              <a:t>Water pollution can also lead to public health problems for people living downstream, and next to contaminated water bodies.</a:t>
            </a:r>
          </a:p>
          <a:p>
            <a:r>
              <a:rPr lang="en-US" sz="2000">
                <a:solidFill>
                  <a:srgbClr val="FFFFFF"/>
                </a:solidFill>
                <a:latin typeface="Comic Sans MS"/>
              </a:rPr>
              <a:t>Water pollution is also a worldwide cause of waterborne diseases.</a:t>
            </a:r>
          </a:p>
        </p:txBody>
      </p:sp>
      <p:sp>
        <p:nvSpPr>
          <p:cNvPr id="2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77403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072E-D47B-4313-B6A6-8502A3FF61BC}"/>
              </a:ext>
            </a:extLst>
          </p:cNvPr>
          <p:cNvSpPr>
            <a:spLocks noGrp="1"/>
          </p:cNvSpPr>
          <p:nvPr>
            <p:ph type="title"/>
          </p:nvPr>
        </p:nvSpPr>
        <p:spPr>
          <a:xfrm>
            <a:off x="4654296" y="329184"/>
            <a:ext cx="6894576" cy="1783080"/>
          </a:xfrm>
        </p:spPr>
        <p:txBody>
          <a:bodyPr anchor="b">
            <a:normAutofit/>
          </a:bodyPr>
          <a:lstStyle/>
          <a:p>
            <a:r>
              <a:rPr lang="en-US" sz="5400"/>
              <a:t>Causes Of Water Pollution</a:t>
            </a:r>
          </a:p>
        </p:txBody>
      </p:sp>
      <p:pic>
        <p:nvPicPr>
          <p:cNvPr id="11" name="Content Placeholder 10">
            <a:extLst>
              <a:ext uri="{FF2B5EF4-FFF2-40B4-BE49-F238E27FC236}">
                <a16:creationId xmlns:a16="http://schemas.microsoft.com/office/drawing/2014/main" id="{FFF4EFB3-53D2-44D6-8FB0-3CAF0B2A0323}"/>
              </a:ext>
            </a:extLst>
          </p:cNvPr>
          <p:cNvPicPr>
            <a:picLocks noGrp="1" noChangeAspect="1"/>
          </p:cNvPicPr>
          <p:nvPr>
            <p:ph idx="1"/>
          </p:nvPr>
        </p:nvPicPr>
        <p:blipFill>
          <a:blip r:embed="rId2"/>
          <a:stretch>
            <a:fillRect/>
          </a:stretch>
        </p:blipFill>
        <p:spPr>
          <a:xfrm>
            <a:off x="4345304" y="2993293"/>
            <a:ext cx="6895174" cy="1676545"/>
          </a:xfrm>
        </p:spPr>
      </p:pic>
      <p:pic>
        <p:nvPicPr>
          <p:cNvPr id="4" name="Picture 3" descr="A pipe in a body of water&#10;&#10;Description automatically generated with low confidence">
            <a:extLst>
              <a:ext uri="{FF2B5EF4-FFF2-40B4-BE49-F238E27FC236}">
                <a16:creationId xmlns:a16="http://schemas.microsoft.com/office/drawing/2014/main" id="{1F2DEF6B-4792-406B-8CFB-0A57CAA4B2B0}"/>
              </a:ext>
            </a:extLst>
          </p:cNvPr>
          <p:cNvPicPr>
            <a:picLocks noChangeAspect="1"/>
          </p:cNvPicPr>
          <p:nvPr/>
        </p:nvPicPr>
        <p:blipFill rotWithShape="1">
          <a:blip r:embed="rId3"/>
          <a:srcRect l="15653" r="48449" b="-1"/>
          <a:stretch/>
        </p:blipFill>
        <p:spPr>
          <a:xfrm>
            <a:off x="-6257" y="0"/>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pic>
        <p:nvPicPr>
          <p:cNvPr id="12" name="Picture 11">
            <a:extLst>
              <a:ext uri="{FF2B5EF4-FFF2-40B4-BE49-F238E27FC236}">
                <a16:creationId xmlns:a16="http://schemas.microsoft.com/office/drawing/2014/main" id="{61E1A8F6-9344-4342-9B32-D41911176CF4}"/>
              </a:ext>
            </a:extLst>
          </p:cNvPr>
          <p:cNvPicPr>
            <a:picLocks noChangeAspect="1"/>
          </p:cNvPicPr>
          <p:nvPr/>
        </p:nvPicPr>
        <p:blipFill>
          <a:blip r:embed="rId4"/>
          <a:stretch>
            <a:fillRect/>
          </a:stretch>
        </p:blipFill>
        <p:spPr>
          <a:xfrm>
            <a:off x="4345304" y="4852271"/>
            <a:ext cx="6895174" cy="1676545"/>
          </a:xfrm>
          <a:prstGeom prst="rect">
            <a:avLst/>
          </a:prstGeom>
        </p:spPr>
      </p:pic>
    </p:spTree>
    <p:extLst>
      <p:ext uri="{BB962C8B-B14F-4D97-AF65-F5344CB8AC3E}">
        <p14:creationId xmlns:p14="http://schemas.microsoft.com/office/powerpoint/2010/main" val="41074988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80">
                                          <p:stCondLst>
                                            <p:cond delay="0"/>
                                          </p:stCondLst>
                                        </p:cTn>
                                        <p:tgtEl>
                                          <p:spTgt spid="12"/>
                                        </p:tgtEl>
                                      </p:cBhvr>
                                    </p:animEffect>
                                    <p:anim calcmode="lin" valueType="num">
                                      <p:cBhvr>
                                        <p:cTn id="1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3" dur="26">
                                          <p:stCondLst>
                                            <p:cond delay="650"/>
                                          </p:stCondLst>
                                        </p:cTn>
                                        <p:tgtEl>
                                          <p:spTgt spid="12"/>
                                        </p:tgtEl>
                                      </p:cBhvr>
                                      <p:to x="100000" y="60000"/>
                                    </p:animScale>
                                    <p:animScale>
                                      <p:cBhvr>
                                        <p:cTn id="24" dur="166" decel="50000">
                                          <p:stCondLst>
                                            <p:cond delay="676"/>
                                          </p:stCondLst>
                                        </p:cTn>
                                        <p:tgtEl>
                                          <p:spTgt spid="12"/>
                                        </p:tgtEl>
                                      </p:cBhvr>
                                      <p:to x="100000" y="100000"/>
                                    </p:animScale>
                                    <p:animScale>
                                      <p:cBhvr>
                                        <p:cTn id="25" dur="26">
                                          <p:stCondLst>
                                            <p:cond delay="1312"/>
                                          </p:stCondLst>
                                        </p:cTn>
                                        <p:tgtEl>
                                          <p:spTgt spid="12"/>
                                        </p:tgtEl>
                                      </p:cBhvr>
                                      <p:to x="100000" y="80000"/>
                                    </p:animScale>
                                    <p:animScale>
                                      <p:cBhvr>
                                        <p:cTn id="26" dur="166" decel="50000">
                                          <p:stCondLst>
                                            <p:cond delay="1338"/>
                                          </p:stCondLst>
                                        </p:cTn>
                                        <p:tgtEl>
                                          <p:spTgt spid="12"/>
                                        </p:tgtEl>
                                      </p:cBhvr>
                                      <p:to x="100000" y="100000"/>
                                    </p:animScale>
                                    <p:animScale>
                                      <p:cBhvr>
                                        <p:cTn id="27" dur="26">
                                          <p:stCondLst>
                                            <p:cond delay="1642"/>
                                          </p:stCondLst>
                                        </p:cTn>
                                        <p:tgtEl>
                                          <p:spTgt spid="12"/>
                                        </p:tgtEl>
                                      </p:cBhvr>
                                      <p:to x="100000" y="90000"/>
                                    </p:animScale>
                                    <p:animScale>
                                      <p:cBhvr>
                                        <p:cTn id="28" dur="166" decel="50000">
                                          <p:stCondLst>
                                            <p:cond delay="1668"/>
                                          </p:stCondLst>
                                        </p:cTn>
                                        <p:tgtEl>
                                          <p:spTgt spid="12"/>
                                        </p:tgtEl>
                                      </p:cBhvr>
                                      <p:to x="100000" y="100000"/>
                                    </p:animScale>
                                    <p:animScale>
                                      <p:cBhvr>
                                        <p:cTn id="29" dur="26">
                                          <p:stCondLst>
                                            <p:cond delay="1808"/>
                                          </p:stCondLst>
                                        </p:cTn>
                                        <p:tgtEl>
                                          <p:spTgt spid="12"/>
                                        </p:tgtEl>
                                      </p:cBhvr>
                                      <p:to x="100000" y="95000"/>
                                    </p:animScale>
                                    <p:animScale>
                                      <p:cBhvr>
                                        <p:cTn id="3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large factory with smoke coming out of it&#10;&#10;Description automatically generated with low confidence">
            <a:extLst>
              <a:ext uri="{FF2B5EF4-FFF2-40B4-BE49-F238E27FC236}">
                <a16:creationId xmlns:a16="http://schemas.microsoft.com/office/drawing/2014/main" id="{58EB24A4-633E-49A5-992C-C1B0B8B59544}"/>
              </a:ext>
            </a:extLst>
          </p:cNvPr>
          <p:cNvPicPr>
            <a:picLocks noChangeAspect="1"/>
          </p:cNvPicPr>
          <p:nvPr/>
        </p:nvPicPr>
        <p:blipFill rotWithShape="1">
          <a:blip r:embed="rId2"/>
          <a:srcRect l="20368" r="1040" b="-1"/>
          <a:stretch/>
        </p:blipFill>
        <p:spPr>
          <a:xfrm>
            <a:off x="4117521" y="10"/>
            <a:ext cx="8074479" cy="6857990"/>
          </a:xfrm>
          <a:prstGeom prst="rect">
            <a:avLst/>
          </a:prstGeom>
        </p:spPr>
      </p:pic>
      <p:sp>
        <p:nvSpPr>
          <p:cNvPr id="10" name="Freeform: Shape 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24072E-D47B-4313-B6A6-8502A3FF61BC}"/>
              </a:ext>
            </a:extLst>
          </p:cNvPr>
          <p:cNvSpPr>
            <a:spLocks noGrp="1"/>
          </p:cNvSpPr>
          <p:nvPr>
            <p:ph type="title"/>
          </p:nvPr>
        </p:nvSpPr>
        <p:spPr>
          <a:xfrm>
            <a:off x="804672" y="365125"/>
            <a:ext cx="5266155" cy="1325563"/>
          </a:xfrm>
        </p:spPr>
        <p:txBody>
          <a:bodyPr>
            <a:normAutofit/>
          </a:bodyPr>
          <a:lstStyle/>
          <a:p>
            <a:r>
              <a:rPr lang="en-US"/>
              <a:t>Chemical Pollutants</a:t>
            </a:r>
          </a:p>
        </p:txBody>
      </p:sp>
      <p:sp>
        <p:nvSpPr>
          <p:cNvPr id="3" name="Content Placeholder 2">
            <a:extLst>
              <a:ext uri="{FF2B5EF4-FFF2-40B4-BE49-F238E27FC236}">
                <a16:creationId xmlns:a16="http://schemas.microsoft.com/office/drawing/2014/main" id="{28864B05-C47C-4D16-BE23-89094EAB1511}"/>
              </a:ext>
            </a:extLst>
          </p:cNvPr>
          <p:cNvSpPr>
            <a:spLocks noGrp="1"/>
          </p:cNvSpPr>
          <p:nvPr>
            <p:ph idx="1"/>
          </p:nvPr>
        </p:nvSpPr>
        <p:spPr>
          <a:xfrm>
            <a:off x="804672" y="2022601"/>
            <a:ext cx="3941499" cy="4154361"/>
          </a:xfrm>
        </p:spPr>
        <p:txBody>
          <a:bodyPr>
            <a:normAutofit/>
          </a:bodyPr>
          <a:lstStyle/>
          <a:p>
            <a:r>
              <a:rPr lang="en-US" sz="2000"/>
              <a:t>Chemical Pollutants :  Water is an excellent solvent, water soluble inorganic chemicals that include heavy metals such as mercury, cadmium, nickel ,etc. constitute an important class of pollutants. All these materials are harmful to humans because we can't excrete them, and they can damage human organs if the amount passes a certain tolerance limit.</a:t>
            </a:r>
          </a:p>
        </p:txBody>
      </p:sp>
    </p:spTree>
    <p:extLst>
      <p:ext uri="{BB962C8B-B14F-4D97-AF65-F5344CB8AC3E}">
        <p14:creationId xmlns:p14="http://schemas.microsoft.com/office/powerpoint/2010/main" val="491700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38D5-9510-412A-989D-B4786FE143A6}"/>
              </a:ext>
            </a:extLst>
          </p:cNvPr>
          <p:cNvSpPr>
            <a:spLocks noGrp="1"/>
          </p:cNvSpPr>
          <p:nvPr>
            <p:ph type="title"/>
          </p:nvPr>
        </p:nvSpPr>
        <p:spPr>
          <a:xfrm>
            <a:off x="640080" y="1074198"/>
            <a:ext cx="4368602" cy="826272"/>
          </a:xfrm>
        </p:spPr>
        <p:txBody>
          <a:bodyPr anchor="b">
            <a:normAutofit fontScale="90000"/>
          </a:bodyPr>
          <a:lstStyle/>
          <a:p>
            <a:r>
              <a:rPr lang="en-US" sz="5400"/>
              <a:t>Eutrophication</a:t>
            </a:r>
          </a:p>
        </p:txBody>
      </p:sp>
      <p:sp>
        <p:nvSpPr>
          <p:cNvPr id="3" name="Content Placeholder 2">
            <a:extLst>
              <a:ext uri="{FF2B5EF4-FFF2-40B4-BE49-F238E27FC236}">
                <a16:creationId xmlns:a16="http://schemas.microsoft.com/office/drawing/2014/main" id="{5694F6AE-3425-4A8A-BBF1-197E61F03450}"/>
              </a:ext>
            </a:extLst>
          </p:cNvPr>
          <p:cNvSpPr>
            <a:spLocks noGrp="1"/>
          </p:cNvSpPr>
          <p:nvPr>
            <p:ph idx="1"/>
          </p:nvPr>
        </p:nvSpPr>
        <p:spPr>
          <a:xfrm>
            <a:off x="640080" y="2276703"/>
            <a:ext cx="4243589" cy="3320668"/>
          </a:xfrm>
        </p:spPr>
        <p:txBody>
          <a:bodyPr>
            <a:normAutofit/>
          </a:bodyPr>
          <a:lstStyle/>
          <a:p>
            <a:r>
              <a:rPr lang="en-US" sz="2200"/>
              <a:t>Eutrophication is the process in which nutrient enriched water bodies support a dense plant population which kills animal life by depriving it of oxygen and results in the subsequent loss of biodiversity</a:t>
            </a:r>
          </a:p>
        </p:txBody>
      </p:sp>
      <p:pic>
        <p:nvPicPr>
          <p:cNvPr id="5" name="Picture 4">
            <a:extLst>
              <a:ext uri="{FF2B5EF4-FFF2-40B4-BE49-F238E27FC236}">
                <a16:creationId xmlns:a16="http://schemas.microsoft.com/office/drawing/2014/main" id="{7A257D65-3705-43F1-9731-BEE476FE3465}"/>
              </a:ext>
            </a:extLst>
          </p:cNvPr>
          <p:cNvPicPr>
            <a:picLocks noChangeAspect="1"/>
          </p:cNvPicPr>
          <p:nvPr/>
        </p:nvPicPr>
        <p:blipFill rotWithShape="1">
          <a:blip r:embed="rId2"/>
          <a:srcRect l="16754" r="320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28132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4" name="Group 5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5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A7FEC1D-2422-40D2-99B6-991B3DCED05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Effects Of Water Pollution</a:t>
            </a:r>
          </a:p>
        </p:txBody>
      </p:sp>
      <p:graphicFrame>
        <p:nvGraphicFramePr>
          <p:cNvPr id="31" name="Content Placeholder 5">
            <a:extLst>
              <a:ext uri="{FF2B5EF4-FFF2-40B4-BE49-F238E27FC236}">
                <a16:creationId xmlns:a16="http://schemas.microsoft.com/office/drawing/2014/main" id="{D2F72016-4F65-4CA1-86FD-CB94E169E983}"/>
              </a:ext>
            </a:extLst>
          </p:cNvPr>
          <p:cNvGraphicFramePr>
            <a:graphicFrameLocks noGrp="1"/>
          </p:cNvGraphicFramePr>
          <p:nvPr>
            <p:ph idx="1"/>
            <p:extLst>
              <p:ext uri="{D42A27DB-BD31-4B8C-83A1-F6EECF244321}">
                <p14:modId xmlns:p14="http://schemas.microsoft.com/office/powerpoint/2010/main" val="27430782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583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
                                            <p:graphicEl>
                                              <a:dgm id="{CB2E32CD-EF14-4652-B72A-D1D59410A81C}"/>
                                            </p:graphicEl>
                                          </p:spTgt>
                                        </p:tgtEl>
                                        <p:attrNameLst>
                                          <p:attrName>style.visibility</p:attrName>
                                        </p:attrNameLst>
                                      </p:cBhvr>
                                      <p:to>
                                        <p:strVal val="visible"/>
                                      </p:to>
                                    </p:set>
                                    <p:anim calcmode="lin" valueType="num">
                                      <p:cBhvr additive="base">
                                        <p:cTn id="25" dur="500" fill="hold"/>
                                        <p:tgtEl>
                                          <p:spTgt spid="31">
                                            <p:graphicEl>
                                              <a:dgm id="{CB2E32CD-EF14-4652-B72A-D1D59410A81C}"/>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
                                            <p:graphicEl>
                                              <a:dgm id="{CB2E32CD-EF14-4652-B72A-D1D59410A81C}"/>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
                                            <p:graphicEl>
                                              <a:dgm id="{E967C689-CFA8-42A1-BB56-E2C262EDAAEE}"/>
                                            </p:graphicEl>
                                          </p:spTgt>
                                        </p:tgtEl>
                                        <p:attrNameLst>
                                          <p:attrName>style.visibility</p:attrName>
                                        </p:attrNameLst>
                                      </p:cBhvr>
                                      <p:to>
                                        <p:strVal val="visible"/>
                                      </p:to>
                                    </p:set>
                                    <p:anim calcmode="lin" valueType="num">
                                      <p:cBhvr additive="base">
                                        <p:cTn id="29" dur="500" fill="hold"/>
                                        <p:tgtEl>
                                          <p:spTgt spid="31">
                                            <p:graphicEl>
                                              <a:dgm id="{E967C689-CFA8-42A1-BB56-E2C262EDAAE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graphicEl>
                                              <a:dgm id="{E967C689-CFA8-42A1-BB56-E2C262EDAAE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graphicEl>
                                              <a:dgm id="{D37673DD-C017-4931-8B68-707959AFF1C0}"/>
                                            </p:graphicEl>
                                          </p:spTgt>
                                        </p:tgtEl>
                                        <p:attrNameLst>
                                          <p:attrName>style.visibility</p:attrName>
                                        </p:attrNameLst>
                                      </p:cBhvr>
                                      <p:to>
                                        <p:strVal val="visible"/>
                                      </p:to>
                                    </p:set>
                                    <p:anim calcmode="lin" valueType="num">
                                      <p:cBhvr additive="base">
                                        <p:cTn id="35" dur="500" fill="hold"/>
                                        <p:tgtEl>
                                          <p:spTgt spid="31">
                                            <p:graphicEl>
                                              <a:dgm id="{D37673DD-C017-4931-8B68-707959AFF1C0}"/>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
                                            <p:graphicEl>
                                              <a:dgm id="{D37673DD-C017-4931-8B68-707959AFF1C0}"/>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graphicEl>
                                              <a:dgm id="{07064577-01A4-4EEC-951F-B5A545A32118}"/>
                                            </p:graphicEl>
                                          </p:spTgt>
                                        </p:tgtEl>
                                        <p:attrNameLst>
                                          <p:attrName>style.visibility</p:attrName>
                                        </p:attrNameLst>
                                      </p:cBhvr>
                                      <p:to>
                                        <p:strVal val="visible"/>
                                      </p:to>
                                    </p:set>
                                    <p:anim calcmode="lin" valueType="num">
                                      <p:cBhvr additive="base">
                                        <p:cTn id="39" dur="500" fill="hold"/>
                                        <p:tgtEl>
                                          <p:spTgt spid="31">
                                            <p:graphicEl>
                                              <a:dgm id="{07064577-01A4-4EEC-951F-B5A545A32118}"/>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
                                            <p:graphicEl>
                                              <a:dgm id="{07064577-01A4-4EEC-951F-B5A545A32118}"/>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1">
                                            <p:graphicEl>
                                              <a:dgm id="{46C712FB-5000-475D-8313-EB3E584B23C4}"/>
                                            </p:graphicEl>
                                          </p:spTgt>
                                        </p:tgtEl>
                                        <p:attrNameLst>
                                          <p:attrName>style.visibility</p:attrName>
                                        </p:attrNameLst>
                                      </p:cBhvr>
                                      <p:to>
                                        <p:strVal val="visible"/>
                                      </p:to>
                                    </p:set>
                                    <p:anim calcmode="lin" valueType="num">
                                      <p:cBhvr additive="base">
                                        <p:cTn id="45" dur="500" fill="hold"/>
                                        <p:tgtEl>
                                          <p:spTgt spid="31">
                                            <p:graphicEl>
                                              <a:dgm id="{46C712FB-5000-475D-8313-EB3E584B23C4}"/>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
                                            <p:graphicEl>
                                              <a:dgm id="{46C712FB-5000-475D-8313-EB3E584B23C4}"/>
                                            </p:graphic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
                                            <p:graphicEl>
                                              <a:dgm id="{C4269DC6-2AF1-4156-A073-D69F7918B621}"/>
                                            </p:graphicEl>
                                          </p:spTgt>
                                        </p:tgtEl>
                                        <p:attrNameLst>
                                          <p:attrName>style.visibility</p:attrName>
                                        </p:attrNameLst>
                                      </p:cBhvr>
                                      <p:to>
                                        <p:strVal val="visible"/>
                                      </p:to>
                                    </p:set>
                                    <p:anim calcmode="lin" valueType="num">
                                      <p:cBhvr additive="base">
                                        <p:cTn id="49" dur="500" fill="hold"/>
                                        <p:tgtEl>
                                          <p:spTgt spid="31">
                                            <p:graphicEl>
                                              <a:dgm id="{C4269DC6-2AF1-4156-A073-D69F7918B621}"/>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
                                            <p:graphicEl>
                                              <a:dgm id="{C4269DC6-2AF1-4156-A073-D69F7918B62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1"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D2AD7-80ED-40F4-BA77-769BF7B79DBD}"/>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Methods to Reduce Water Pollution</a:t>
            </a:r>
          </a:p>
        </p:txBody>
      </p:sp>
      <p:graphicFrame>
        <p:nvGraphicFramePr>
          <p:cNvPr id="5" name="Content Placeholder 2">
            <a:extLst>
              <a:ext uri="{FF2B5EF4-FFF2-40B4-BE49-F238E27FC236}">
                <a16:creationId xmlns:a16="http://schemas.microsoft.com/office/drawing/2014/main" id="{7FA4EDB3-5122-4DD3-96F6-57B836C4D540}"/>
              </a:ext>
            </a:extLst>
          </p:cNvPr>
          <p:cNvGraphicFramePr>
            <a:graphicFrameLocks noGrp="1"/>
          </p:cNvGraphicFramePr>
          <p:nvPr>
            <p:ph idx="1"/>
            <p:extLst>
              <p:ext uri="{D42A27DB-BD31-4B8C-83A1-F6EECF244321}">
                <p14:modId xmlns:p14="http://schemas.microsoft.com/office/powerpoint/2010/main" val="250234764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62540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
                                            <p:graphicEl>
                                              <a:dgm id="{976D50D4-FB4A-4A4C-BAA6-4E3284824E4D}"/>
                                            </p:graphicEl>
                                          </p:spTgt>
                                        </p:tgtEl>
                                        <p:attrNameLst>
                                          <p:attrName>style.visibility</p:attrName>
                                        </p:attrNameLst>
                                      </p:cBhvr>
                                      <p:to>
                                        <p:strVal val="visible"/>
                                      </p:to>
                                    </p:set>
                                    <p:animEffect transition="in" filter="randombar(horizontal)">
                                      <p:cBhvr>
                                        <p:cTn id="14" dur="500"/>
                                        <p:tgtEl>
                                          <p:spTgt spid="5">
                                            <p:graphicEl>
                                              <a:dgm id="{976D50D4-FB4A-4A4C-BAA6-4E3284824E4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graphicEl>
                                              <a:dgm id="{BF8F09CF-6741-4251-BB43-D7F95C227E2E}"/>
                                            </p:graphicEl>
                                          </p:spTgt>
                                        </p:tgtEl>
                                        <p:attrNameLst>
                                          <p:attrName>style.visibility</p:attrName>
                                        </p:attrNameLst>
                                      </p:cBhvr>
                                      <p:to>
                                        <p:strVal val="visible"/>
                                      </p:to>
                                    </p:set>
                                    <p:animEffect transition="in" filter="randombar(horizontal)">
                                      <p:cBhvr>
                                        <p:cTn id="19" dur="500"/>
                                        <p:tgtEl>
                                          <p:spTgt spid="5">
                                            <p:graphicEl>
                                              <a:dgm id="{BF8F09CF-6741-4251-BB43-D7F95C227E2E}"/>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graphicEl>
                                              <a:dgm id="{BD73F3B4-6E52-40C5-A842-B09E306B8367}"/>
                                            </p:graphicEl>
                                          </p:spTgt>
                                        </p:tgtEl>
                                        <p:attrNameLst>
                                          <p:attrName>style.visibility</p:attrName>
                                        </p:attrNameLst>
                                      </p:cBhvr>
                                      <p:to>
                                        <p:strVal val="visible"/>
                                      </p:to>
                                    </p:set>
                                    <p:animEffect transition="in" filter="randombar(horizontal)">
                                      <p:cBhvr>
                                        <p:cTn id="24" dur="500"/>
                                        <p:tgtEl>
                                          <p:spTgt spid="5">
                                            <p:graphicEl>
                                              <a:dgm id="{BD73F3B4-6E52-40C5-A842-B09E306B836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CFC5A-0109-4BFE-8E41-2A3286E6304C}"/>
              </a:ext>
            </a:extLst>
          </p:cNvPr>
          <p:cNvSpPr>
            <a:spLocks noGrp="1"/>
          </p:cNvSpPr>
          <p:nvPr>
            <p:ph type="title"/>
          </p:nvPr>
        </p:nvSpPr>
        <p:spPr>
          <a:xfrm>
            <a:off x="643467" y="321734"/>
            <a:ext cx="10905066" cy="1135737"/>
          </a:xfrm>
        </p:spPr>
        <p:txBody>
          <a:bodyPr>
            <a:normAutofit/>
          </a:bodyPr>
          <a:lstStyle/>
          <a:p>
            <a:r>
              <a:rPr lang="en-US" sz="3600">
                <a:cs typeface="Calibri Light"/>
              </a:rPr>
              <a:t>International Standards for Drinking Water</a:t>
            </a:r>
            <a:endParaRPr lang="en-US" sz="3600"/>
          </a:p>
        </p:txBody>
      </p:sp>
      <p:sp>
        <p:nvSpPr>
          <p:cNvPr id="3" name="Content Placeholder 2">
            <a:extLst>
              <a:ext uri="{FF2B5EF4-FFF2-40B4-BE49-F238E27FC236}">
                <a16:creationId xmlns:a16="http://schemas.microsoft.com/office/drawing/2014/main" id="{40CDCCA0-4480-4D4C-976A-5EF3873DBC24}"/>
              </a:ext>
            </a:extLst>
          </p:cNvPr>
          <p:cNvSpPr>
            <a:spLocks noGrp="1"/>
          </p:cNvSpPr>
          <p:nvPr>
            <p:ph idx="1"/>
          </p:nvPr>
        </p:nvSpPr>
        <p:spPr>
          <a:xfrm>
            <a:off x="737414" y="4288187"/>
            <a:ext cx="4331973" cy="886696"/>
          </a:xfrm>
        </p:spPr>
        <p:txBody>
          <a:bodyPr vert="horz" lIns="91440" tIns="45720" rIns="91440" bIns="45720" rtlCol="0">
            <a:normAutofit/>
          </a:bodyPr>
          <a:lstStyle/>
          <a:p>
            <a:pPr marL="0" indent="0">
              <a:buNone/>
            </a:pPr>
            <a:r>
              <a:rPr lang="en-US" sz="2000">
                <a:cs typeface="Calibri"/>
              </a:rPr>
              <a:t>[3Ca</a:t>
            </a:r>
            <a:r>
              <a:rPr lang="en-US" sz="2000" baseline="-25000">
                <a:cs typeface="Calibri"/>
              </a:rPr>
              <a:t>3</a:t>
            </a:r>
            <a:r>
              <a:rPr lang="en-US" sz="2000">
                <a:cs typeface="Calibri"/>
              </a:rPr>
              <a:t>(PO</a:t>
            </a:r>
            <a:r>
              <a:rPr lang="en-US" sz="2000" baseline="-25000">
                <a:cs typeface="Calibri"/>
              </a:rPr>
              <a:t>4</a:t>
            </a:r>
            <a:r>
              <a:rPr lang="en-US" sz="2000">
                <a:cs typeface="Calibri"/>
              </a:rPr>
              <a:t>)</a:t>
            </a:r>
            <a:r>
              <a:rPr lang="en-US" sz="2000" baseline="-25000">
                <a:cs typeface="Calibri"/>
              </a:rPr>
              <a:t>2</a:t>
            </a:r>
            <a:r>
              <a:rPr lang="en-US" sz="2000">
                <a:cs typeface="Calibri"/>
              </a:rPr>
              <a:t>.Ca(OH)</a:t>
            </a:r>
            <a:r>
              <a:rPr lang="en-US" sz="2000" baseline="-25000">
                <a:cs typeface="Calibri"/>
              </a:rPr>
              <a:t>2</a:t>
            </a:r>
            <a:r>
              <a:rPr lang="en-US" sz="2000">
                <a:cs typeface="Calibri"/>
              </a:rPr>
              <a:t>] Hydroxyapatite      </a:t>
            </a:r>
          </a:p>
          <a:p>
            <a:pPr>
              <a:buNone/>
            </a:pPr>
            <a:r>
              <a:rPr lang="en-US" sz="2000">
                <a:ea typeface="+mn-lt"/>
                <a:cs typeface="+mn-lt"/>
              </a:rPr>
              <a:t>[3Ca</a:t>
            </a:r>
            <a:r>
              <a:rPr lang="en-US" sz="2000" baseline="-25000">
                <a:ea typeface="+mn-lt"/>
                <a:cs typeface="+mn-lt"/>
              </a:rPr>
              <a:t>3</a:t>
            </a:r>
            <a:r>
              <a:rPr lang="en-US" sz="2000">
                <a:ea typeface="+mn-lt"/>
                <a:cs typeface="+mn-lt"/>
              </a:rPr>
              <a:t>(PO</a:t>
            </a:r>
            <a:r>
              <a:rPr lang="en-US" sz="2000" baseline="-25000">
                <a:ea typeface="+mn-lt"/>
                <a:cs typeface="+mn-lt"/>
              </a:rPr>
              <a:t>4</a:t>
            </a:r>
            <a:r>
              <a:rPr lang="en-US" sz="2000">
                <a:ea typeface="+mn-lt"/>
                <a:cs typeface="+mn-lt"/>
              </a:rPr>
              <a:t>)</a:t>
            </a:r>
            <a:r>
              <a:rPr lang="en-US" sz="2000" baseline="-25000">
                <a:ea typeface="+mn-lt"/>
                <a:cs typeface="+mn-lt"/>
              </a:rPr>
              <a:t>2</a:t>
            </a:r>
            <a:r>
              <a:rPr lang="en-US" sz="2000">
                <a:ea typeface="+mn-lt"/>
                <a:cs typeface="+mn-lt"/>
              </a:rPr>
              <a:t>.CaF</a:t>
            </a:r>
            <a:r>
              <a:rPr lang="en-US" sz="2000" baseline="-25000">
                <a:ea typeface="+mn-lt"/>
                <a:cs typeface="+mn-lt"/>
              </a:rPr>
              <a:t>2</a:t>
            </a:r>
            <a:r>
              <a:rPr lang="en-US" sz="2000">
                <a:ea typeface="+mn-lt"/>
                <a:cs typeface="+mn-lt"/>
              </a:rPr>
              <a:t>]        Fluorapatite</a:t>
            </a:r>
          </a:p>
          <a:p>
            <a:pPr>
              <a:buNone/>
            </a:pPr>
            <a:endParaRPr lang="en-US" sz="2000">
              <a:ea typeface="+mn-lt"/>
              <a:cs typeface="+mn-lt"/>
            </a:endParaRPr>
          </a:p>
          <a:p>
            <a:pPr marL="0" indent="0">
              <a:buNone/>
            </a:pPr>
            <a:endParaRPr lang="en-US" sz="2000">
              <a:cs typeface="Calibri"/>
            </a:endParaRP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1"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23CA4A97-D6D3-42B1-8A4E-662B2B4F8DF5}"/>
              </a:ext>
            </a:extLst>
          </p:cNvPr>
          <p:cNvSpPr txBox="1"/>
          <p:nvPr/>
        </p:nvSpPr>
        <p:spPr>
          <a:xfrm>
            <a:off x="6112701" y="2093934"/>
            <a:ext cx="46221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The International Standards for drinking water</a:t>
            </a:r>
          </a:p>
        </p:txBody>
      </p:sp>
      <p:sp>
        <p:nvSpPr>
          <p:cNvPr id="7" name="TextBox 6">
            <a:extLst>
              <a:ext uri="{FF2B5EF4-FFF2-40B4-BE49-F238E27FC236}">
                <a16:creationId xmlns:a16="http://schemas.microsoft.com/office/drawing/2014/main" id="{C192BBB3-02BC-4FBE-8FDF-7E1ABF3C571B}"/>
              </a:ext>
            </a:extLst>
          </p:cNvPr>
          <p:cNvSpPr txBox="1"/>
          <p:nvPr/>
        </p:nvSpPr>
        <p:spPr>
          <a:xfrm>
            <a:off x="5358075" y="5613322"/>
            <a:ext cx="274319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100">
                <a:latin typeface="Bookman Old Style"/>
              </a:rPr>
              <a:t>ppm = parts per million</a:t>
            </a:r>
          </a:p>
          <a:p>
            <a:pPr>
              <a:spcAft>
                <a:spcPts val="600"/>
              </a:spcAft>
            </a:pPr>
            <a:r>
              <a:rPr lang="en-US" sz="1100">
                <a:latin typeface="Bookman Old Style"/>
              </a:rPr>
              <a:t>ppb = parts per billion</a:t>
            </a:r>
          </a:p>
        </p:txBody>
      </p:sp>
      <p:sp>
        <p:nvSpPr>
          <p:cNvPr id="8" name="TextBox 7">
            <a:extLst>
              <a:ext uri="{FF2B5EF4-FFF2-40B4-BE49-F238E27FC236}">
                <a16:creationId xmlns:a16="http://schemas.microsoft.com/office/drawing/2014/main" id="{CE40FC04-6555-454B-8DA3-C3CAF2829001}"/>
              </a:ext>
            </a:extLst>
          </p:cNvPr>
          <p:cNvSpPr txBox="1"/>
          <p:nvPr/>
        </p:nvSpPr>
        <p:spPr>
          <a:xfrm>
            <a:off x="740862" y="2097849"/>
            <a:ext cx="37139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Drinking water must contain elements/ ions/ chemical compounds in required concentrations to maintain health.</a:t>
            </a:r>
            <a:endParaRPr lang="en-US">
              <a:cs typeface="Calibri"/>
            </a:endParaRPr>
          </a:p>
        </p:txBody>
      </p:sp>
      <p:graphicFrame>
        <p:nvGraphicFramePr>
          <p:cNvPr id="5" name="Table 5">
            <a:extLst>
              <a:ext uri="{FF2B5EF4-FFF2-40B4-BE49-F238E27FC236}">
                <a16:creationId xmlns:a16="http://schemas.microsoft.com/office/drawing/2014/main" id="{17F62FB2-0BBF-43BE-8EDE-73BD954FC8E0}"/>
              </a:ext>
            </a:extLst>
          </p:cNvPr>
          <p:cNvGraphicFramePr>
            <a:graphicFrameLocks/>
          </p:cNvGraphicFramePr>
          <p:nvPr>
            <p:extLst>
              <p:ext uri="{D42A27DB-BD31-4B8C-83A1-F6EECF244321}">
                <p14:modId xmlns:p14="http://schemas.microsoft.com/office/powerpoint/2010/main" val="3914336778"/>
              </p:ext>
            </p:extLst>
          </p:nvPr>
        </p:nvGraphicFramePr>
        <p:xfrm>
          <a:off x="5295320" y="2527494"/>
          <a:ext cx="6253215" cy="2872868"/>
        </p:xfrm>
        <a:graphic>
          <a:graphicData uri="http://schemas.openxmlformats.org/drawingml/2006/table">
            <a:tbl>
              <a:tblPr firstRow="1" bandRow="1">
                <a:tableStyleId>{8799B23B-EC83-4686-B30A-512413B5E67A}</a:tableStyleId>
              </a:tblPr>
              <a:tblGrid>
                <a:gridCol w="1310008">
                  <a:extLst>
                    <a:ext uri="{9D8B030D-6E8A-4147-A177-3AD203B41FA5}">
                      <a16:colId xmlns:a16="http://schemas.microsoft.com/office/drawing/2014/main" val="2646946015"/>
                    </a:ext>
                  </a:extLst>
                </a:gridCol>
                <a:gridCol w="1839694">
                  <a:extLst>
                    <a:ext uri="{9D8B030D-6E8A-4147-A177-3AD203B41FA5}">
                      <a16:colId xmlns:a16="http://schemas.microsoft.com/office/drawing/2014/main" val="678771282"/>
                    </a:ext>
                  </a:extLst>
                </a:gridCol>
                <a:gridCol w="1310008">
                  <a:extLst>
                    <a:ext uri="{9D8B030D-6E8A-4147-A177-3AD203B41FA5}">
                      <a16:colId xmlns:a16="http://schemas.microsoft.com/office/drawing/2014/main" val="3639047177"/>
                    </a:ext>
                  </a:extLst>
                </a:gridCol>
                <a:gridCol w="1793505">
                  <a:extLst>
                    <a:ext uri="{9D8B030D-6E8A-4147-A177-3AD203B41FA5}">
                      <a16:colId xmlns:a16="http://schemas.microsoft.com/office/drawing/2014/main" val="606309817"/>
                    </a:ext>
                  </a:extLst>
                </a:gridCol>
              </a:tblGrid>
              <a:tr h="827558">
                <a:tc>
                  <a:txBody>
                    <a:bodyPr/>
                    <a:lstStyle/>
                    <a:p>
                      <a:pPr algn="ctr"/>
                      <a:r>
                        <a:rPr lang="en-US" sz="1100" b="1" cap="all" spc="60">
                          <a:solidFill>
                            <a:schemeClr val="tx1"/>
                          </a:solidFill>
                        </a:rPr>
                        <a:t>Element / Compound</a:t>
                      </a:r>
                    </a:p>
                  </a:txBody>
                  <a:tcPr marL="135473" marR="135473" marT="135473" marB="135473">
                    <a:solidFill>
                      <a:srgbClr val="FF6464"/>
                    </a:solidFill>
                  </a:tcPr>
                </a:tc>
                <a:tc>
                  <a:txBody>
                    <a:bodyPr/>
                    <a:lstStyle/>
                    <a:p>
                      <a:pPr lvl="0" algn="ctr">
                        <a:buNone/>
                      </a:pPr>
                      <a:r>
                        <a:rPr lang="en-US" sz="1100" b="1" u="none" strike="noStrike" cap="all" spc="60" noProof="0">
                          <a:solidFill>
                            <a:schemeClr val="tx1"/>
                          </a:solidFill>
                        </a:rPr>
                        <a:t>Maximum Concentration (ppm or mg dm-3)</a:t>
                      </a:r>
                      <a:endParaRPr lang="en-US" sz="1100" b="1" cap="all" spc="60">
                        <a:solidFill>
                          <a:schemeClr val="tx1"/>
                        </a:solidFill>
                      </a:endParaRPr>
                    </a:p>
                  </a:txBody>
                  <a:tcPr marL="135473" marR="135473" marT="135473" marB="135473">
                    <a:solidFill>
                      <a:srgbClr val="FFAA64"/>
                    </a:solidFill>
                  </a:tcPr>
                </a:tc>
                <a:tc>
                  <a:txBody>
                    <a:bodyPr/>
                    <a:lstStyle/>
                    <a:p>
                      <a:pPr lvl="0" algn="ctr">
                        <a:buNone/>
                      </a:pPr>
                      <a:r>
                        <a:rPr lang="en-US" sz="1100" b="1" cap="all" spc="60">
                          <a:solidFill>
                            <a:schemeClr val="tx1"/>
                          </a:solidFill>
                        </a:rPr>
                        <a:t>Element / Compound</a:t>
                      </a:r>
                    </a:p>
                  </a:txBody>
                  <a:tcPr marL="135473" marR="135473" marT="135473" marB="135473">
                    <a:solidFill>
                      <a:srgbClr val="FF6464"/>
                    </a:solidFill>
                  </a:tcPr>
                </a:tc>
                <a:tc>
                  <a:txBody>
                    <a:bodyPr/>
                    <a:lstStyle/>
                    <a:p>
                      <a:pPr algn="ctr"/>
                      <a:r>
                        <a:rPr lang="en-US" sz="1100" b="1" cap="all" spc="60">
                          <a:solidFill>
                            <a:schemeClr val="tx1"/>
                          </a:solidFill>
                        </a:rPr>
                        <a:t>Maximum Concentration (ppm or mg dm</a:t>
                      </a:r>
                      <a:r>
                        <a:rPr lang="en-US" sz="1100" b="1" cap="all" spc="60" baseline="30000">
                          <a:solidFill>
                            <a:schemeClr val="tx1"/>
                          </a:solidFill>
                        </a:rPr>
                        <a:t>-3</a:t>
                      </a:r>
                      <a:r>
                        <a:rPr lang="en-US" sz="1100" b="1" cap="all" spc="60">
                          <a:solidFill>
                            <a:schemeClr val="tx1"/>
                          </a:solidFill>
                        </a:rPr>
                        <a:t>)</a:t>
                      </a:r>
                    </a:p>
                  </a:txBody>
                  <a:tcPr marL="135473" marR="135473" marT="135473" marB="135473">
                    <a:solidFill>
                      <a:srgbClr val="FFAA64"/>
                    </a:solidFill>
                  </a:tcPr>
                </a:tc>
                <a:extLst>
                  <a:ext uri="{0D108BD9-81ED-4DB2-BD59-A6C34878D82A}">
                    <a16:rowId xmlns:a16="http://schemas.microsoft.com/office/drawing/2014/main" val="3434322123"/>
                  </a:ext>
                </a:extLst>
              </a:tr>
              <a:tr h="409062">
                <a:tc>
                  <a:txBody>
                    <a:bodyPr/>
                    <a:lstStyle/>
                    <a:p>
                      <a:pPr algn="ctr"/>
                      <a:r>
                        <a:rPr lang="en-US" sz="1500" cap="none" spc="0">
                          <a:solidFill>
                            <a:schemeClr val="tx1"/>
                          </a:solidFill>
                        </a:rPr>
                        <a:t>Fe</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0.2</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Fluoride (F</a:t>
                      </a:r>
                      <a:r>
                        <a:rPr lang="en-US" sz="1500" cap="none" spc="0" baseline="30000">
                          <a:solidFill>
                            <a:schemeClr val="tx1"/>
                          </a:solidFill>
                        </a:rPr>
                        <a:t>-)</a:t>
                      </a:r>
                      <a:endParaRPr lang="en-US" sz="1500" cap="none" spc="0">
                        <a:solidFill>
                          <a:schemeClr val="tx1"/>
                        </a:solidFill>
                      </a:endParaRPr>
                    </a:p>
                  </a:txBody>
                  <a:tcPr marL="90315" marR="90315" marT="45158" marB="90315">
                    <a:solidFill>
                      <a:schemeClr val="accent1">
                        <a:lumMod val="40000"/>
                        <a:lumOff val="60000"/>
                      </a:schemeClr>
                    </a:solidFill>
                  </a:tcPr>
                </a:tc>
                <a:tc>
                  <a:txBody>
                    <a:bodyPr/>
                    <a:lstStyle/>
                    <a:p>
                      <a:pPr algn="ctr"/>
                      <a:r>
                        <a:rPr lang="en-US" sz="1500" cap="none" spc="0">
                          <a:solidFill>
                            <a:schemeClr val="tx1"/>
                          </a:solidFill>
                        </a:rPr>
                        <a:t>2ppm</a:t>
                      </a:r>
                    </a:p>
                  </a:txBody>
                  <a:tcPr marL="90315" marR="90315" marT="45158" marB="90315">
                    <a:solidFill>
                      <a:schemeClr val="accent1">
                        <a:lumMod val="40000"/>
                        <a:lumOff val="60000"/>
                      </a:schemeClr>
                    </a:solidFill>
                  </a:tcPr>
                </a:tc>
                <a:extLst>
                  <a:ext uri="{0D108BD9-81ED-4DB2-BD59-A6C34878D82A}">
                    <a16:rowId xmlns:a16="http://schemas.microsoft.com/office/drawing/2014/main" val="27370537"/>
                  </a:ext>
                </a:extLst>
              </a:tr>
              <a:tr h="409062">
                <a:tc>
                  <a:txBody>
                    <a:bodyPr/>
                    <a:lstStyle/>
                    <a:p>
                      <a:pPr algn="ctr"/>
                      <a:r>
                        <a:rPr lang="en-US" sz="1500" cap="none" spc="0">
                          <a:solidFill>
                            <a:schemeClr val="tx1"/>
                          </a:solidFill>
                        </a:rPr>
                        <a:t>Mn</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0.05</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Lead</a:t>
                      </a:r>
                    </a:p>
                  </a:txBody>
                  <a:tcPr marL="90315" marR="90315" marT="45158" marB="90315">
                    <a:solidFill>
                      <a:schemeClr val="accent1">
                        <a:lumMod val="40000"/>
                        <a:lumOff val="60000"/>
                      </a:schemeClr>
                    </a:solidFill>
                  </a:tcPr>
                </a:tc>
                <a:tc>
                  <a:txBody>
                    <a:bodyPr/>
                    <a:lstStyle/>
                    <a:p>
                      <a:pPr algn="ctr"/>
                      <a:r>
                        <a:rPr lang="en-US" sz="1500" cap="none" spc="0">
                          <a:solidFill>
                            <a:schemeClr val="tx1"/>
                          </a:solidFill>
                        </a:rPr>
                        <a:t>50 (ppb)</a:t>
                      </a:r>
                    </a:p>
                  </a:txBody>
                  <a:tcPr marL="90315" marR="90315" marT="45158" marB="90315">
                    <a:solidFill>
                      <a:schemeClr val="accent1">
                        <a:lumMod val="40000"/>
                        <a:lumOff val="60000"/>
                      </a:schemeClr>
                    </a:solidFill>
                  </a:tcPr>
                </a:tc>
                <a:extLst>
                  <a:ext uri="{0D108BD9-81ED-4DB2-BD59-A6C34878D82A}">
                    <a16:rowId xmlns:a16="http://schemas.microsoft.com/office/drawing/2014/main" val="2839966267"/>
                  </a:ext>
                </a:extLst>
              </a:tr>
              <a:tr h="409062">
                <a:tc>
                  <a:txBody>
                    <a:bodyPr/>
                    <a:lstStyle/>
                    <a:p>
                      <a:pPr algn="ctr"/>
                      <a:r>
                        <a:rPr lang="en-US" sz="1500" cap="none" spc="0">
                          <a:solidFill>
                            <a:schemeClr val="tx1"/>
                          </a:solidFill>
                        </a:rPr>
                        <a:t>Al</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0.2</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Sulphate</a:t>
                      </a:r>
                    </a:p>
                  </a:txBody>
                  <a:tcPr marL="90315" marR="90315" marT="45158" marB="90315">
                    <a:solidFill>
                      <a:schemeClr val="accent1">
                        <a:lumMod val="40000"/>
                        <a:lumOff val="60000"/>
                      </a:schemeClr>
                    </a:solidFill>
                  </a:tcPr>
                </a:tc>
                <a:tc>
                  <a:txBody>
                    <a:bodyPr/>
                    <a:lstStyle/>
                    <a:p>
                      <a:pPr algn="ctr"/>
                      <a:r>
                        <a:rPr lang="en-US" sz="1500" cap="none" spc="0">
                          <a:solidFill>
                            <a:schemeClr val="tx1"/>
                          </a:solidFill>
                        </a:rPr>
                        <a:t>500</a:t>
                      </a:r>
                    </a:p>
                  </a:txBody>
                  <a:tcPr marL="90315" marR="90315" marT="45158" marB="90315">
                    <a:solidFill>
                      <a:schemeClr val="accent1">
                        <a:lumMod val="40000"/>
                        <a:lumOff val="60000"/>
                      </a:schemeClr>
                    </a:solidFill>
                  </a:tcPr>
                </a:tc>
                <a:extLst>
                  <a:ext uri="{0D108BD9-81ED-4DB2-BD59-A6C34878D82A}">
                    <a16:rowId xmlns:a16="http://schemas.microsoft.com/office/drawing/2014/main" val="1359016561"/>
                  </a:ext>
                </a:extLst>
              </a:tr>
              <a:tr h="409062">
                <a:tc>
                  <a:txBody>
                    <a:bodyPr/>
                    <a:lstStyle/>
                    <a:p>
                      <a:pPr algn="ctr"/>
                      <a:r>
                        <a:rPr lang="en-US" sz="1500" cap="none" spc="0">
                          <a:solidFill>
                            <a:schemeClr val="tx1"/>
                          </a:solidFill>
                        </a:rPr>
                        <a:t>Cu</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3.0</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Nitrate</a:t>
                      </a:r>
                    </a:p>
                  </a:txBody>
                  <a:tcPr marL="90315" marR="90315" marT="45158" marB="90315">
                    <a:solidFill>
                      <a:schemeClr val="accent1">
                        <a:lumMod val="40000"/>
                        <a:lumOff val="60000"/>
                      </a:schemeClr>
                    </a:solidFill>
                  </a:tcPr>
                </a:tc>
                <a:tc>
                  <a:txBody>
                    <a:bodyPr/>
                    <a:lstStyle/>
                    <a:p>
                      <a:pPr algn="ctr"/>
                      <a:r>
                        <a:rPr lang="en-US" sz="1500" cap="none" spc="0">
                          <a:solidFill>
                            <a:schemeClr val="tx1"/>
                          </a:solidFill>
                        </a:rPr>
                        <a:t>50</a:t>
                      </a:r>
                    </a:p>
                  </a:txBody>
                  <a:tcPr marL="90315" marR="90315" marT="45158" marB="90315">
                    <a:solidFill>
                      <a:schemeClr val="accent1">
                        <a:lumMod val="40000"/>
                        <a:lumOff val="60000"/>
                      </a:schemeClr>
                    </a:solidFill>
                  </a:tcPr>
                </a:tc>
                <a:extLst>
                  <a:ext uri="{0D108BD9-81ED-4DB2-BD59-A6C34878D82A}">
                    <a16:rowId xmlns:a16="http://schemas.microsoft.com/office/drawing/2014/main" val="1760153688"/>
                  </a:ext>
                </a:extLst>
              </a:tr>
              <a:tr h="409062">
                <a:tc>
                  <a:txBody>
                    <a:bodyPr/>
                    <a:lstStyle/>
                    <a:p>
                      <a:pPr lvl="0" algn="ctr">
                        <a:buNone/>
                      </a:pPr>
                      <a:r>
                        <a:rPr lang="en-US" sz="1500" cap="none" spc="0">
                          <a:solidFill>
                            <a:schemeClr val="tx1"/>
                          </a:solidFill>
                        </a:rPr>
                        <a:t>Zn</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5.0</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Cd</a:t>
                      </a:r>
                    </a:p>
                  </a:txBody>
                  <a:tcPr marL="90315" marR="90315" marT="45158" marB="90315">
                    <a:solidFill>
                      <a:schemeClr val="accent1">
                        <a:lumMod val="40000"/>
                        <a:lumOff val="60000"/>
                      </a:schemeClr>
                    </a:solidFill>
                  </a:tcPr>
                </a:tc>
                <a:tc>
                  <a:txBody>
                    <a:bodyPr/>
                    <a:lstStyle/>
                    <a:p>
                      <a:pPr lvl="0" algn="ctr">
                        <a:buNone/>
                      </a:pPr>
                      <a:r>
                        <a:rPr lang="en-US" sz="1500" cap="none" spc="0">
                          <a:solidFill>
                            <a:schemeClr val="tx1"/>
                          </a:solidFill>
                        </a:rPr>
                        <a:t>0.005</a:t>
                      </a:r>
                    </a:p>
                  </a:txBody>
                  <a:tcPr marL="90315" marR="90315" marT="45158" marB="90315">
                    <a:solidFill>
                      <a:schemeClr val="accent1">
                        <a:lumMod val="40000"/>
                        <a:lumOff val="60000"/>
                      </a:schemeClr>
                    </a:solidFill>
                  </a:tcPr>
                </a:tc>
                <a:extLst>
                  <a:ext uri="{0D108BD9-81ED-4DB2-BD59-A6C34878D82A}">
                    <a16:rowId xmlns:a16="http://schemas.microsoft.com/office/drawing/2014/main" val="1240422882"/>
                  </a:ext>
                </a:extLst>
              </a:tr>
            </a:tbl>
          </a:graphicData>
        </a:graphic>
      </p:graphicFrame>
    </p:spTree>
    <p:extLst>
      <p:ext uri="{BB962C8B-B14F-4D97-AF65-F5344CB8AC3E}">
        <p14:creationId xmlns:p14="http://schemas.microsoft.com/office/powerpoint/2010/main" val="1572343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barn(inVertical)">
                                      <p:cBhvr>
                                        <p:cTn id="38" dur="500"/>
                                        <p:tgtEl>
                                          <p:spTgt spid="7">
                                            <p:txEl>
                                              <p:pRg st="0" end="0"/>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barn(inVertical)">
                                      <p:cBhvr>
                                        <p:cTn id="4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669</Words>
  <Application>Microsoft Office PowerPoint</Application>
  <PresentationFormat>Widescreen</PresentationFormat>
  <Paragraphs>61</Paragraphs>
  <Slides>12</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Calibri Light</vt:lpstr>
      <vt:lpstr>Cambria</vt:lpstr>
      <vt:lpstr>Century</vt:lpstr>
      <vt:lpstr>Century Schoolbook</vt:lpstr>
      <vt:lpstr>Comic Sans MS</vt:lpstr>
      <vt:lpstr>Office Theme</vt:lpstr>
      <vt:lpstr>PowerPoint Presentation</vt:lpstr>
      <vt:lpstr>Why Do We Need To Know About Water Pollution?</vt:lpstr>
      <vt:lpstr>What Is Water Pollution?</vt:lpstr>
      <vt:lpstr>Causes Of Water Pollution</vt:lpstr>
      <vt:lpstr>Chemical Pollutants</vt:lpstr>
      <vt:lpstr>Eutrophication</vt:lpstr>
      <vt:lpstr>Effects Of Water Pollution</vt:lpstr>
      <vt:lpstr>Methods to Reduce Water Pollution</vt:lpstr>
      <vt:lpstr>International Standards for Drinking Water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Gudimella Jayanth</dc:creator>
  <cp:lastModifiedBy>Gudimella Jayanth</cp:lastModifiedBy>
  <cp:revision>2</cp:revision>
  <dcterms:created xsi:type="dcterms:W3CDTF">2021-05-27T05:24:14Z</dcterms:created>
  <dcterms:modified xsi:type="dcterms:W3CDTF">2021-05-30T06:00:06Z</dcterms:modified>
</cp:coreProperties>
</file>