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70" r:id="rId6"/>
    <p:sldId id="269" r:id="rId7"/>
    <p:sldId id="271" r:id="rId8"/>
    <p:sldId id="272"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5.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SIH ’23</a:t>
            </a:r>
            <a:br>
              <a:rPr lang="en-US" sz="8000" dirty="0"/>
            </a:br>
            <a:r>
              <a:rPr lang="en-US" sz="4000" dirty="0"/>
              <a:t>Problem Statement 1383</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dirty="0">
                <a:solidFill>
                  <a:schemeClr val="tx1">
                    <a:lumMod val="85000"/>
                    <a:lumOff val="15000"/>
                  </a:schemeClr>
                </a:solidFill>
              </a:rPr>
              <a:t>presented by</a:t>
            </a:r>
          </a:p>
          <a:p>
            <a:r>
              <a:rPr lang="en-US" dirty="0">
                <a:solidFill>
                  <a:schemeClr val="tx1">
                    <a:lumMod val="85000"/>
                    <a:lumOff val="15000"/>
                  </a:schemeClr>
                </a:solidFill>
              </a:rPr>
              <a:t>team stalwart</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DE1C-2306-C8ED-A3AD-8AB54CF8F254}"/>
              </a:ext>
            </a:extLst>
          </p:cNvPr>
          <p:cNvSpPr>
            <a:spLocks noGrp="1"/>
          </p:cNvSpPr>
          <p:nvPr>
            <p:ph type="title"/>
          </p:nvPr>
        </p:nvSpPr>
        <p:spPr/>
        <p:txBody>
          <a:bodyPr/>
          <a:lstStyle/>
          <a:p>
            <a:r>
              <a:rPr lang="en-IN" dirty="0"/>
              <a:t>Problem Statement Details</a:t>
            </a:r>
          </a:p>
        </p:txBody>
      </p:sp>
      <p:sp>
        <p:nvSpPr>
          <p:cNvPr id="3" name="Content Placeholder 2">
            <a:extLst>
              <a:ext uri="{FF2B5EF4-FFF2-40B4-BE49-F238E27FC236}">
                <a16:creationId xmlns:a16="http://schemas.microsoft.com/office/drawing/2014/main" id="{691CB06C-D575-863C-C918-D2D2AF641747}"/>
              </a:ext>
            </a:extLst>
          </p:cNvPr>
          <p:cNvSpPr>
            <a:spLocks noGrp="1"/>
          </p:cNvSpPr>
          <p:nvPr>
            <p:ph idx="1"/>
          </p:nvPr>
        </p:nvSpPr>
        <p:spPr/>
        <p:txBody>
          <a:bodyPr>
            <a:normAutofit/>
          </a:bodyPr>
          <a:lstStyle/>
          <a:p>
            <a:r>
              <a:rPr lang="en-US" b="1" dirty="0"/>
              <a:t>Problem Statement ID</a:t>
            </a:r>
            <a:r>
              <a:rPr lang="en-US" dirty="0"/>
              <a:t>	1383</a:t>
            </a:r>
          </a:p>
          <a:p>
            <a:r>
              <a:rPr lang="en-US" b="1" dirty="0"/>
              <a:t>Problem Statement Title</a:t>
            </a:r>
            <a:r>
              <a:rPr lang="en-US" dirty="0"/>
              <a:t>	</a:t>
            </a:r>
          </a:p>
          <a:p>
            <a:r>
              <a:rPr lang="en-US" dirty="0"/>
              <a:t>Optimizing Doctor Availability and Appointment Allocation in Hospitals through Digital Technology and Al Integration.</a:t>
            </a:r>
          </a:p>
          <a:p>
            <a:r>
              <a:rPr lang="en-US" b="1" dirty="0"/>
              <a:t>Organization</a:t>
            </a:r>
            <a:r>
              <a:rPr lang="en-US" dirty="0"/>
              <a:t>	Govt of Himachal Pradesh</a:t>
            </a:r>
          </a:p>
          <a:p>
            <a:r>
              <a:rPr lang="en-US" b="1" dirty="0"/>
              <a:t>Category</a:t>
            </a:r>
            <a:r>
              <a:rPr lang="en-US" dirty="0"/>
              <a:t>	Software</a:t>
            </a:r>
          </a:p>
          <a:p>
            <a:r>
              <a:rPr lang="en-US" b="1" dirty="0"/>
              <a:t>Domain Bucket</a:t>
            </a:r>
            <a:r>
              <a:rPr lang="en-US" dirty="0"/>
              <a:t>	MedTech / Bio Tech / Health Tech</a:t>
            </a:r>
            <a:endParaRPr lang="en-IN" dirty="0"/>
          </a:p>
        </p:txBody>
      </p:sp>
    </p:spTree>
    <p:extLst>
      <p:ext uri="{BB962C8B-B14F-4D97-AF65-F5344CB8AC3E}">
        <p14:creationId xmlns:p14="http://schemas.microsoft.com/office/powerpoint/2010/main" val="410767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F5DE-19D7-CFFC-1B56-D93808106468}"/>
              </a:ext>
            </a:extLst>
          </p:cNvPr>
          <p:cNvSpPr>
            <a:spLocks noGrp="1"/>
          </p:cNvSpPr>
          <p:nvPr>
            <p:ph type="title"/>
          </p:nvPr>
        </p:nvSpPr>
        <p:spPr/>
        <p:txBody>
          <a:bodyPr/>
          <a:lstStyle/>
          <a:p>
            <a:r>
              <a:rPr lang="en-IN" dirty="0"/>
              <a:t>Problem Statement Description</a:t>
            </a:r>
          </a:p>
        </p:txBody>
      </p:sp>
      <p:sp>
        <p:nvSpPr>
          <p:cNvPr id="3" name="Content Placeholder 2">
            <a:extLst>
              <a:ext uri="{FF2B5EF4-FFF2-40B4-BE49-F238E27FC236}">
                <a16:creationId xmlns:a16="http://schemas.microsoft.com/office/drawing/2014/main" id="{7461AB09-4A22-B599-D8B9-4342BC62AA0F}"/>
              </a:ext>
            </a:extLst>
          </p:cNvPr>
          <p:cNvSpPr>
            <a:spLocks noGrp="1"/>
          </p:cNvSpPr>
          <p:nvPr>
            <p:ph idx="1"/>
          </p:nvPr>
        </p:nvSpPr>
        <p:spPr/>
        <p:txBody>
          <a:bodyPr/>
          <a:lstStyle/>
          <a:p>
            <a:r>
              <a:rPr lang="en-US" dirty="0"/>
              <a:t>To develop a digital system that streamlines the appointment scheduling process in hospitals by automating the process of identifying doctor availability and appointment slot allocation. The system will utilize advanced technologies such as RFID, face detection, proximity of Mobile phone, or any other relevant technology to detect the presence of doctors in the hospital. The system will use Artificial Intelligence (AI) to allocate appointment slots based on the doctor's presence and the number of waitlisted patients. This will improve the overall patient experience by reducing the wait time. In conclusion, the proposed digital system will improve the efficiency and convenience of the appointment scheduling process in hospitals; the patients will benefit with reduced waiting time.</a:t>
            </a:r>
            <a:endParaRPr lang="en-IN" dirty="0"/>
          </a:p>
        </p:txBody>
      </p:sp>
    </p:spTree>
    <p:extLst>
      <p:ext uri="{BB962C8B-B14F-4D97-AF65-F5344CB8AC3E}">
        <p14:creationId xmlns:p14="http://schemas.microsoft.com/office/powerpoint/2010/main" val="408345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FE6861-F92A-FECB-0C1D-8F6F8C88A48B}"/>
              </a:ext>
            </a:extLst>
          </p:cNvPr>
          <p:cNvSpPr>
            <a:spLocks noGrp="1"/>
          </p:cNvSpPr>
          <p:nvPr>
            <p:ph type="title"/>
          </p:nvPr>
        </p:nvSpPr>
        <p:spPr/>
        <p:txBody>
          <a:bodyPr/>
          <a:lstStyle/>
          <a:p>
            <a:r>
              <a:rPr lang="en-IN" dirty="0"/>
              <a:t>Solution Details</a:t>
            </a:r>
          </a:p>
        </p:txBody>
      </p:sp>
      <p:sp>
        <p:nvSpPr>
          <p:cNvPr id="5" name="Content Placeholder 4">
            <a:extLst>
              <a:ext uri="{FF2B5EF4-FFF2-40B4-BE49-F238E27FC236}">
                <a16:creationId xmlns:a16="http://schemas.microsoft.com/office/drawing/2014/main" id="{3041BE4E-8AFD-65D2-CD14-F1811E690E49}"/>
              </a:ext>
            </a:extLst>
          </p:cNvPr>
          <p:cNvSpPr>
            <a:spLocks noGrp="1"/>
          </p:cNvSpPr>
          <p:nvPr>
            <p:ph sz="half" idx="1"/>
          </p:nvPr>
        </p:nvSpPr>
        <p:spPr/>
        <p:txBody>
          <a:bodyPr/>
          <a:lstStyle/>
          <a:p>
            <a:r>
              <a:rPr lang="en-IN" b="1" dirty="0"/>
              <a:t>Frontend Tasks</a:t>
            </a:r>
          </a:p>
          <a:p>
            <a:pPr>
              <a:buFont typeface="Arial" panose="020B0604020202020204" pitchFamily="34" charset="0"/>
              <a:buChar char="•"/>
            </a:pPr>
            <a:r>
              <a:rPr lang="en-IN" dirty="0"/>
              <a:t> UI for the hospital receptionist to book appointments for the patients at front desk.</a:t>
            </a:r>
          </a:p>
          <a:p>
            <a:pPr>
              <a:buFont typeface="Arial" panose="020B0604020202020204" pitchFamily="34" charset="0"/>
              <a:buChar char="•"/>
            </a:pPr>
            <a:r>
              <a:rPr lang="en-IN" dirty="0"/>
              <a:t> UI to track the state of appointments</a:t>
            </a:r>
          </a:p>
        </p:txBody>
      </p:sp>
      <p:sp>
        <p:nvSpPr>
          <p:cNvPr id="6" name="Content Placeholder 5">
            <a:extLst>
              <a:ext uri="{FF2B5EF4-FFF2-40B4-BE49-F238E27FC236}">
                <a16:creationId xmlns:a16="http://schemas.microsoft.com/office/drawing/2014/main" id="{694E45C2-2689-2EB4-9FC2-8EB269AFE26F}"/>
              </a:ext>
            </a:extLst>
          </p:cNvPr>
          <p:cNvSpPr>
            <a:spLocks noGrp="1"/>
          </p:cNvSpPr>
          <p:nvPr>
            <p:ph sz="half" idx="2"/>
          </p:nvPr>
        </p:nvSpPr>
        <p:spPr/>
        <p:txBody>
          <a:bodyPr/>
          <a:lstStyle/>
          <a:p>
            <a:r>
              <a:rPr lang="en-IN" b="1" dirty="0"/>
              <a:t>Backend Tasks</a:t>
            </a:r>
          </a:p>
          <a:p>
            <a:pPr>
              <a:buFont typeface="Arial" panose="020B0604020202020204" pitchFamily="34" charset="0"/>
              <a:buChar char="•"/>
            </a:pPr>
            <a:r>
              <a:rPr lang="en-IN" dirty="0"/>
              <a:t> Logic for Patient Appointment</a:t>
            </a:r>
          </a:p>
          <a:p>
            <a:pPr lvl="1">
              <a:buFont typeface="Arial" panose="020B0604020202020204" pitchFamily="34" charset="0"/>
              <a:buChar char="•"/>
            </a:pPr>
            <a:r>
              <a:rPr lang="en-IN" dirty="0"/>
              <a:t>General patients</a:t>
            </a:r>
          </a:p>
          <a:p>
            <a:pPr lvl="1">
              <a:buFont typeface="Arial" panose="020B0604020202020204" pitchFamily="34" charset="0"/>
              <a:buChar char="•"/>
            </a:pPr>
            <a:r>
              <a:rPr lang="en-IN" dirty="0"/>
              <a:t>Patients coming for a revisit</a:t>
            </a:r>
          </a:p>
          <a:p>
            <a:pPr>
              <a:buFont typeface="Arial" panose="020B0604020202020204" pitchFamily="34" charset="0"/>
              <a:buChar char="•"/>
            </a:pPr>
            <a:r>
              <a:rPr lang="en-IN" dirty="0"/>
              <a:t> Generating Tokens and updating waitlists</a:t>
            </a:r>
          </a:p>
          <a:p>
            <a:pPr>
              <a:buFont typeface="Arial" panose="020B0604020202020204" pitchFamily="34" charset="0"/>
              <a:buChar char="•"/>
            </a:pPr>
            <a:r>
              <a:rPr lang="en-IN" dirty="0"/>
              <a:t> Functionality for Doctor to mark a patient’s session over.</a:t>
            </a:r>
          </a:p>
        </p:txBody>
      </p:sp>
    </p:spTree>
    <p:extLst>
      <p:ext uri="{BB962C8B-B14F-4D97-AF65-F5344CB8AC3E}">
        <p14:creationId xmlns:p14="http://schemas.microsoft.com/office/powerpoint/2010/main" val="329689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CBAD-3EA6-56BC-9341-B7E70D7FF264}"/>
              </a:ext>
            </a:extLst>
          </p:cNvPr>
          <p:cNvSpPr>
            <a:spLocks noGrp="1"/>
          </p:cNvSpPr>
          <p:nvPr>
            <p:ph type="title"/>
          </p:nvPr>
        </p:nvSpPr>
        <p:spPr/>
        <p:txBody>
          <a:bodyPr/>
          <a:lstStyle/>
          <a:p>
            <a:r>
              <a:rPr lang="en-IN" dirty="0"/>
              <a:t>Tech Stacks (as of now)</a:t>
            </a:r>
          </a:p>
        </p:txBody>
      </p:sp>
      <p:sp>
        <p:nvSpPr>
          <p:cNvPr id="3" name="Content Placeholder 2">
            <a:extLst>
              <a:ext uri="{FF2B5EF4-FFF2-40B4-BE49-F238E27FC236}">
                <a16:creationId xmlns:a16="http://schemas.microsoft.com/office/drawing/2014/main" id="{EFC78444-59DE-5B33-52BE-D32BF258EA48}"/>
              </a:ext>
            </a:extLst>
          </p:cNvPr>
          <p:cNvSpPr>
            <a:spLocks noGrp="1"/>
          </p:cNvSpPr>
          <p:nvPr>
            <p:ph sz="half" idx="1"/>
          </p:nvPr>
        </p:nvSpPr>
        <p:spPr/>
        <p:txBody>
          <a:bodyPr/>
          <a:lstStyle/>
          <a:p>
            <a:r>
              <a:rPr lang="en-IN" b="1" dirty="0"/>
              <a:t>Frontend Tech Stack</a:t>
            </a:r>
          </a:p>
          <a:p>
            <a:pPr>
              <a:buFont typeface="Arial" panose="020B0604020202020204" pitchFamily="34" charset="0"/>
              <a:buChar char="•"/>
            </a:pPr>
            <a:r>
              <a:rPr lang="en-IN" dirty="0"/>
              <a:t> Desktop application using Python and Tkinter (Tkinter Bootstrap)</a:t>
            </a:r>
          </a:p>
        </p:txBody>
      </p:sp>
      <p:sp>
        <p:nvSpPr>
          <p:cNvPr id="4" name="Content Placeholder 3">
            <a:extLst>
              <a:ext uri="{FF2B5EF4-FFF2-40B4-BE49-F238E27FC236}">
                <a16:creationId xmlns:a16="http://schemas.microsoft.com/office/drawing/2014/main" id="{7EF1E688-DBB8-72A4-70F6-4FD916B86BA2}"/>
              </a:ext>
            </a:extLst>
          </p:cNvPr>
          <p:cNvSpPr>
            <a:spLocks noGrp="1"/>
          </p:cNvSpPr>
          <p:nvPr>
            <p:ph sz="half" idx="2"/>
          </p:nvPr>
        </p:nvSpPr>
        <p:spPr/>
        <p:txBody>
          <a:bodyPr/>
          <a:lstStyle/>
          <a:p>
            <a:r>
              <a:rPr lang="en-IN" b="1" dirty="0"/>
              <a:t>Backend Tech Stack</a:t>
            </a:r>
          </a:p>
          <a:p>
            <a:pPr>
              <a:buFont typeface="Arial" panose="020B0604020202020204" pitchFamily="34" charset="0"/>
              <a:buChar char="•"/>
            </a:pPr>
            <a:r>
              <a:rPr lang="en-IN" dirty="0"/>
              <a:t> Python (synchronous – blocking)</a:t>
            </a:r>
          </a:p>
          <a:p>
            <a:pPr>
              <a:buFont typeface="Arial" panose="020B0604020202020204" pitchFamily="34" charset="0"/>
              <a:buChar char="•"/>
            </a:pPr>
            <a:r>
              <a:rPr lang="en-IN" dirty="0"/>
              <a:t> MongoDB to persist data. (PyMongo driver)</a:t>
            </a:r>
          </a:p>
          <a:p>
            <a:pPr>
              <a:buFont typeface="Arial" panose="020B0604020202020204" pitchFamily="34" charset="0"/>
              <a:buChar char="•"/>
            </a:pPr>
            <a:r>
              <a:rPr lang="en-IN" dirty="0"/>
              <a:t> Flask to share data to frontend via a REST API and manipulate state upon requests.</a:t>
            </a:r>
          </a:p>
          <a:p>
            <a:pPr>
              <a:buFont typeface="Arial" panose="020B0604020202020204" pitchFamily="34" charset="0"/>
              <a:buChar char="•"/>
            </a:pPr>
            <a:r>
              <a:rPr lang="en-IN" dirty="0"/>
              <a:t> API to detect doctors' presence using hospitals detection system (RFID, face detection etc.,)</a:t>
            </a:r>
          </a:p>
        </p:txBody>
      </p:sp>
    </p:spTree>
    <p:extLst>
      <p:ext uri="{BB962C8B-B14F-4D97-AF65-F5344CB8AC3E}">
        <p14:creationId xmlns:p14="http://schemas.microsoft.com/office/powerpoint/2010/main" val="74419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211401-DB9C-E9ED-25BE-9D831C001C8D}"/>
              </a:ext>
            </a:extLst>
          </p:cNvPr>
          <p:cNvSpPr/>
          <p:nvPr/>
        </p:nvSpPr>
        <p:spPr>
          <a:xfrm>
            <a:off x="2600510" y="83680"/>
            <a:ext cx="9437570" cy="6167120"/>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descr="Sling with solid fill">
            <a:extLst>
              <a:ext uri="{FF2B5EF4-FFF2-40B4-BE49-F238E27FC236}">
                <a16:creationId xmlns:a16="http://schemas.microsoft.com/office/drawing/2014/main" id="{292E46D7-8FBF-114B-27C4-1B6767217A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800" y="3134543"/>
            <a:ext cx="914400" cy="914400"/>
          </a:xfrm>
          <a:prstGeom prst="rect">
            <a:avLst/>
          </a:prstGeom>
        </p:spPr>
      </p:pic>
      <p:pic>
        <p:nvPicPr>
          <p:cNvPr id="13" name="Graphic 12" descr="Sling with solid fill">
            <a:extLst>
              <a:ext uri="{FF2B5EF4-FFF2-40B4-BE49-F238E27FC236}">
                <a16:creationId xmlns:a16="http://schemas.microsoft.com/office/drawing/2014/main" id="{CC40F758-D15A-D205-1F4E-BE2191F890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9480" y="2878143"/>
            <a:ext cx="914400" cy="914400"/>
          </a:xfrm>
          <a:prstGeom prst="rect">
            <a:avLst/>
          </a:prstGeom>
        </p:spPr>
      </p:pic>
      <p:pic>
        <p:nvPicPr>
          <p:cNvPr id="14" name="Graphic 13" descr="Sling with solid fill">
            <a:extLst>
              <a:ext uri="{FF2B5EF4-FFF2-40B4-BE49-F238E27FC236}">
                <a16:creationId xmlns:a16="http://schemas.microsoft.com/office/drawing/2014/main" id="{52C70C74-5269-4F12-9C26-CC57843A2B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6560" y="3335343"/>
            <a:ext cx="914400" cy="914400"/>
          </a:xfrm>
          <a:prstGeom prst="rect">
            <a:avLst/>
          </a:prstGeom>
        </p:spPr>
      </p:pic>
      <p:pic>
        <p:nvPicPr>
          <p:cNvPr id="19" name="Graphic 18" descr="Computer with solid fill">
            <a:extLst>
              <a:ext uri="{FF2B5EF4-FFF2-40B4-BE49-F238E27FC236}">
                <a16:creationId xmlns:a16="http://schemas.microsoft.com/office/drawing/2014/main" id="{A08FFBCB-B406-C12E-7ED4-1D9EDB3D04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7560" y="2971800"/>
            <a:ext cx="914400" cy="914400"/>
          </a:xfrm>
          <a:prstGeom prst="rect">
            <a:avLst/>
          </a:prstGeom>
        </p:spPr>
      </p:pic>
      <p:sp>
        <p:nvSpPr>
          <p:cNvPr id="20" name="Rectangle 19">
            <a:extLst>
              <a:ext uri="{FF2B5EF4-FFF2-40B4-BE49-F238E27FC236}">
                <a16:creationId xmlns:a16="http://schemas.microsoft.com/office/drawing/2014/main" id="{EB597A47-219D-7DA9-0CB1-960477603A02}"/>
              </a:ext>
            </a:extLst>
          </p:cNvPr>
          <p:cNvSpPr/>
          <p:nvPr/>
        </p:nvSpPr>
        <p:spPr>
          <a:xfrm>
            <a:off x="6096000" y="311833"/>
            <a:ext cx="5588000" cy="1676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Graphic 5" descr="Doctor male with solid fill">
            <a:extLst>
              <a:ext uri="{FF2B5EF4-FFF2-40B4-BE49-F238E27FC236}">
                <a16:creationId xmlns:a16="http://schemas.microsoft.com/office/drawing/2014/main" id="{DF2EF14A-E8A7-625F-57AC-BD0917A012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66164" y="727016"/>
            <a:ext cx="366392" cy="366392"/>
          </a:xfrm>
          <a:prstGeom prst="rect">
            <a:avLst/>
          </a:prstGeom>
        </p:spPr>
      </p:pic>
      <p:pic>
        <p:nvPicPr>
          <p:cNvPr id="8" name="Graphic 7" descr="Doctor female with solid fill">
            <a:extLst>
              <a:ext uri="{FF2B5EF4-FFF2-40B4-BE49-F238E27FC236}">
                <a16:creationId xmlns:a16="http://schemas.microsoft.com/office/drawing/2014/main" id="{D667C994-07AC-B96D-6267-DF1C17B19B7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66164" y="1558420"/>
            <a:ext cx="366392" cy="366392"/>
          </a:xfrm>
          <a:prstGeom prst="rect">
            <a:avLst/>
          </a:prstGeom>
        </p:spPr>
      </p:pic>
      <p:sp>
        <p:nvSpPr>
          <p:cNvPr id="21" name="TextBox 20">
            <a:extLst>
              <a:ext uri="{FF2B5EF4-FFF2-40B4-BE49-F238E27FC236}">
                <a16:creationId xmlns:a16="http://schemas.microsoft.com/office/drawing/2014/main" id="{893A5B0D-AA15-372E-5BB2-E7CF84B2DE26}"/>
              </a:ext>
            </a:extLst>
          </p:cNvPr>
          <p:cNvSpPr txBox="1"/>
          <p:nvPr/>
        </p:nvSpPr>
        <p:spPr>
          <a:xfrm>
            <a:off x="6154720" y="312280"/>
            <a:ext cx="2113280" cy="369332"/>
          </a:xfrm>
          <a:prstGeom prst="rect">
            <a:avLst/>
          </a:prstGeom>
          <a:noFill/>
        </p:spPr>
        <p:txBody>
          <a:bodyPr wrap="square" rtlCol="0">
            <a:spAutoFit/>
          </a:bodyPr>
          <a:lstStyle/>
          <a:p>
            <a:r>
              <a:rPr lang="en-IN" dirty="0"/>
              <a:t>Department 1</a:t>
            </a:r>
          </a:p>
        </p:txBody>
      </p:sp>
      <p:cxnSp>
        <p:nvCxnSpPr>
          <p:cNvPr id="23" name="Straight Arrow Connector 22">
            <a:extLst>
              <a:ext uri="{FF2B5EF4-FFF2-40B4-BE49-F238E27FC236}">
                <a16:creationId xmlns:a16="http://schemas.microsoft.com/office/drawing/2014/main" id="{23F5C38E-286A-1FD2-5740-D80156319C69}"/>
              </a:ext>
            </a:extLst>
          </p:cNvPr>
          <p:cNvCxnSpPr>
            <a:cxnSpLocks/>
            <a:endCxn id="20" idx="1"/>
          </p:cNvCxnSpPr>
          <p:nvPr/>
        </p:nvCxnSpPr>
        <p:spPr>
          <a:xfrm flipV="1">
            <a:off x="4318000" y="1150033"/>
            <a:ext cx="1778000" cy="1821320"/>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A39A36C-7948-B18F-69A3-BAD755DAB94B}"/>
              </a:ext>
            </a:extLst>
          </p:cNvPr>
          <p:cNvSpPr/>
          <p:nvPr/>
        </p:nvSpPr>
        <p:spPr>
          <a:xfrm>
            <a:off x="6096000" y="2240560"/>
            <a:ext cx="5588000" cy="1676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 name="Graphic 25" descr="Doctor male with solid fill">
            <a:extLst>
              <a:ext uri="{FF2B5EF4-FFF2-40B4-BE49-F238E27FC236}">
                <a16:creationId xmlns:a16="http://schemas.microsoft.com/office/drawing/2014/main" id="{B04BCC56-99F4-6BFD-30EB-FE45C892A9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49450" y="2610339"/>
            <a:ext cx="366392" cy="366392"/>
          </a:xfrm>
          <a:prstGeom prst="rect">
            <a:avLst/>
          </a:prstGeom>
        </p:spPr>
      </p:pic>
      <p:pic>
        <p:nvPicPr>
          <p:cNvPr id="27" name="Graphic 26" descr="Doctor female with solid fill">
            <a:extLst>
              <a:ext uri="{FF2B5EF4-FFF2-40B4-BE49-F238E27FC236}">
                <a16:creationId xmlns:a16="http://schemas.microsoft.com/office/drawing/2014/main" id="{151B8E59-41CD-9F22-9A61-BF733E0729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49450" y="3441743"/>
            <a:ext cx="350800" cy="350800"/>
          </a:xfrm>
          <a:prstGeom prst="rect">
            <a:avLst/>
          </a:prstGeom>
        </p:spPr>
      </p:pic>
      <p:sp>
        <p:nvSpPr>
          <p:cNvPr id="28" name="TextBox 27">
            <a:extLst>
              <a:ext uri="{FF2B5EF4-FFF2-40B4-BE49-F238E27FC236}">
                <a16:creationId xmlns:a16="http://schemas.microsoft.com/office/drawing/2014/main" id="{DF925D10-4DA8-8012-352C-93DF7EE02F00}"/>
              </a:ext>
            </a:extLst>
          </p:cNvPr>
          <p:cNvSpPr txBox="1"/>
          <p:nvPr/>
        </p:nvSpPr>
        <p:spPr>
          <a:xfrm>
            <a:off x="6154720" y="2240560"/>
            <a:ext cx="2113280" cy="369332"/>
          </a:xfrm>
          <a:prstGeom prst="rect">
            <a:avLst/>
          </a:prstGeom>
          <a:noFill/>
        </p:spPr>
        <p:txBody>
          <a:bodyPr wrap="square" rtlCol="0">
            <a:spAutoFit/>
          </a:bodyPr>
          <a:lstStyle/>
          <a:p>
            <a:r>
              <a:rPr lang="en-IN" dirty="0"/>
              <a:t>Department 2</a:t>
            </a:r>
          </a:p>
        </p:txBody>
      </p:sp>
      <p:sp>
        <p:nvSpPr>
          <p:cNvPr id="29" name="Rectangle 28">
            <a:extLst>
              <a:ext uri="{FF2B5EF4-FFF2-40B4-BE49-F238E27FC236}">
                <a16:creationId xmlns:a16="http://schemas.microsoft.com/office/drawing/2014/main" id="{E733538A-A833-0EB9-EE78-E4CD5F02762B}"/>
              </a:ext>
            </a:extLst>
          </p:cNvPr>
          <p:cNvSpPr/>
          <p:nvPr/>
        </p:nvSpPr>
        <p:spPr>
          <a:xfrm>
            <a:off x="6096000" y="4168840"/>
            <a:ext cx="5588000" cy="1676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0" name="Graphic 29" descr="Doctor male with solid fill">
            <a:extLst>
              <a:ext uri="{FF2B5EF4-FFF2-40B4-BE49-F238E27FC236}">
                <a16:creationId xmlns:a16="http://schemas.microsoft.com/office/drawing/2014/main" id="{02129B78-9BEC-F1CA-50A5-FBFED5C9C9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66164" y="4574126"/>
            <a:ext cx="350800" cy="350800"/>
          </a:xfrm>
          <a:prstGeom prst="rect">
            <a:avLst/>
          </a:prstGeom>
        </p:spPr>
      </p:pic>
      <p:pic>
        <p:nvPicPr>
          <p:cNvPr id="31" name="Graphic 30" descr="Doctor female with solid fill">
            <a:extLst>
              <a:ext uri="{FF2B5EF4-FFF2-40B4-BE49-F238E27FC236}">
                <a16:creationId xmlns:a16="http://schemas.microsoft.com/office/drawing/2014/main" id="{6D5D837E-C147-928D-67E6-02DFFCABEA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66164" y="5390487"/>
            <a:ext cx="350800" cy="350800"/>
          </a:xfrm>
          <a:prstGeom prst="rect">
            <a:avLst/>
          </a:prstGeom>
        </p:spPr>
      </p:pic>
      <p:sp>
        <p:nvSpPr>
          <p:cNvPr id="32" name="TextBox 31">
            <a:extLst>
              <a:ext uri="{FF2B5EF4-FFF2-40B4-BE49-F238E27FC236}">
                <a16:creationId xmlns:a16="http://schemas.microsoft.com/office/drawing/2014/main" id="{C697F9A5-B7B9-30AC-32D2-3E3CC975E601}"/>
              </a:ext>
            </a:extLst>
          </p:cNvPr>
          <p:cNvSpPr txBox="1"/>
          <p:nvPr/>
        </p:nvSpPr>
        <p:spPr>
          <a:xfrm>
            <a:off x="6154720" y="4168840"/>
            <a:ext cx="2113280" cy="369332"/>
          </a:xfrm>
          <a:prstGeom prst="rect">
            <a:avLst/>
          </a:prstGeom>
          <a:noFill/>
        </p:spPr>
        <p:txBody>
          <a:bodyPr wrap="square" rtlCol="0">
            <a:spAutoFit/>
          </a:bodyPr>
          <a:lstStyle/>
          <a:p>
            <a:r>
              <a:rPr lang="en-IN" dirty="0"/>
              <a:t>Department 3</a:t>
            </a:r>
          </a:p>
        </p:txBody>
      </p:sp>
      <p:cxnSp>
        <p:nvCxnSpPr>
          <p:cNvPr id="35" name="Straight Arrow Connector 34">
            <a:extLst>
              <a:ext uri="{FF2B5EF4-FFF2-40B4-BE49-F238E27FC236}">
                <a16:creationId xmlns:a16="http://schemas.microsoft.com/office/drawing/2014/main" id="{AC40A11F-5A04-AE8C-7860-41DA23C7BBC3}"/>
              </a:ext>
            </a:extLst>
          </p:cNvPr>
          <p:cNvCxnSpPr>
            <a:cxnSpLocks/>
          </p:cNvCxnSpPr>
          <p:nvPr/>
        </p:nvCxnSpPr>
        <p:spPr>
          <a:xfrm flipV="1">
            <a:off x="4506560" y="3335343"/>
            <a:ext cx="1778000" cy="93657"/>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2F84EE7-A567-EC85-3DD6-918AF3987164}"/>
              </a:ext>
            </a:extLst>
          </p:cNvPr>
          <p:cNvCxnSpPr>
            <a:cxnSpLocks/>
          </p:cNvCxnSpPr>
          <p:nvPr/>
        </p:nvCxnSpPr>
        <p:spPr>
          <a:xfrm>
            <a:off x="4216400" y="3833097"/>
            <a:ext cx="1879600" cy="1325966"/>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54FC137-E5A5-68D5-019F-93AAA1315618}"/>
              </a:ext>
            </a:extLst>
          </p:cNvPr>
          <p:cNvSpPr txBox="1"/>
          <p:nvPr/>
        </p:nvSpPr>
        <p:spPr>
          <a:xfrm>
            <a:off x="974204" y="2425226"/>
            <a:ext cx="1405240" cy="369332"/>
          </a:xfrm>
          <a:prstGeom prst="rect">
            <a:avLst/>
          </a:prstGeom>
          <a:noFill/>
        </p:spPr>
        <p:txBody>
          <a:bodyPr wrap="square" rtlCol="0">
            <a:spAutoFit/>
          </a:bodyPr>
          <a:lstStyle/>
          <a:p>
            <a:r>
              <a:rPr lang="en-IN" dirty="0"/>
              <a:t>Patients</a:t>
            </a:r>
          </a:p>
        </p:txBody>
      </p:sp>
      <p:sp>
        <p:nvSpPr>
          <p:cNvPr id="40" name="TextBox 39">
            <a:extLst>
              <a:ext uri="{FF2B5EF4-FFF2-40B4-BE49-F238E27FC236}">
                <a16:creationId xmlns:a16="http://schemas.microsoft.com/office/drawing/2014/main" id="{42153987-EC8C-49BD-0562-276197AE7FDD}"/>
              </a:ext>
            </a:extLst>
          </p:cNvPr>
          <p:cNvSpPr txBox="1"/>
          <p:nvPr/>
        </p:nvSpPr>
        <p:spPr>
          <a:xfrm>
            <a:off x="2600510" y="3936696"/>
            <a:ext cx="1997420" cy="646331"/>
          </a:xfrm>
          <a:prstGeom prst="rect">
            <a:avLst/>
          </a:prstGeom>
          <a:noFill/>
        </p:spPr>
        <p:txBody>
          <a:bodyPr wrap="square" rtlCol="0">
            <a:spAutoFit/>
          </a:bodyPr>
          <a:lstStyle/>
          <a:p>
            <a:pPr algn="ctr"/>
            <a:r>
              <a:rPr lang="en-IN" dirty="0"/>
              <a:t>Doctor Allocation System</a:t>
            </a:r>
          </a:p>
        </p:txBody>
      </p:sp>
      <p:pic>
        <p:nvPicPr>
          <p:cNvPr id="43" name="Graphic 42" descr="Ticket with solid fill">
            <a:extLst>
              <a:ext uri="{FF2B5EF4-FFF2-40B4-BE49-F238E27FC236}">
                <a16:creationId xmlns:a16="http://schemas.microsoft.com/office/drawing/2014/main" id="{82891DB9-17A5-112D-0279-AA02CB86502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5186021" y="2666356"/>
            <a:ext cx="485772" cy="485772"/>
          </a:xfrm>
          <a:prstGeom prst="rect">
            <a:avLst/>
          </a:prstGeom>
        </p:spPr>
      </p:pic>
      <p:pic>
        <p:nvPicPr>
          <p:cNvPr id="45" name="Graphic 44" descr="Ticket with solid fill">
            <a:extLst>
              <a:ext uri="{FF2B5EF4-FFF2-40B4-BE49-F238E27FC236}">
                <a16:creationId xmlns:a16="http://schemas.microsoft.com/office/drawing/2014/main" id="{F2D522FC-3CB7-F198-907A-5DF03C6B10B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20436077">
            <a:off x="4916404" y="1309422"/>
            <a:ext cx="438308" cy="438308"/>
          </a:xfrm>
          <a:prstGeom prst="rect">
            <a:avLst/>
          </a:prstGeom>
        </p:spPr>
      </p:pic>
      <p:pic>
        <p:nvPicPr>
          <p:cNvPr id="46" name="Graphic 45" descr="Ticket with solid fill">
            <a:extLst>
              <a:ext uri="{FF2B5EF4-FFF2-40B4-BE49-F238E27FC236}">
                <a16:creationId xmlns:a16="http://schemas.microsoft.com/office/drawing/2014/main" id="{E17A1976-9310-C54E-0B8E-C075DE2B00E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6726436" y="640903"/>
            <a:ext cx="485772" cy="485772"/>
          </a:xfrm>
          <a:prstGeom prst="rect">
            <a:avLst/>
          </a:prstGeom>
        </p:spPr>
      </p:pic>
      <p:pic>
        <p:nvPicPr>
          <p:cNvPr id="47" name="Graphic 46" descr="Ticket with solid fill">
            <a:extLst>
              <a:ext uri="{FF2B5EF4-FFF2-40B4-BE49-F238E27FC236}">
                <a16:creationId xmlns:a16="http://schemas.microsoft.com/office/drawing/2014/main" id="{38662C42-CF32-9845-1CA4-37B82BCFBD7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7435794" y="659831"/>
            <a:ext cx="485772" cy="485772"/>
          </a:xfrm>
          <a:prstGeom prst="rect">
            <a:avLst/>
          </a:prstGeom>
        </p:spPr>
      </p:pic>
      <p:pic>
        <p:nvPicPr>
          <p:cNvPr id="48" name="Graphic 47" descr="Ticket with solid fill">
            <a:extLst>
              <a:ext uri="{FF2B5EF4-FFF2-40B4-BE49-F238E27FC236}">
                <a16:creationId xmlns:a16="http://schemas.microsoft.com/office/drawing/2014/main" id="{63BD7C33-9419-1330-27FF-E9A129DCA21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6726614" y="1438852"/>
            <a:ext cx="485772" cy="485772"/>
          </a:xfrm>
          <a:prstGeom prst="rect">
            <a:avLst/>
          </a:prstGeom>
        </p:spPr>
      </p:pic>
      <p:pic>
        <p:nvPicPr>
          <p:cNvPr id="49" name="Graphic 48" descr="Ticket with solid fill">
            <a:extLst>
              <a:ext uri="{FF2B5EF4-FFF2-40B4-BE49-F238E27FC236}">
                <a16:creationId xmlns:a16="http://schemas.microsoft.com/office/drawing/2014/main" id="{65093838-79BD-AD82-61A3-2732F4C22B1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7435972" y="1457780"/>
            <a:ext cx="485772" cy="485772"/>
          </a:xfrm>
          <a:prstGeom prst="rect">
            <a:avLst/>
          </a:prstGeom>
        </p:spPr>
      </p:pic>
      <p:pic>
        <p:nvPicPr>
          <p:cNvPr id="50" name="Graphic 49" descr="Ticket with solid fill">
            <a:extLst>
              <a:ext uri="{FF2B5EF4-FFF2-40B4-BE49-F238E27FC236}">
                <a16:creationId xmlns:a16="http://schemas.microsoft.com/office/drawing/2014/main" id="{FAB17B3D-A288-D92F-FAAF-5827BF2D69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6749541" y="2562865"/>
            <a:ext cx="485772" cy="485772"/>
          </a:xfrm>
          <a:prstGeom prst="rect">
            <a:avLst/>
          </a:prstGeom>
        </p:spPr>
      </p:pic>
      <p:pic>
        <p:nvPicPr>
          <p:cNvPr id="51" name="Graphic 50" descr="Ticket with solid fill">
            <a:extLst>
              <a:ext uri="{FF2B5EF4-FFF2-40B4-BE49-F238E27FC236}">
                <a16:creationId xmlns:a16="http://schemas.microsoft.com/office/drawing/2014/main" id="{07B95A56-466C-1A81-1F21-208F15CDA9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7458899" y="2581793"/>
            <a:ext cx="485772" cy="485772"/>
          </a:xfrm>
          <a:prstGeom prst="rect">
            <a:avLst/>
          </a:prstGeom>
        </p:spPr>
      </p:pic>
      <p:pic>
        <p:nvPicPr>
          <p:cNvPr id="52" name="Graphic 51" descr="Ticket with solid fill">
            <a:extLst>
              <a:ext uri="{FF2B5EF4-FFF2-40B4-BE49-F238E27FC236}">
                <a16:creationId xmlns:a16="http://schemas.microsoft.com/office/drawing/2014/main" id="{6828188E-CC51-59FC-451E-468141DC1BF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8185622" y="2590827"/>
            <a:ext cx="485772" cy="485772"/>
          </a:xfrm>
          <a:prstGeom prst="rect">
            <a:avLst/>
          </a:prstGeom>
        </p:spPr>
      </p:pic>
      <p:pic>
        <p:nvPicPr>
          <p:cNvPr id="53" name="Graphic 52" descr="Ticket with solid fill">
            <a:extLst>
              <a:ext uri="{FF2B5EF4-FFF2-40B4-BE49-F238E27FC236}">
                <a16:creationId xmlns:a16="http://schemas.microsoft.com/office/drawing/2014/main" id="{6CF48342-FF1F-2D30-1550-0FAA28B6FD8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8894980" y="2609755"/>
            <a:ext cx="485772" cy="485772"/>
          </a:xfrm>
          <a:prstGeom prst="rect">
            <a:avLst/>
          </a:prstGeom>
        </p:spPr>
      </p:pic>
      <p:pic>
        <p:nvPicPr>
          <p:cNvPr id="54" name="Graphic 53" descr="Ticket with solid fill">
            <a:extLst>
              <a:ext uri="{FF2B5EF4-FFF2-40B4-BE49-F238E27FC236}">
                <a16:creationId xmlns:a16="http://schemas.microsoft.com/office/drawing/2014/main" id="{3D60C814-2AFD-63BB-6707-5066143C9DB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6759646" y="3337705"/>
            <a:ext cx="485772" cy="485772"/>
          </a:xfrm>
          <a:prstGeom prst="rect">
            <a:avLst/>
          </a:prstGeom>
        </p:spPr>
      </p:pic>
      <p:pic>
        <p:nvPicPr>
          <p:cNvPr id="55" name="Graphic 54" descr="Ticket with solid fill">
            <a:extLst>
              <a:ext uri="{FF2B5EF4-FFF2-40B4-BE49-F238E27FC236}">
                <a16:creationId xmlns:a16="http://schemas.microsoft.com/office/drawing/2014/main" id="{9BCD60F4-1B7F-0811-3011-0A33F0042E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7469004" y="3356633"/>
            <a:ext cx="485772" cy="485772"/>
          </a:xfrm>
          <a:prstGeom prst="rect">
            <a:avLst/>
          </a:prstGeom>
        </p:spPr>
      </p:pic>
      <p:pic>
        <p:nvPicPr>
          <p:cNvPr id="56" name="Graphic 55" descr="Ticket with solid fill">
            <a:extLst>
              <a:ext uri="{FF2B5EF4-FFF2-40B4-BE49-F238E27FC236}">
                <a16:creationId xmlns:a16="http://schemas.microsoft.com/office/drawing/2014/main" id="{F8E1D5E6-47B8-DF78-D946-3E85B630A48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6904832" y="4479694"/>
            <a:ext cx="485772" cy="485772"/>
          </a:xfrm>
          <a:prstGeom prst="rect">
            <a:avLst/>
          </a:prstGeom>
        </p:spPr>
      </p:pic>
      <p:pic>
        <p:nvPicPr>
          <p:cNvPr id="57" name="Graphic 56" descr="Ticket with solid fill">
            <a:extLst>
              <a:ext uri="{FF2B5EF4-FFF2-40B4-BE49-F238E27FC236}">
                <a16:creationId xmlns:a16="http://schemas.microsoft.com/office/drawing/2014/main" id="{835595BA-9B24-BB5B-E598-A536875D1C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7614190" y="4498622"/>
            <a:ext cx="485772" cy="485772"/>
          </a:xfrm>
          <a:prstGeom prst="rect">
            <a:avLst/>
          </a:prstGeom>
        </p:spPr>
      </p:pic>
      <p:pic>
        <p:nvPicPr>
          <p:cNvPr id="58" name="Graphic 57" descr="Ticket with solid fill">
            <a:extLst>
              <a:ext uri="{FF2B5EF4-FFF2-40B4-BE49-F238E27FC236}">
                <a16:creationId xmlns:a16="http://schemas.microsoft.com/office/drawing/2014/main" id="{E06CEF5D-ADD4-49F5-D46A-41B70792C05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6852925" y="5269266"/>
            <a:ext cx="485772" cy="485772"/>
          </a:xfrm>
          <a:prstGeom prst="rect">
            <a:avLst/>
          </a:prstGeom>
        </p:spPr>
      </p:pic>
      <p:pic>
        <p:nvPicPr>
          <p:cNvPr id="59" name="Graphic 58" descr="Ticket with solid fill">
            <a:extLst>
              <a:ext uri="{FF2B5EF4-FFF2-40B4-BE49-F238E27FC236}">
                <a16:creationId xmlns:a16="http://schemas.microsoft.com/office/drawing/2014/main" id="{E042866C-5A18-8A5D-1C03-8F8C69FC51B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7562283" y="5288194"/>
            <a:ext cx="485772" cy="485772"/>
          </a:xfrm>
          <a:prstGeom prst="rect">
            <a:avLst/>
          </a:prstGeom>
        </p:spPr>
      </p:pic>
      <p:pic>
        <p:nvPicPr>
          <p:cNvPr id="60" name="Graphic 59" descr="Ticket with solid fill">
            <a:extLst>
              <a:ext uri="{FF2B5EF4-FFF2-40B4-BE49-F238E27FC236}">
                <a16:creationId xmlns:a16="http://schemas.microsoft.com/office/drawing/2014/main" id="{9F5D5B9B-8F58-DFDC-455A-DE9479885EF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8178362" y="3420742"/>
            <a:ext cx="485772" cy="485772"/>
          </a:xfrm>
          <a:prstGeom prst="rect">
            <a:avLst/>
          </a:prstGeom>
        </p:spPr>
      </p:pic>
      <p:pic>
        <p:nvPicPr>
          <p:cNvPr id="61" name="Graphic 60" descr="Ticket with solid fill">
            <a:extLst>
              <a:ext uri="{FF2B5EF4-FFF2-40B4-BE49-F238E27FC236}">
                <a16:creationId xmlns:a16="http://schemas.microsoft.com/office/drawing/2014/main" id="{1EB8202A-4492-EBD8-DF35-9E83DC9DEB4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166112">
            <a:off x="8299640" y="5310468"/>
            <a:ext cx="485772" cy="485772"/>
          </a:xfrm>
          <a:prstGeom prst="rect">
            <a:avLst/>
          </a:prstGeom>
        </p:spPr>
      </p:pic>
      <p:sp>
        <p:nvSpPr>
          <p:cNvPr id="67" name="Rectangle 66">
            <a:extLst>
              <a:ext uri="{FF2B5EF4-FFF2-40B4-BE49-F238E27FC236}">
                <a16:creationId xmlns:a16="http://schemas.microsoft.com/office/drawing/2014/main" id="{8CFB90CC-B525-4B2D-1930-BFBE5F4B87F8}"/>
              </a:ext>
            </a:extLst>
          </p:cNvPr>
          <p:cNvSpPr/>
          <p:nvPr/>
        </p:nvSpPr>
        <p:spPr>
          <a:xfrm>
            <a:off x="2724150" y="428625"/>
            <a:ext cx="1782410" cy="1374775"/>
          </a:xfrm>
          <a:prstGeom prst="rect">
            <a:avLst/>
          </a:prstGeom>
          <a:solidFill>
            <a:srgbClr val="00B0F0">
              <a:alpha val="6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Detection System</a:t>
            </a:r>
          </a:p>
        </p:txBody>
      </p:sp>
      <p:pic>
        <p:nvPicPr>
          <p:cNvPr id="63" name="Graphic 62" descr="Employee badge with solid fill">
            <a:extLst>
              <a:ext uri="{FF2B5EF4-FFF2-40B4-BE49-F238E27FC236}">
                <a16:creationId xmlns:a16="http://schemas.microsoft.com/office/drawing/2014/main" id="{EC0FEA38-DBD2-085D-2E68-825430A2454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64416" y="1329768"/>
            <a:ext cx="457304" cy="457304"/>
          </a:xfrm>
          <a:prstGeom prst="rect">
            <a:avLst/>
          </a:prstGeom>
        </p:spPr>
      </p:pic>
      <p:pic>
        <p:nvPicPr>
          <p:cNvPr id="65" name="Graphic 64" descr="Security camera with solid fill">
            <a:extLst>
              <a:ext uri="{FF2B5EF4-FFF2-40B4-BE49-F238E27FC236}">
                <a16:creationId xmlns:a16="http://schemas.microsoft.com/office/drawing/2014/main" id="{97E582EC-511C-4C00-9810-55E291FA26D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827564" y="476717"/>
            <a:ext cx="441854" cy="441854"/>
          </a:xfrm>
          <a:prstGeom prst="rect">
            <a:avLst/>
          </a:prstGeom>
        </p:spPr>
      </p:pic>
      <p:cxnSp>
        <p:nvCxnSpPr>
          <p:cNvPr id="69" name="Straight Arrow Connector 68">
            <a:extLst>
              <a:ext uri="{FF2B5EF4-FFF2-40B4-BE49-F238E27FC236}">
                <a16:creationId xmlns:a16="http://schemas.microsoft.com/office/drawing/2014/main" id="{FD88D9DF-66FF-74F6-CCCC-DA02864E602E}"/>
              </a:ext>
            </a:extLst>
          </p:cNvPr>
          <p:cNvCxnSpPr>
            <a:stCxn id="67" idx="2"/>
          </p:cNvCxnSpPr>
          <p:nvPr/>
        </p:nvCxnSpPr>
        <p:spPr>
          <a:xfrm>
            <a:off x="3615355" y="1803400"/>
            <a:ext cx="349061" cy="1340177"/>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50BABEC-A6A8-45B3-7C71-2466D7622C1C}"/>
              </a:ext>
            </a:extLst>
          </p:cNvPr>
          <p:cNvCxnSpPr>
            <a:cxnSpLocks/>
          </p:cNvCxnSpPr>
          <p:nvPr/>
        </p:nvCxnSpPr>
        <p:spPr>
          <a:xfrm flipH="1">
            <a:off x="4420851" y="1122820"/>
            <a:ext cx="1819579" cy="1915192"/>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60EE7CA-4C75-FD16-1541-C4EECB39290E}"/>
              </a:ext>
            </a:extLst>
          </p:cNvPr>
          <p:cNvCxnSpPr>
            <a:cxnSpLocks/>
          </p:cNvCxnSpPr>
          <p:nvPr/>
        </p:nvCxnSpPr>
        <p:spPr>
          <a:xfrm flipH="1" flipV="1">
            <a:off x="4506560" y="3732207"/>
            <a:ext cx="1625261" cy="1127125"/>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26BC25A-9196-ED8C-E6C6-6459E2995854}"/>
              </a:ext>
            </a:extLst>
          </p:cNvPr>
          <p:cNvCxnSpPr>
            <a:cxnSpLocks/>
          </p:cNvCxnSpPr>
          <p:nvPr/>
        </p:nvCxnSpPr>
        <p:spPr>
          <a:xfrm flipH="1">
            <a:off x="4569760" y="3183438"/>
            <a:ext cx="1670670" cy="48081"/>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194462F-B459-5D1C-0C89-27CD9FC486A6}"/>
              </a:ext>
            </a:extLst>
          </p:cNvPr>
          <p:cNvSpPr/>
          <p:nvPr/>
        </p:nvSpPr>
        <p:spPr>
          <a:xfrm>
            <a:off x="4632960" y="1803400"/>
            <a:ext cx="944880" cy="63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Tokens</a:t>
            </a:r>
          </a:p>
        </p:txBody>
      </p:sp>
      <p:sp>
        <p:nvSpPr>
          <p:cNvPr id="33" name="Rectangle 32">
            <a:extLst>
              <a:ext uri="{FF2B5EF4-FFF2-40B4-BE49-F238E27FC236}">
                <a16:creationId xmlns:a16="http://schemas.microsoft.com/office/drawing/2014/main" id="{4A2735A0-261F-4FF6-81D3-D176F567E30B}"/>
              </a:ext>
            </a:extLst>
          </p:cNvPr>
          <p:cNvSpPr/>
          <p:nvPr/>
        </p:nvSpPr>
        <p:spPr>
          <a:xfrm>
            <a:off x="4869480" y="3167240"/>
            <a:ext cx="944880" cy="63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Tokens</a:t>
            </a:r>
          </a:p>
        </p:txBody>
      </p:sp>
      <p:sp>
        <p:nvSpPr>
          <p:cNvPr id="34" name="Rectangle 33">
            <a:extLst>
              <a:ext uri="{FF2B5EF4-FFF2-40B4-BE49-F238E27FC236}">
                <a16:creationId xmlns:a16="http://schemas.microsoft.com/office/drawing/2014/main" id="{C1167201-B26C-6AE9-241F-8935A7FB23C6}"/>
              </a:ext>
            </a:extLst>
          </p:cNvPr>
          <p:cNvSpPr/>
          <p:nvPr/>
        </p:nvSpPr>
        <p:spPr>
          <a:xfrm>
            <a:off x="4569760" y="4407826"/>
            <a:ext cx="944880" cy="63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Tokens</a:t>
            </a:r>
          </a:p>
        </p:txBody>
      </p:sp>
      <p:pic>
        <p:nvPicPr>
          <p:cNvPr id="81" name="Graphic 80" descr="Ticket with solid fill">
            <a:extLst>
              <a:ext uri="{FF2B5EF4-FFF2-40B4-BE49-F238E27FC236}">
                <a16:creationId xmlns:a16="http://schemas.microsoft.com/office/drawing/2014/main" id="{E61A8C45-9B99-8C93-6B92-8C91D897723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20436077">
            <a:off x="4874775" y="5032424"/>
            <a:ext cx="438308" cy="438308"/>
          </a:xfrm>
          <a:prstGeom prst="rect">
            <a:avLst/>
          </a:prstGeom>
        </p:spPr>
      </p:pic>
      <p:sp>
        <p:nvSpPr>
          <p:cNvPr id="82" name="TextBox 81">
            <a:extLst>
              <a:ext uri="{FF2B5EF4-FFF2-40B4-BE49-F238E27FC236}">
                <a16:creationId xmlns:a16="http://schemas.microsoft.com/office/drawing/2014/main" id="{1FA5D29F-099A-DBA5-25A2-F5395A2EB416}"/>
              </a:ext>
            </a:extLst>
          </p:cNvPr>
          <p:cNvSpPr txBox="1"/>
          <p:nvPr/>
        </p:nvSpPr>
        <p:spPr>
          <a:xfrm>
            <a:off x="8324082" y="618489"/>
            <a:ext cx="2450594" cy="600164"/>
          </a:xfrm>
          <a:prstGeom prst="rect">
            <a:avLst/>
          </a:prstGeom>
          <a:noFill/>
        </p:spPr>
        <p:txBody>
          <a:bodyPr wrap="square" rtlCol="0">
            <a:spAutoFit/>
          </a:bodyPr>
          <a:lstStyle/>
          <a:p>
            <a:r>
              <a:rPr lang="en-IN" sz="1100" dirty="0"/>
              <a:t>Presence</a:t>
            </a:r>
          </a:p>
          <a:p>
            <a:r>
              <a:rPr lang="en-IN" sz="1100" dirty="0"/>
              <a:t>No. of people in waitlist</a:t>
            </a:r>
          </a:p>
          <a:p>
            <a:r>
              <a:rPr lang="en-IN" sz="1100" dirty="0"/>
              <a:t>Other details</a:t>
            </a:r>
          </a:p>
        </p:txBody>
      </p:sp>
      <p:cxnSp>
        <p:nvCxnSpPr>
          <p:cNvPr id="84" name="Straight Connector 83">
            <a:extLst>
              <a:ext uri="{FF2B5EF4-FFF2-40B4-BE49-F238E27FC236}">
                <a16:creationId xmlns:a16="http://schemas.microsoft.com/office/drawing/2014/main" id="{B83F7518-D640-F57F-F7E1-9B56B6D07A9E}"/>
              </a:ext>
            </a:extLst>
          </p:cNvPr>
          <p:cNvCxnSpPr>
            <a:cxnSpLocks/>
          </p:cNvCxnSpPr>
          <p:nvPr/>
        </p:nvCxnSpPr>
        <p:spPr>
          <a:xfrm flipH="1">
            <a:off x="8111384" y="496946"/>
            <a:ext cx="7260" cy="83282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Arrow: Right 87">
            <a:extLst>
              <a:ext uri="{FF2B5EF4-FFF2-40B4-BE49-F238E27FC236}">
                <a16:creationId xmlns:a16="http://schemas.microsoft.com/office/drawing/2014/main" id="{B17EBC0E-F8F8-63A4-B83C-0DCA3C59D3F2}"/>
              </a:ext>
            </a:extLst>
          </p:cNvPr>
          <p:cNvSpPr/>
          <p:nvPr/>
        </p:nvSpPr>
        <p:spPr>
          <a:xfrm>
            <a:off x="2225040" y="3429000"/>
            <a:ext cx="1160660" cy="158677"/>
          </a:xfrm>
          <a:prstGeom prst="rightArrow">
            <a:avLst/>
          </a:prstGeom>
          <a:solidFill>
            <a:schemeClr val="bg2">
              <a:lumMod val="2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Rectangle: Rounded Corners 88">
            <a:extLst>
              <a:ext uri="{FF2B5EF4-FFF2-40B4-BE49-F238E27FC236}">
                <a16:creationId xmlns:a16="http://schemas.microsoft.com/office/drawing/2014/main" id="{35DF738D-EFDA-C192-8FF1-D549728EAFA4}"/>
              </a:ext>
            </a:extLst>
          </p:cNvPr>
          <p:cNvSpPr/>
          <p:nvPr/>
        </p:nvSpPr>
        <p:spPr>
          <a:xfrm>
            <a:off x="3154753" y="2134327"/>
            <a:ext cx="1232737" cy="6665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Changes in presence of Doctors</a:t>
            </a:r>
          </a:p>
        </p:txBody>
      </p:sp>
    </p:spTree>
    <p:extLst>
      <p:ext uri="{BB962C8B-B14F-4D97-AF65-F5344CB8AC3E}">
        <p14:creationId xmlns:p14="http://schemas.microsoft.com/office/powerpoint/2010/main" val="426273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Gears with solid fill">
            <a:extLst>
              <a:ext uri="{FF2B5EF4-FFF2-40B4-BE49-F238E27FC236}">
                <a16:creationId xmlns:a16="http://schemas.microsoft.com/office/drawing/2014/main" id="{09D5E119-58F4-8C7F-782E-1A6DC15DFF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82080" y="4000306"/>
            <a:ext cx="914400" cy="914400"/>
          </a:xfrm>
          <a:prstGeom prst="rect">
            <a:avLst/>
          </a:prstGeom>
        </p:spPr>
      </p:pic>
      <p:pic>
        <p:nvPicPr>
          <p:cNvPr id="5" name="Graphic 4" descr="Database with solid fill">
            <a:extLst>
              <a:ext uri="{FF2B5EF4-FFF2-40B4-BE49-F238E27FC236}">
                <a16:creationId xmlns:a16="http://schemas.microsoft.com/office/drawing/2014/main" id="{891B055D-B761-05EB-180A-F5AED4F52B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62720" y="3995560"/>
            <a:ext cx="914400" cy="914400"/>
          </a:xfrm>
          <a:prstGeom prst="rect">
            <a:avLst/>
          </a:prstGeom>
        </p:spPr>
      </p:pic>
      <p:pic>
        <p:nvPicPr>
          <p:cNvPr id="7" name="Graphic 6" descr="Computer with solid fill">
            <a:extLst>
              <a:ext uri="{FF2B5EF4-FFF2-40B4-BE49-F238E27FC236}">
                <a16:creationId xmlns:a16="http://schemas.microsoft.com/office/drawing/2014/main" id="{58623345-6B85-A7E8-0CFA-7E55192E8C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27360" y="1856934"/>
            <a:ext cx="914400" cy="914400"/>
          </a:xfrm>
          <a:prstGeom prst="rect">
            <a:avLst/>
          </a:prstGeom>
        </p:spPr>
      </p:pic>
      <p:sp>
        <p:nvSpPr>
          <p:cNvPr id="8" name="TextBox 7">
            <a:extLst>
              <a:ext uri="{FF2B5EF4-FFF2-40B4-BE49-F238E27FC236}">
                <a16:creationId xmlns:a16="http://schemas.microsoft.com/office/drawing/2014/main" id="{76BC667C-F4B4-F352-AE39-EA4D2C3C56D7}"/>
              </a:ext>
            </a:extLst>
          </p:cNvPr>
          <p:cNvSpPr txBox="1"/>
          <p:nvPr/>
        </p:nvSpPr>
        <p:spPr>
          <a:xfrm>
            <a:off x="3777120" y="1672268"/>
            <a:ext cx="3149600" cy="369332"/>
          </a:xfrm>
          <a:prstGeom prst="rect">
            <a:avLst/>
          </a:prstGeom>
          <a:noFill/>
        </p:spPr>
        <p:txBody>
          <a:bodyPr wrap="square" rtlCol="0">
            <a:spAutoFit/>
          </a:bodyPr>
          <a:lstStyle/>
          <a:p>
            <a:r>
              <a:rPr lang="en-IN" dirty="0"/>
              <a:t>Desktop Application Frontend</a:t>
            </a:r>
          </a:p>
        </p:txBody>
      </p:sp>
      <p:sp>
        <p:nvSpPr>
          <p:cNvPr id="9" name="TextBox 8">
            <a:extLst>
              <a:ext uri="{FF2B5EF4-FFF2-40B4-BE49-F238E27FC236}">
                <a16:creationId xmlns:a16="http://schemas.microsoft.com/office/drawing/2014/main" id="{15390316-132E-3EB9-7CC7-5247A71366BA}"/>
              </a:ext>
            </a:extLst>
          </p:cNvPr>
          <p:cNvSpPr txBox="1"/>
          <p:nvPr/>
        </p:nvSpPr>
        <p:spPr>
          <a:xfrm>
            <a:off x="6004560" y="5001066"/>
            <a:ext cx="3149600" cy="369332"/>
          </a:xfrm>
          <a:prstGeom prst="rect">
            <a:avLst/>
          </a:prstGeom>
          <a:noFill/>
        </p:spPr>
        <p:txBody>
          <a:bodyPr wrap="square" rtlCol="0">
            <a:spAutoFit/>
          </a:bodyPr>
          <a:lstStyle/>
          <a:p>
            <a:r>
              <a:rPr lang="en-IN" dirty="0"/>
              <a:t>Backend Logic and APIs</a:t>
            </a:r>
          </a:p>
        </p:txBody>
      </p:sp>
      <p:sp>
        <p:nvSpPr>
          <p:cNvPr id="10" name="TextBox 9">
            <a:extLst>
              <a:ext uri="{FF2B5EF4-FFF2-40B4-BE49-F238E27FC236}">
                <a16:creationId xmlns:a16="http://schemas.microsoft.com/office/drawing/2014/main" id="{0969BADF-2673-2C20-BABF-E3A0EAB4B82D}"/>
              </a:ext>
            </a:extLst>
          </p:cNvPr>
          <p:cNvSpPr txBox="1"/>
          <p:nvPr/>
        </p:nvSpPr>
        <p:spPr>
          <a:xfrm>
            <a:off x="1986560" y="5001066"/>
            <a:ext cx="2316480" cy="369332"/>
          </a:xfrm>
          <a:prstGeom prst="rect">
            <a:avLst/>
          </a:prstGeom>
          <a:noFill/>
        </p:spPr>
        <p:txBody>
          <a:bodyPr wrap="square" rtlCol="0">
            <a:spAutoFit/>
          </a:bodyPr>
          <a:lstStyle/>
          <a:p>
            <a:r>
              <a:rPr lang="en-IN" dirty="0"/>
              <a:t>Database (MongoDB)</a:t>
            </a:r>
          </a:p>
        </p:txBody>
      </p:sp>
    </p:spTree>
    <p:extLst>
      <p:ext uri="{BB962C8B-B14F-4D97-AF65-F5344CB8AC3E}">
        <p14:creationId xmlns:p14="http://schemas.microsoft.com/office/powerpoint/2010/main" val="102939080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{EB8906FB-1EFF-49AB-9A31-F63130465DDC}tf33845126_win32</Template>
  <TotalTime>39</TotalTime>
  <Words>361</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SIH ’23 Problem Statement 1383</vt:lpstr>
      <vt:lpstr>Problem Statement Details</vt:lpstr>
      <vt:lpstr>Problem Statement Description</vt:lpstr>
      <vt:lpstr>Solution Details</vt:lpstr>
      <vt:lpstr>Tech Stacks (as of now)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SIH ’23</dc:title>
  <dc:creator>Gudimella Jayanth</dc:creator>
  <cp:lastModifiedBy>Gudimella Jayanth</cp:lastModifiedBy>
  <cp:revision>22</cp:revision>
  <dcterms:created xsi:type="dcterms:W3CDTF">2023-09-22T08:03:13Z</dcterms:created>
  <dcterms:modified xsi:type="dcterms:W3CDTF">2023-09-22T14:53:07Z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