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CC00"/>
    <a:srgbClr val="FF1919"/>
    <a:srgbClr val="FFFFFF"/>
    <a:srgbClr val="222A35"/>
    <a:srgbClr val="8497B0"/>
    <a:srgbClr val="44546A"/>
    <a:srgbClr val="F4311C"/>
    <a:srgbClr val="FF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C1A-3813-AFD0-6C8D-D1989729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1FBA-B0FD-D39E-D24E-E0D9F7F1C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D0C9-9E0F-0BB8-BCE6-C2FC6E38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755F-EB6C-F5A2-B620-39BD6256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492C-E2B6-6EF5-500D-B1651B3C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2EF0-832D-946F-CA95-2D718A8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66B3C-F3DA-FF54-5761-465A824B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8C94-8550-3739-AF88-B3889363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F621-A4A5-B0E1-7583-22FC9A98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715C-3C5B-568C-6112-D81603C0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FE062-AB63-94EC-12AF-2DAA0B017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163A5-4A6C-CCCD-8EE2-389D9BBC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87C-E798-8748-57B8-AFD03516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5497-3E93-2FE1-C208-ED19CFFE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07E8-0636-572E-3806-D6FB134A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A57A-C4B4-CE2C-FCD7-D914F0EB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F93E-06E4-5745-DBD0-B453C43A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35C6-9C83-E1C2-F95F-0EAAACF4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3383-A1FA-353F-5F56-E8687A38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C50F-E68D-E70F-73DD-FFCBB42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7051-DB1C-7398-A44C-CE66C8D6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02D7-8236-A6B1-A6AB-04600B63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EA6D-3181-0C88-4E79-918A08F6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5AAA-F02B-619D-A84E-DBC9A5D0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D67C-A14D-D6A0-A06D-240099EC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7A19-D2EE-364E-FF5C-6C3683F1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0AC5-BBB6-9599-9272-643A3C033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D144-17A1-3A2D-6099-396A655E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D2055-9427-DDE6-E697-5E728144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CF8E-2911-FCCE-8F80-770A460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7982-29FB-3037-54AD-975CFCE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0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084D-1062-C03C-B3A4-E159DD6F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95367-56DF-411A-3CED-9BF1E4D3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B0B4-83C9-42BD-860C-EB386D58F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AA303-E163-150A-3B82-6D582455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7F5C0-52F8-6F86-FB0B-7E862B470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521C8-78A1-87B6-5C56-1AA5C7C5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ABCF3-0DE7-24E0-85DB-508ECA33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A8CB8-1F1F-C75A-1774-0361BB9A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A076-6F91-AA45-D75F-0D2902FB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0D625-A723-A4CD-4C2C-9214CAB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3EC6-5205-D95B-6A55-49EE2A37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8602E-856C-873B-C007-500A38E6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96ABA-3265-B027-0B22-12F5B9AF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77A52-B9FB-EF9E-7468-1EC1B65E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24EF-2960-5B5C-8BED-278C8E3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FD01-637D-FF20-99AE-391B4E4D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D5AB-F95C-9CBC-0785-C3A6181C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9C362-7C12-5F33-CC3C-2FCF5FA43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918A2-03A7-AF9E-E362-22B6D929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50F3-9F27-7F20-A62E-BB1B508D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8EB8-B41F-6BB0-5133-38F5C6E5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B560-D4F1-DF86-637D-A17D7E8E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81AE2-E0FF-50B2-7763-333AF78DA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26014-4CB5-0D09-30C9-6A4DBE49C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C0723-4F59-0465-0242-40B85276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D6964-2BE3-37F7-8C0D-4537F3B5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7E50-BC41-02BE-3EA4-9E4E081A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3BECB-16B3-3182-510C-41593C69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64B0-4E3E-B03A-16C3-4DAC36F3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FB10-3A4C-09F1-758C-D7A016904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A46D-8DE0-4AB9-A6DA-D23B3A4CC86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FBDB-61FB-5B01-67C7-270F6B38E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D7C2-5CA8-3847-3321-B1D897C0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F7FB-3512-4671-8108-7327A3DF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6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8049965" y="153079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611639" y="153079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2C12DE7D-C576-F29C-6597-3042BC11A866}"/>
              </a:ext>
            </a:extLst>
          </p:cNvPr>
          <p:cNvSpPr/>
          <p:nvPr/>
        </p:nvSpPr>
        <p:spPr>
          <a:xfrm>
            <a:off x="8819010" y="1052472"/>
            <a:ext cx="2682109" cy="513183"/>
          </a:xfrm>
          <a:prstGeom prst="wedgeEllipseCallout">
            <a:avLst>
              <a:gd name="adj1" fmla="val -42804"/>
              <a:gd name="adj2" fmla="val 5656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I am here for Doc5 specifically.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465821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465821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F7C0280-DCFA-5C71-8CB9-BE105AAD2272}"/>
              </a:ext>
            </a:extLst>
          </p:cNvPr>
          <p:cNvSpPr/>
          <p:nvPr/>
        </p:nvSpPr>
        <p:spPr>
          <a:xfrm>
            <a:off x="4371768" y="4463071"/>
            <a:ext cx="2584289" cy="779773"/>
          </a:xfrm>
          <a:prstGeom prst="wedgeEllipseCallout">
            <a:avLst>
              <a:gd name="adj1" fmla="val -27851"/>
              <a:gd name="adj2" fmla="val 6372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need the Cardiologist Doc4</a:t>
            </a:r>
          </a:p>
        </p:txBody>
      </p:sp>
    </p:spTree>
    <p:extLst>
      <p:ext uri="{BB962C8B-B14F-4D97-AF65-F5344CB8AC3E}">
        <p14:creationId xmlns:p14="http://schemas.microsoft.com/office/powerpoint/2010/main" val="235042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465821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43EE2138-04AA-C171-5A1D-F01D10E27E72}"/>
              </a:ext>
            </a:extLst>
          </p:cNvPr>
          <p:cNvSpPr/>
          <p:nvPr/>
        </p:nvSpPr>
        <p:spPr>
          <a:xfrm>
            <a:off x="1752160" y="3797131"/>
            <a:ext cx="2584289" cy="779773"/>
          </a:xfrm>
          <a:prstGeom prst="borderCallout1">
            <a:avLst>
              <a:gd name="adj1" fmla="val 50509"/>
              <a:gd name="adj2" fmla="val 881"/>
              <a:gd name="adj3" fmla="val -59733"/>
              <a:gd name="adj4" fmla="val -1806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Adding 9 to Doc4’s waitlist</a:t>
            </a:r>
          </a:p>
        </p:txBody>
      </p:sp>
    </p:spTree>
    <p:extLst>
      <p:ext uri="{BB962C8B-B14F-4D97-AF65-F5344CB8AC3E}">
        <p14:creationId xmlns:p14="http://schemas.microsoft.com/office/powerpoint/2010/main" val="207208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2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61E8AA6-2526-62DE-2886-AA97B791AFB9}"/>
              </a:ext>
            </a:extLst>
          </p:cNvPr>
          <p:cNvSpPr/>
          <p:nvPr/>
        </p:nvSpPr>
        <p:spPr>
          <a:xfrm>
            <a:off x="6277947" y="1390833"/>
            <a:ext cx="1748129" cy="620786"/>
          </a:xfrm>
          <a:prstGeom prst="wedgeRoundRectCallout">
            <a:avLst>
              <a:gd name="adj1" fmla="val -32275"/>
              <a:gd name="adj2" fmla="val -7405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Session with 2 is over.</a:t>
            </a:r>
          </a:p>
        </p:txBody>
      </p:sp>
    </p:spTree>
    <p:extLst>
      <p:ext uri="{BB962C8B-B14F-4D97-AF65-F5344CB8AC3E}">
        <p14:creationId xmlns:p14="http://schemas.microsoft.com/office/powerpoint/2010/main" val="180967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8941182" y="-8361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61E8AA6-2526-62DE-2886-AA97B791AFB9}"/>
              </a:ext>
            </a:extLst>
          </p:cNvPr>
          <p:cNvSpPr/>
          <p:nvPr/>
        </p:nvSpPr>
        <p:spPr>
          <a:xfrm>
            <a:off x="6277947" y="1390833"/>
            <a:ext cx="1748129" cy="620786"/>
          </a:xfrm>
          <a:prstGeom prst="wedgeRoundRectCallout">
            <a:avLst>
              <a:gd name="adj1" fmla="val -32275"/>
              <a:gd name="adj2" fmla="val -7405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 am leaving</a:t>
            </a:r>
          </a:p>
        </p:txBody>
      </p:sp>
    </p:spTree>
    <p:extLst>
      <p:ext uri="{BB962C8B-B14F-4D97-AF65-F5344CB8AC3E}">
        <p14:creationId xmlns:p14="http://schemas.microsoft.com/office/powerpoint/2010/main" val="94258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F431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8249990" y="-83394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42D755A-AE19-4544-D7B8-5F44DAF90074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Doc2 is out !</a:t>
            </a:r>
          </a:p>
        </p:txBody>
      </p:sp>
    </p:spTree>
    <p:extLst>
      <p:ext uri="{BB962C8B-B14F-4D97-AF65-F5344CB8AC3E}">
        <p14:creationId xmlns:p14="http://schemas.microsoft.com/office/powerpoint/2010/main" val="209904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FF19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849940" y="-765292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7305998" y="2871876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8049965" y="28818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C862D37-9471-48CD-C8BE-FB27F501474B}"/>
              </a:ext>
            </a:extLst>
          </p:cNvPr>
          <p:cNvSpPr/>
          <p:nvPr/>
        </p:nvSpPr>
        <p:spPr>
          <a:xfrm>
            <a:off x="5991226" y="2108660"/>
            <a:ext cx="1748129" cy="620786"/>
          </a:xfrm>
          <a:prstGeom prst="wedgeRoundRectCallout">
            <a:avLst>
              <a:gd name="adj1" fmla="val -23557"/>
              <a:gd name="adj2" fmla="val 7815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Session with 8 is over.</a:t>
            </a:r>
          </a:p>
        </p:txBody>
      </p:sp>
    </p:spTree>
    <p:extLst>
      <p:ext uri="{BB962C8B-B14F-4D97-AF65-F5344CB8AC3E}">
        <p14:creationId xmlns:p14="http://schemas.microsoft.com/office/powerpoint/2010/main" val="242219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FF19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585194" y="-78579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8178003" y="-79736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7331309" y="28830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2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rgbClr val="8497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22A35"/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FF19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585194" y="-78579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8178003" y="-79736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7331309" y="28830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1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93287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8049965" y="153079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611639" y="153079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2C12DE7D-C576-F29C-6597-3042BC11A866}"/>
              </a:ext>
            </a:extLst>
          </p:cNvPr>
          <p:cNvSpPr/>
          <p:nvPr/>
        </p:nvSpPr>
        <p:spPr>
          <a:xfrm>
            <a:off x="8819010" y="1052472"/>
            <a:ext cx="2682109" cy="513183"/>
          </a:xfrm>
          <a:prstGeom prst="wedgeEllipseCallout">
            <a:avLst>
              <a:gd name="adj1" fmla="val -42804"/>
              <a:gd name="adj2" fmla="val 5656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I am here for Doc5 specifically.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FCBEB0F-D71B-F133-F21E-55F31CD19D19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Doc5 is back !</a:t>
            </a:r>
          </a:p>
        </p:txBody>
      </p:sp>
    </p:spTree>
    <p:extLst>
      <p:ext uri="{BB962C8B-B14F-4D97-AF65-F5344CB8AC3E}">
        <p14:creationId xmlns:p14="http://schemas.microsoft.com/office/powerpoint/2010/main" val="335258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688209" y="-73797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42D755A-AE19-4544-D7B8-5F44DAF90074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Doc2 is back 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A8DCC1-9AD4-9886-86D2-7B959C9E35F3}"/>
              </a:ext>
            </a:extLst>
          </p:cNvPr>
          <p:cNvSpPr/>
          <p:nvPr/>
        </p:nvSpPr>
        <p:spPr>
          <a:xfrm>
            <a:off x="8178003" y="-79736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18D9D3-42D5-63A6-654A-35EFCD0C6D9F}"/>
              </a:ext>
            </a:extLst>
          </p:cNvPr>
          <p:cNvSpPr/>
          <p:nvPr/>
        </p:nvSpPr>
        <p:spPr>
          <a:xfrm>
            <a:off x="7331309" y="28830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041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688209" y="-73797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7331309" y="905052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42D755A-AE19-4544-D7B8-5F44DAF90074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Doc2 is back 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A8DCC1-9AD4-9886-86D2-7B959C9E35F3}"/>
              </a:ext>
            </a:extLst>
          </p:cNvPr>
          <p:cNvSpPr/>
          <p:nvPr/>
        </p:nvSpPr>
        <p:spPr>
          <a:xfrm>
            <a:off x="8178003" y="-79736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18D9D3-42D5-63A6-654A-35EFCD0C6D9F}"/>
              </a:ext>
            </a:extLst>
          </p:cNvPr>
          <p:cNvSpPr/>
          <p:nvPr/>
        </p:nvSpPr>
        <p:spPr>
          <a:xfrm>
            <a:off x="7331309" y="28830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70493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FCBEB0F-D71B-F133-F21E-55F31CD19D19}"/>
              </a:ext>
            </a:extLst>
          </p:cNvPr>
          <p:cNvSpPr/>
          <p:nvPr/>
        </p:nvSpPr>
        <p:spPr>
          <a:xfrm>
            <a:off x="1666875" y="229418"/>
            <a:ext cx="1748129" cy="620786"/>
          </a:xfrm>
          <a:prstGeom prst="wedgeRoundRectCallout">
            <a:avLst>
              <a:gd name="adj1" fmla="val -56249"/>
              <a:gd name="adj2" fmla="val 5729"/>
              <a:gd name="adj3" fmla="val 16667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Doc5 is back !</a:t>
            </a:r>
          </a:p>
        </p:txBody>
      </p:sp>
    </p:spTree>
    <p:extLst>
      <p:ext uri="{BB962C8B-B14F-4D97-AF65-F5344CB8AC3E}">
        <p14:creationId xmlns:p14="http://schemas.microsoft.com/office/powerpoint/2010/main" val="296879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E130035-3A4D-C6B1-F1CB-856A62C683B3}"/>
              </a:ext>
            </a:extLst>
          </p:cNvPr>
          <p:cNvSpPr/>
          <p:nvPr/>
        </p:nvSpPr>
        <p:spPr>
          <a:xfrm>
            <a:off x="4371768" y="4463071"/>
            <a:ext cx="2584289" cy="779773"/>
          </a:xfrm>
          <a:prstGeom prst="wedgeEllipseCallout">
            <a:avLst>
              <a:gd name="adj1" fmla="val -27851"/>
              <a:gd name="adj2" fmla="val 6372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need a general consultant</a:t>
            </a:r>
          </a:p>
        </p:txBody>
      </p:sp>
    </p:spTree>
    <p:extLst>
      <p:ext uri="{BB962C8B-B14F-4D97-AF65-F5344CB8AC3E}">
        <p14:creationId xmlns:p14="http://schemas.microsoft.com/office/powerpoint/2010/main" val="14370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4724121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5310048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895975" y="533158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BE130035-3A4D-C6B1-F1CB-856A62C683B3}"/>
              </a:ext>
            </a:extLst>
          </p:cNvPr>
          <p:cNvSpPr/>
          <p:nvPr/>
        </p:nvSpPr>
        <p:spPr>
          <a:xfrm>
            <a:off x="1752160" y="3797131"/>
            <a:ext cx="2584289" cy="779773"/>
          </a:xfrm>
          <a:prstGeom prst="borderCallout1">
            <a:avLst>
              <a:gd name="adj1" fmla="val 50509"/>
              <a:gd name="adj2" fmla="val 881"/>
              <a:gd name="adj3" fmla="val -59733"/>
              <a:gd name="adj4" fmla="val -1806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 1 has the shortest waitlist</a:t>
            </a:r>
          </a:p>
        </p:txBody>
      </p:sp>
    </p:spTree>
    <p:extLst>
      <p:ext uri="{BB962C8B-B14F-4D97-AF65-F5344CB8AC3E}">
        <p14:creationId xmlns:p14="http://schemas.microsoft.com/office/powerpoint/2010/main" val="173781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4699344" y="53426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285271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4699344" y="53426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285271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2071B7A4-5EE1-2F86-0E39-07BC8203486D}"/>
              </a:ext>
            </a:extLst>
          </p:cNvPr>
          <p:cNvSpPr/>
          <p:nvPr/>
        </p:nvSpPr>
        <p:spPr>
          <a:xfrm>
            <a:off x="4371768" y="4463071"/>
            <a:ext cx="2584289" cy="779773"/>
          </a:xfrm>
          <a:prstGeom prst="wedgeEllipseCallout">
            <a:avLst>
              <a:gd name="adj1" fmla="val -27851"/>
              <a:gd name="adj2" fmla="val 6372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need a Cardiologist</a:t>
            </a:r>
          </a:p>
        </p:txBody>
      </p:sp>
    </p:spTree>
    <p:extLst>
      <p:ext uri="{BB962C8B-B14F-4D97-AF65-F5344CB8AC3E}">
        <p14:creationId xmlns:p14="http://schemas.microsoft.com/office/powerpoint/2010/main" val="10804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E85A6B-62BF-7AAE-5187-C772D6E73446}"/>
              </a:ext>
            </a:extLst>
          </p:cNvPr>
          <p:cNvSpPr/>
          <p:nvPr/>
        </p:nvSpPr>
        <p:spPr>
          <a:xfrm>
            <a:off x="-1324" y="1"/>
            <a:ext cx="12193324" cy="3905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7AC15-3225-1029-2573-F772A39AA436}"/>
              </a:ext>
            </a:extLst>
          </p:cNvPr>
          <p:cNvSpPr/>
          <p:nvPr/>
        </p:nvSpPr>
        <p:spPr>
          <a:xfrm>
            <a:off x="7888234" y="167949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3AB73-162D-CC4D-2320-53A621D78526}"/>
              </a:ext>
            </a:extLst>
          </p:cNvPr>
          <p:cNvSpPr/>
          <p:nvPr/>
        </p:nvSpPr>
        <p:spPr>
          <a:xfrm>
            <a:off x="1558599" y="1474231"/>
            <a:ext cx="1800808" cy="513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8B4-76CF-D375-7E19-84E657FF29E5}"/>
              </a:ext>
            </a:extLst>
          </p:cNvPr>
          <p:cNvSpPr/>
          <p:nvPr/>
        </p:nvSpPr>
        <p:spPr>
          <a:xfrm>
            <a:off x="3629608" y="167950"/>
            <a:ext cx="1586204" cy="1819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71D7-371C-2368-C35E-5CE3118FE722}"/>
              </a:ext>
            </a:extLst>
          </p:cNvPr>
          <p:cNvSpPr/>
          <p:nvPr/>
        </p:nvSpPr>
        <p:spPr>
          <a:xfrm>
            <a:off x="5377543" y="167951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7DF10-997C-A360-28AA-EBB55987770F}"/>
              </a:ext>
            </a:extLst>
          </p:cNvPr>
          <p:cNvSpPr/>
          <p:nvPr/>
        </p:nvSpPr>
        <p:spPr>
          <a:xfrm>
            <a:off x="5377543" y="821094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66400-9C5E-54CE-2175-78D2018AE700}"/>
              </a:ext>
            </a:extLst>
          </p:cNvPr>
          <p:cNvSpPr/>
          <p:nvPr/>
        </p:nvSpPr>
        <p:spPr>
          <a:xfrm>
            <a:off x="5377543" y="1474237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28408-0AC0-0D32-7548-7767D8C2DF0C}"/>
              </a:ext>
            </a:extLst>
          </p:cNvPr>
          <p:cNvSpPr/>
          <p:nvPr/>
        </p:nvSpPr>
        <p:spPr>
          <a:xfrm>
            <a:off x="3629608" y="2127380"/>
            <a:ext cx="1586204" cy="1212979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Cardiology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A77E5-5BB4-E901-45F3-B949FEDDC43A}"/>
              </a:ext>
            </a:extLst>
          </p:cNvPr>
          <p:cNvSpPr/>
          <p:nvPr/>
        </p:nvSpPr>
        <p:spPr>
          <a:xfrm>
            <a:off x="5377543" y="2174033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1F34-E678-0794-47DF-2416EA76264C}"/>
              </a:ext>
            </a:extLst>
          </p:cNvPr>
          <p:cNvSpPr/>
          <p:nvPr/>
        </p:nvSpPr>
        <p:spPr>
          <a:xfrm>
            <a:off x="5377543" y="2827176"/>
            <a:ext cx="1800808" cy="513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Doc4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77729-CB50-645F-4C97-BE8D7D7D0126}"/>
              </a:ext>
            </a:extLst>
          </p:cNvPr>
          <p:cNvSpPr/>
          <p:nvPr/>
        </p:nvSpPr>
        <p:spPr>
          <a:xfrm>
            <a:off x="7281368" y="16795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618E-BC9A-2A56-C5F3-589430343DF3}"/>
              </a:ext>
            </a:extLst>
          </p:cNvPr>
          <p:cNvSpPr/>
          <p:nvPr/>
        </p:nvSpPr>
        <p:spPr>
          <a:xfrm>
            <a:off x="7281367" y="835280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081C9-6DDE-7E0B-8C38-DE32AAA52D25}"/>
              </a:ext>
            </a:extLst>
          </p:cNvPr>
          <p:cNvSpPr/>
          <p:nvPr/>
        </p:nvSpPr>
        <p:spPr>
          <a:xfrm>
            <a:off x="7281366" y="1474234"/>
            <a:ext cx="503853" cy="513183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93FD4-B97E-E178-180C-DD313988BCFB}"/>
              </a:ext>
            </a:extLst>
          </p:cNvPr>
          <p:cNvSpPr/>
          <p:nvPr/>
        </p:nvSpPr>
        <p:spPr>
          <a:xfrm>
            <a:off x="7281366" y="2173055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5C861-4C34-EF11-FFE0-F6FDA62E9954}"/>
              </a:ext>
            </a:extLst>
          </p:cNvPr>
          <p:cNvSpPr/>
          <p:nvPr/>
        </p:nvSpPr>
        <p:spPr>
          <a:xfrm>
            <a:off x="7281366" y="2815318"/>
            <a:ext cx="503853" cy="51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B441D3-51A8-ECD2-B114-7600D3C1FD80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846032" y="690656"/>
            <a:ext cx="39654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4D1265-0550-34DE-B183-134EC4EADDB0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2671077" y="1775339"/>
            <a:ext cx="746456" cy="117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2389A-C646-75D1-2121-EAE8A679BA4C}"/>
              </a:ext>
            </a:extLst>
          </p:cNvPr>
          <p:cNvCxnSpPr>
            <a:endCxn id="6" idx="1"/>
          </p:cNvCxnSpPr>
          <p:nvPr/>
        </p:nvCxnSpPr>
        <p:spPr>
          <a:xfrm>
            <a:off x="5215812" y="424541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E76AC-18A1-A007-6752-75EF78E1F074}"/>
              </a:ext>
            </a:extLst>
          </p:cNvPr>
          <p:cNvCxnSpPr/>
          <p:nvPr/>
        </p:nvCxnSpPr>
        <p:spPr>
          <a:xfrm>
            <a:off x="5208037" y="1077682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B3885-108A-7B55-4B50-0AD4F71C339F}"/>
              </a:ext>
            </a:extLst>
          </p:cNvPr>
          <p:cNvCxnSpPr/>
          <p:nvPr/>
        </p:nvCxnSpPr>
        <p:spPr>
          <a:xfrm>
            <a:off x="5200262" y="1730823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31C49C-F097-CAC6-1A83-0C0623C82C3C}"/>
              </a:ext>
            </a:extLst>
          </p:cNvPr>
          <p:cNvCxnSpPr/>
          <p:nvPr/>
        </p:nvCxnSpPr>
        <p:spPr>
          <a:xfrm>
            <a:off x="5192487" y="2383964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72C4-0FD4-48E4-A6DF-3ED9AAF89D32}"/>
              </a:ext>
            </a:extLst>
          </p:cNvPr>
          <p:cNvCxnSpPr/>
          <p:nvPr/>
        </p:nvCxnSpPr>
        <p:spPr>
          <a:xfrm>
            <a:off x="5184712" y="3037105"/>
            <a:ext cx="161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CF2BEE9-94CA-BA22-107C-5F1E880E90E2}"/>
              </a:ext>
            </a:extLst>
          </p:cNvPr>
          <p:cNvSpPr/>
          <p:nvPr/>
        </p:nvSpPr>
        <p:spPr>
          <a:xfrm>
            <a:off x="7340082" y="229418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C94AC-D200-5481-1AC4-9B0D00176D5B}"/>
              </a:ext>
            </a:extLst>
          </p:cNvPr>
          <p:cNvSpPr/>
          <p:nvPr/>
        </p:nvSpPr>
        <p:spPr>
          <a:xfrm>
            <a:off x="7888234" y="821092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ABA0BA-513D-8634-8BD2-8EC502815B3B}"/>
              </a:ext>
            </a:extLst>
          </p:cNvPr>
          <p:cNvSpPr/>
          <p:nvPr/>
        </p:nvSpPr>
        <p:spPr>
          <a:xfrm>
            <a:off x="7888234" y="1474235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76D25-17FA-0BDF-DC81-F29005031FF5}"/>
              </a:ext>
            </a:extLst>
          </p:cNvPr>
          <p:cNvSpPr/>
          <p:nvPr/>
        </p:nvSpPr>
        <p:spPr>
          <a:xfrm>
            <a:off x="7888234" y="2174031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E28DB-2C52-D616-83D2-800971C97AB3}"/>
              </a:ext>
            </a:extLst>
          </p:cNvPr>
          <p:cNvSpPr/>
          <p:nvPr/>
        </p:nvSpPr>
        <p:spPr>
          <a:xfrm>
            <a:off x="7888234" y="2827174"/>
            <a:ext cx="4303766" cy="51318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noFill/>
              </a:rPr>
              <a:t>Doc4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F3D72-E8A1-E809-3C82-213BF8432206}"/>
              </a:ext>
            </a:extLst>
          </p:cNvPr>
          <p:cNvSpPr/>
          <p:nvPr/>
        </p:nvSpPr>
        <p:spPr>
          <a:xfrm>
            <a:off x="7333267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6751F2-3DB3-DD39-0F79-EDE6CD37CCC0}"/>
              </a:ext>
            </a:extLst>
          </p:cNvPr>
          <p:cNvSpPr/>
          <p:nvPr/>
        </p:nvSpPr>
        <p:spPr>
          <a:xfrm>
            <a:off x="7333267" y="222962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4E6D2A-6302-18D3-1656-1BBE97FEDA09}"/>
              </a:ext>
            </a:extLst>
          </p:cNvPr>
          <p:cNvSpPr/>
          <p:nvPr/>
        </p:nvSpPr>
        <p:spPr>
          <a:xfrm>
            <a:off x="8049965" y="893404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52FD2F-F011-E157-FB8E-51384B90C0EB}"/>
              </a:ext>
            </a:extLst>
          </p:cNvPr>
          <p:cNvSpPr/>
          <p:nvPr/>
        </p:nvSpPr>
        <p:spPr>
          <a:xfrm>
            <a:off x="7333267" y="1536077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467D58-0D93-06D8-0059-9BDC88851DF9}"/>
              </a:ext>
            </a:extLst>
          </p:cNvPr>
          <p:cNvSpPr/>
          <p:nvPr/>
        </p:nvSpPr>
        <p:spPr>
          <a:xfrm>
            <a:off x="8049965" y="1549955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BC5D1-904C-65AD-D1B8-B1C96DF22DFD}"/>
              </a:ext>
            </a:extLst>
          </p:cNvPr>
          <p:cNvSpPr/>
          <p:nvPr/>
        </p:nvSpPr>
        <p:spPr>
          <a:xfrm>
            <a:off x="4207259" y="4739575"/>
            <a:ext cx="127933" cy="1595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963C76-F634-B0EA-613B-89DA1D126E43}"/>
              </a:ext>
            </a:extLst>
          </p:cNvPr>
          <p:cNvGrpSpPr/>
          <p:nvPr/>
        </p:nvGrpSpPr>
        <p:grpSpPr>
          <a:xfrm>
            <a:off x="8819010" y="5907128"/>
            <a:ext cx="3546062" cy="856414"/>
            <a:chOff x="7744709" y="5685567"/>
            <a:chExt cx="4539483" cy="1096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B6904-0B04-6C8D-82E6-8969EB08D93C}"/>
                </a:ext>
              </a:extLst>
            </p:cNvPr>
            <p:cNvSpPr/>
            <p:nvPr/>
          </p:nvSpPr>
          <p:spPr>
            <a:xfrm>
              <a:off x="7744709" y="6268720"/>
              <a:ext cx="503853" cy="513183"/>
            </a:xfrm>
            <a:prstGeom prst="rect">
              <a:avLst/>
            </a:prstGeom>
            <a:solidFill>
              <a:srgbClr val="FF0000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120EBA-8CDA-119E-AEBD-231C4F324F78}"/>
                </a:ext>
              </a:extLst>
            </p:cNvPr>
            <p:cNvSpPr txBox="1"/>
            <p:nvPr/>
          </p:nvSpPr>
          <p:spPr>
            <a:xfrm>
              <a:off x="8413230" y="6371423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absent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E2DC4-41C8-2997-E0B7-66CA1D0A685D}"/>
                </a:ext>
              </a:extLst>
            </p:cNvPr>
            <p:cNvSpPr/>
            <p:nvPr/>
          </p:nvSpPr>
          <p:spPr>
            <a:xfrm>
              <a:off x="7744709" y="5685567"/>
              <a:ext cx="503853" cy="51318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885B9B-D07F-30F7-F00B-134DDE335BD8}"/>
                </a:ext>
              </a:extLst>
            </p:cNvPr>
            <p:cNvSpPr txBox="1"/>
            <p:nvPr/>
          </p:nvSpPr>
          <p:spPr>
            <a:xfrm>
              <a:off x="8413230" y="5726769"/>
              <a:ext cx="387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Indicates that the doctor is present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21D0C3-4723-F1B0-2510-D46757318F2D}"/>
              </a:ext>
            </a:extLst>
          </p:cNvPr>
          <p:cNvSpPr txBox="1"/>
          <p:nvPr/>
        </p:nvSpPr>
        <p:spPr>
          <a:xfrm>
            <a:off x="7123812" y="3362091"/>
            <a:ext cx="76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4192C-5DB0-1D8F-E568-29D32D20047D}"/>
              </a:ext>
            </a:extLst>
          </p:cNvPr>
          <p:cNvSpPr txBox="1"/>
          <p:nvPr/>
        </p:nvSpPr>
        <p:spPr>
          <a:xfrm>
            <a:off x="7938996" y="3367904"/>
            <a:ext cx="13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531554-ADA9-9C85-43B3-02B1D7D6A30C}"/>
              </a:ext>
            </a:extLst>
          </p:cNvPr>
          <p:cNvSpPr txBox="1"/>
          <p:nvPr/>
        </p:nvSpPr>
        <p:spPr>
          <a:xfrm>
            <a:off x="3660708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CA2A7A-6138-2946-D504-CE6F11ED226B}"/>
              </a:ext>
            </a:extLst>
          </p:cNvPr>
          <p:cNvSpPr txBox="1"/>
          <p:nvPr/>
        </p:nvSpPr>
        <p:spPr>
          <a:xfrm>
            <a:off x="5392260" y="3362091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A1585-0963-8B24-649B-EE5B7689FB1F}"/>
              </a:ext>
            </a:extLst>
          </p:cNvPr>
          <p:cNvGrpSpPr/>
          <p:nvPr/>
        </p:nvGrpSpPr>
        <p:grpSpPr>
          <a:xfrm>
            <a:off x="119156" y="133699"/>
            <a:ext cx="1419504" cy="1094866"/>
            <a:chOff x="65981" y="99455"/>
            <a:chExt cx="1782410" cy="137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C02F3-D3B6-85CD-5658-0F6F1638CBA6}"/>
                </a:ext>
              </a:extLst>
            </p:cNvPr>
            <p:cNvSpPr/>
            <p:nvPr/>
          </p:nvSpPr>
          <p:spPr>
            <a:xfrm>
              <a:off x="65981" y="99455"/>
              <a:ext cx="1782410" cy="1374775"/>
            </a:xfrm>
            <a:prstGeom prst="rect">
              <a:avLst/>
            </a:prstGeom>
            <a:solidFill>
              <a:srgbClr val="00B0F0">
                <a:alpha val="6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Detection System</a:t>
              </a:r>
            </a:p>
          </p:txBody>
        </p:sp>
        <p:pic>
          <p:nvPicPr>
            <p:cNvPr id="63" name="Graphic 62" descr="Employee badge with solid fill">
              <a:extLst>
                <a:ext uri="{FF2B5EF4-FFF2-40B4-BE49-F238E27FC236}">
                  <a16:creationId xmlns:a16="http://schemas.microsoft.com/office/drawing/2014/main" id="{DC37EE89-C360-86B4-FE67-4FE17D4AC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7" y="1000598"/>
              <a:ext cx="457304" cy="457304"/>
            </a:xfrm>
            <a:prstGeom prst="rect">
              <a:avLst/>
            </a:prstGeom>
          </p:spPr>
        </p:pic>
        <p:pic>
          <p:nvPicPr>
            <p:cNvPr id="64" name="Graphic 63" descr="Security camera with solid fill">
              <a:extLst>
                <a:ext uri="{FF2B5EF4-FFF2-40B4-BE49-F238E27FC236}">
                  <a16:creationId xmlns:a16="http://schemas.microsoft.com/office/drawing/2014/main" id="{56C76C64-42C5-76B6-CAA5-9A18E981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395" y="147547"/>
              <a:ext cx="441854" cy="441854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2BC08-3C46-DEB9-8737-4B0197383EA5}"/>
              </a:ext>
            </a:extLst>
          </p:cNvPr>
          <p:cNvCxnSpPr>
            <a:stCxn id="62" idx="2"/>
            <a:endCxn id="4" idx="1"/>
          </p:cNvCxnSpPr>
          <p:nvPr/>
        </p:nvCxnSpPr>
        <p:spPr>
          <a:xfrm>
            <a:off x="828908" y="1228565"/>
            <a:ext cx="729691" cy="50225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Gears with solid fill">
            <a:extLst>
              <a:ext uri="{FF2B5EF4-FFF2-40B4-BE49-F238E27FC236}">
                <a16:creationId xmlns:a16="http://schemas.microsoft.com/office/drawing/2014/main" id="{1AB3A590-9546-32E9-7896-949F0BBC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55" y="2312424"/>
            <a:ext cx="478142" cy="478142"/>
          </a:xfrm>
          <a:prstGeom prst="rect">
            <a:avLst/>
          </a:prstGeom>
        </p:spPr>
      </p:pic>
      <p:pic>
        <p:nvPicPr>
          <p:cNvPr id="74" name="Graphic 73" descr="Database with solid fill">
            <a:extLst>
              <a:ext uri="{FF2B5EF4-FFF2-40B4-BE49-F238E27FC236}">
                <a16:creationId xmlns:a16="http://schemas.microsoft.com/office/drawing/2014/main" id="{CA1E7E28-1C31-2878-CD1F-FC0495209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63" y="2844225"/>
            <a:ext cx="478142" cy="478142"/>
          </a:xfrm>
          <a:prstGeom prst="rect">
            <a:avLst/>
          </a:prstGeom>
        </p:spPr>
      </p:pic>
      <p:pic>
        <p:nvPicPr>
          <p:cNvPr id="75" name="Graphic 74" descr="Computer with solid fill">
            <a:extLst>
              <a:ext uri="{FF2B5EF4-FFF2-40B4-BE49-F238E27FC236}">
                <a16:creationId xmlns:a16="http://schemas.microsoft.com/office/drawing/2014/main" id="{B41D1657-36BD-7A48-3747-E26227451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8" y="3328501"/>
            <a:ext cx="478142" cy="4781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4A0035-5B08-A42C-EF18-17102FD12777}"/>
              </a:ext>
            </a:extLst>
          </p:cNvPr>
          <p:cNvSpPr txBox="1"/>
          <p:nvPr/>
        </p:nvSpPr>
        <p:spPr>
          <a:xfrm>
            <a:off x="677143" y="2481714"/>
            <a:ext cx="117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 Allocation System</a:t>
            </a:r>
          </a:p>
        </p:txBody>
      </p:sp>
      <p:pic>
        <p:nvPicPr>
          <p:cNvPr id="79" name="Graphic 78" descr="Network diagram with solid fill">
            <a:extLst>
              <a:ext uri="{FF2B5EF4-FFF2-40B4-BE49-F238E27FC236}">
                <a16:creationId xmlns:a16="http://schemas.microsoft.com/office/drawing/2014/main" id="{D9982886-A055-0100-1E82-00C5A7A106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24" y="3362091"/>
            <a:ext cx="482222" cy="482222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38974E92-F25F-9257-B684-29B0C6532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0845" y="5186615"/>
            <a:ext cx="701040" cy="70104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782F90-225A-F5D4-B69D-8731F613CCBC}"/>
              </a:ext>
            </a:extLst>
          </p:cNvPr>
          <p:cNvSpPr txBox="1"/>
          <p:nvPr/>
        </p:nvSpPr>
        <p:spPr>
          <a:xfrm>
            <a:off x="2892558" y="63942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desk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722C1F-1389-414A-0A90-BB23202B17B6}"/>
              </a:ext>
            </a:extLst>
          </p:cNvPr>
          <p:cNvSpPr/>
          <p:nvPr/>
        </p:nvSpPr>
        <p:spPr>
          <a:xfrm>
            <a:off x="8049965" y="234429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BAE78A-74DE-75B6-2A37-C40877CBE22D}"/>
              </a:ext>
            </a:extLst>
          </p:cNvPr>
          <p:cNvSpPr/>
          <p:nvPr/>
        </p:nvSpPr>
        <p:spPr>
          <a:xfrm>
            <a:off x="4699344" y="5342631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F970C13-C67B-BD51-6FD6-1486F5AAC79D}"/>
              </a:ext>
            </a:extLst>
          </p:cNvPr>
          <p:cNvSpPr/>
          <p:nvPr/>
        </p:nvSpPr>
        <p:spPr>
          <a:xfrm>
            <a:off x="5285271" y="5337110"/>
            <a:ext cx="400050" cy="400050"/>
          </a:xfrm>
          <a:prstGeom prst="ellipse">
            <a:avLst/>
          </a:prstGeom>
          <a:gradFill flip="none" rotWithShape="1">
            <a:gsLst>
              <a:gs pos="0">
                <a:srgbClr val="EC752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85" name="Graphic 84" descr="Office worker female outline">
            <a:extLst>
              <a:ext uri="{FF2B5EF4-FFF2-40B4-BE49-F238E27FC236}">
                <a16:creationId xmlns:a16="http://schemas.microsoft.com/office/drawing/2014/main" id="{1C803603-30A8-B0D1-B978-CEAF8B344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444312" y="5242844"/>
            <a:ext cx="588582" cy="588582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A447149-5049-7BDB-D765-0B5E05F25765}"/>
              </a:ext>
            </a:extLst>
          </p:cNvPr>
          <p:cNvCxnSpPr>
            <a:stCxn id="80" idx="1"/>
            <a:endCxn id="75" idx="2"/>
          </p:cNvCxnSpPr>
          <p:nvPr/>
        </p:nvCxnSpPr>
        <p:spPr>
          <a:xfrm rot="10800000">
            <a:off x="377459" y="3806643"/>
            <a:ext cx="2103386" cy="1730492"/>
          </a:xfrm>
          <a:prstGeom prst="curvedConnector2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F21ECC3-81AE-CB65-327B-761AA69BE3A3}"/>
              </a:ext>
            </a:extLst>
          </p:cNvPr>
          <p:cNvSpPr/>
          <p:nvPr/>
        </p:nvSpPr>
        <p:spPr>
          <a:xfrm>
            <a:off x="437342" y="4874389"/>
            <a:ext cx="1446187" cy="4572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90" name="Graphic 89" descr="Inpatient with solid fill">
            <a:extLst>
              <a:ext uri="{FF2B5EF4-FFF2-40B4-BE49-F238E27FC236}">
                <a16:creationId xmlns:a16="http://schemas.microsoft.com/office/drawing/2014/main" id="{2195C289-C664-98D7-1C74-5F74CE50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87" y="6015277"/>
            <a:ext cx="314400" cy="314400"/>
          </a:xfrm>
          <a:prstGeom prst="rect">
            <a:avLst/>
          </a:prstGeom>
        </p:spPr>
      </p:pic>
      <p:pic>
        <p:nvPicPr>
          <p:cNvPr id="92" name="Graphic 91" descr="Medical with solid fill">
            <a:extLst>
              <a:ext uri="{FF2B5EF4-FFF2-40B4-BE49-F238E27FC236}">
                <a16:creationId xmlns:a16="http://schemas.microsoft.com/office/drawing/2014/main" id="{5FAF4AD7-A1FD-4C4D-3535-C9526119C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28" y="6413609"/>
            <a:ext cx="314400" cy="314400"/>
          </a:xfrm>
          <a:prstGeom prst="rect">
            <a:avLst/>
          </a:prstGeom>
        </p:spPr>
      </p:pic>
      <p:pic>
        <p:nvPicPr>
          <p:cNvPr id="94" name="Graphic 93" descr="Hospital with solid fill">
            <a:extLst>
              <a:ext uri="{FF2B5EF4-FFF2-40B4-BE49-F238E27FC236}">
                <a16:creationId xmlns:a16="http://schemas.microsoft.com/office/drawing/2014/main" id="{74C3AF58-3162-73FE-1886-EE6FD91D20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7223" y="6405902"/>
            <a:ext cx="314400" cy="314400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D53D2E0F-E48F-919E-FFCA-EDE11FBE5F90}"/>
              </a:ext>
            </a:extLst>
          </p:cNvPr>
          <p:cNvSpPr/>
          <p:nvPr/>
        </p:nvSpPr>
        <p:spPr>
          <a:xfrm>
            <a:off x="1752160" y="3797131"/>
            <a:ext cx="2584289" cy="779773"/>
          </a:xfrm>
          <a:prstGeom prst="borderCallout1">
            <a:avLst>
              <a:gd name="adj1" fmla="val 50509"/>
              <a:gd name="adj2" fmla="val 881"/>
              <a:gd name="adj3" fmla="val -59733"/>
              <a:gd name="adj4" fmla="val -1806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 4 has the shortest waitlist</a:t>
            </a:r>
          </a:p>
        </p:txBody>
      </p:sp>
    </p:spTree>
    <p:extLst>
      <p:ext uri="{BB962C8B-B14F-4D97-AF65-F5344CB8AC3E}">
        <p14:creationId xmlns:p14="http://schemas.microsoft.com/office/powerpoint/2010/main" val="405302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1046</Words>
  <Application>Microsoft Office PowerPoint</Application>
  <PresentationFormat>Widescreen</PresentationFormat>
  <Paragraphs>688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Gudimella Jayanth</dc:creator>
  <cp:lastModifiedBy>Gudimella Jayanth</cp:lastModifiedBy>
  <cp:revision>72</cp:revision>
  <dcterms:created xsi:type="dcterms:W3CDTF">2023-09-22T14:08:04Z</dcterms:created>
  <dcterms:modified xsi:type="dcterms:W3CDTF">2023-09-22T16:46:28Z</dcterms:modified>
</cp:coreProperties>
</file>