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10"/>
  </p:notesMasterIdLst>
  <p:handoutMasterIdLst>
    <p:handoutMasterId r:id="rId111"/>
  </p:handoutMasterIdLst>
  <p:sldIdLst>
    <p:sldId id="256" r:id="rId2"/>
    <p:sldId id="578" r:id="rId3"/>
    <p:sldId id="552" r:id="rId4"/>
    <p:sldId id="589" r:id="rId5"/>
    <p:sldId id="588" r:id="rId6"/>
    <p:sldId id="590" r:id="rId7"/>
    <p:sldId id="593" r:id="rId8"/>
    <p:sldId id="592" r:id="rId9"/>
    <p:sldId id="594" r:id="rId10"/>
    <p:sldId id="595" r:id="rId11"/>
    <p:sldId id="591" r:id="rId12"/>
    <p:sldId id="553" r:id="rId13"/>
    <p:sldId id="596" r:id="rId14"/>
    <p:sldId id="600" r:id="rId15"/>
    <p:sldId id="602" r:id="rId16"/>
    <p:sldId id="597" r:id="rId17"/>
    <p:sldId id="599" r:id="rId18"/>
    <p:sldId id="598" r:id="rId19"/>
    <p:sldId id="658" r:id="rId20"/>
    <p:sldId id="601" r:id="rId21"/>
    <p:sldId id="603" r:id="rId22"/>
    <p:sldId id="657" r:id="rId23"/>
    <p:sldId id="659" r:id="rId24"/>
    <p:sldId id="604" r:id="rId25"/>
    <p:sldId id="605" r:id="rId26"/>
    <p:sldId id="607" r:id="rId27"/>
    <p:sldId id="609" r:id="rId28"/>
    <p:sldId id="608" r:id="rId29"/>
    <p:sldId id="610" r:id="rId30"/>
    <p:sldId id="611" r:id="rId31"/>
    <p:sldId id="554" r:id="rId32"/>
    <p:sldId id="612" r:id="rId33"/>
    <p:sldId id="615" r:id="rId34"/>
    <p:sldId id="613" r:id="rId35"/>
    <p:sldId id="619" r:id="rId36"/>
    <p:sldId id="614" r:id="rId37"/>
    <p:sldId id="618" r:id="rId38"/>
    <p:sldId id="621" r:id="rId39"/>
    <p:sldId id="624" r:id="rId40"/>
    <p:sldId id="626" r:id="rId41"/>
    <p:sldId id="616" r:id="rId42"/>
    <p:sldId id="617" r:id="rId43"/>
    <p:sldId id="622" r:id="rId44"/>
    <p:sldId id="620" r:id="rId45"/>
    <p:sldId id="623" r:id="rId46"/>
    <p:sldId id="625" r:id="rId47"/>
    <p:sldId id="555" r:id="rId48"/>
    <p:sldId id="627" r:id="rId49"/>
    <p:sldId id="628" r:id="rId50"/>
    <p:sldId id="629" r:id="rId51"/>
    <p:sldId id="630" r:id="rId52"/>
    <p:sldId id="631" r:id="rId53"/>
    <p:sldId id="556" r:id="rId54"/>
    <p:sldId id="558" r:id="rId55"/>
    <p:sldId id="559" r:id="rId56"/>
    <p:sldId id="560" r:id="rId57"/>
    <p:sldId id="561" r:id="rId58"/>
    <p:sldId id="562" r:id="rId59"/>
    <p:sldId id="563" r:id="rId60"/>
    <p:sldId id="564" r:id="rId61"/>
    <p:sldId id="566" r:id="rId62"/>
    <p:sldId id="565" r:id="rId63"/>
    <p:sldId id="567" r:id="rId64"/>
    <p:sldId id="568" r:id="rId65"/>
    <p:sldId id="569" r:id="rId66"/>
    <p:sldId id="570" r:id="rId67"/>
    <p:sldId id="572" r:id="rId68"/>
    <p:sldId id="582" r:id="rId69"/>
    <p:sldId id="575" r:id="rId70"/>
    <p:sldId id="573" r:id="rId71"/>
    <p:sldId id="579" r:id="rId72"/>
    <p:sldId id="571" r:id="rId73"/>
    <p:sldId id="580" r:id="rId74"/>
    <p:sldId id="574" r:id="rId75"/>
    <p:sldId id="576" r:id="rId76"/>
    <p:sldId id="577" r:id="rId77"/>
    <p:sldId id="583" r:id="rId78"/>
    <p:sldId id="584" r:id="rId79"/>
    <p:sldId id="581" r:id="rId80"/>
    <p:sldId id="586" r:id="rId81"/>
    <p:sldId id="587" r:id="rId82"/>
    <p:sldId id="585" r:id="rId83"/>
    <p:sldId id="632" r:id="rId84"/>
    <p:sldId id="633" r:id="rId85"/>
    <p:sldId id="634" r:id="rId86"/>
    <p:sldId id="635" r:id="rId87"/>
    <p:sldId id="636" r:id="rId88"/>
    <p:sldId id="637" r:id="rId89"/>
    <p:sldId id="638" r:id="rId90"/>
    <p:sldId id="639" r:id="rId91"/>
    <p:sldId id="640" r:id="rId92"/>
    <p:sldId id="557" r:id="rId93"/>
    <p:sldId id="641" r:id="rId94"/>
    <p:sldId id="642" r:id="rId95"/>
    <p:sldId id="643" r:id="rId96"/>
    <p:sldId id="650" r:id="rId97"/>
    <p:sldId id="645" r:id="rId98"/>
    <p:sldId id="646" r:id="rId99"/>
    <p:sldId id="647" r:id="rId100"/>
    <p:sldId id="648" r:id="rId101"/>
    <p:sldId id="649" r:id="rId102"/>
    <p:sldId id="651" r:id="rId103"/>
    <p:sldId id="652" r:id="rId104"/>
    <p:sldId id="653" r:id="rId105"/>
    <p:sldId id="644" r:id="rId106"/>
    <p:sldId id="654" r:id="rId107"/>
    <p:sldId id="655" r:id="rId108"/>
    <p:sldId id="656" r:id="rId10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ECC89B-C027-4750-AC9C-D3C11285C049}">
          <p14:sldIdLst>
            <p14:sldId id="256"/>
            <p14:sldId id="578"/>
          </p14:sldIdLst>
        </p14:section>
        <p14:section name="Partitions and Mounting" id="{77643E4F-ADD5-4395-9963-10AA8D0B65DC}">
          <p14:sldIdLst>
            <p14:sldId id="552"/>
            <p14:sldId id="589"/>
            <p14:sldId id="588"/>
            <p14:sldId id="590"/>
            <p14:sldId id="593"/>
            <p14:sldId id="592"/>
            <p14:sldId id="594"/>
            <p14:sldId id="595"/>
            <p14:sldId id="591"/>
          </p14:sldIdLst>
        </p14:section>
        <p14:section name="Basics" id="{157EA981-503F-4CD8-91E0-4D7DBA75CDDB}">
          <p14:sldIdLst>
            <p14:sldId id="553"/>
            <p14:sldId id="596"/>
            <p14:sldId id="600"/>
            <p14:sldId id="602"/>
            <p14:sldId id="597"/>
            <p14:sldId id="599"/>
            <p14:sldId id="598"/>
            <p14:sldId id="658"/>
            <p14:sldId id="601"/>
            <p14:sldId id="603"/>
            <p14:sldId id="657"/>
            <p14:sldId id="659"/>
            <p14:sldId id="604"/>
            <p14:sldId id="605"/>
            <p14:sldId id="607"/>
            <p14:sldId id="609"/>
            <p14:sldId id="608"/>
            <p14:sldId id="610"/>
            <p14:sldId id="611"/>
          </p14:sldIdLst>
        </p14:section>
        <p14:section name="inodes and Blocks" id="{4287FB08-9485-4F5F-A6E0-66EA497171FC}">
          <p14:sldIdLst>
            <p14:sldId id="554"/>
            <p14:sldId id="612"/>
            <p14:sldId id="615"/>
            <p14:sldId id="613"/>
            <p14:sldId id="619"/>
            <p14:sldId id="614"/>
            <p14:sldId id="618"/>
            <p14:sldId id="621"/>
            <p14:sldId id="624"/>
            <p14:sldId id="626"/>
            <p14:sldId id="616"/>
            <p14:sldId id="617"/>
            <p14:sldId id="622"/>
            <p14:sldId id="620"/>
            <p14:sldId id="623"/>
            <p14:sldId id="625"/>
          </p14:sldIdLst>
        </p14:section>
        <p14:section name="Block Groups" id="{C5C63F6D-8F11-4764-9F86-1030B551FEFA}">
          <p14:sldIdLst>
            <p14:sldId id="555"/>
            <p14:sldId id="627"/>
            <p14:sldId id="628"/>
            <p14:sldId id="629"/>
            <p14:sldId id="630"/>
            <p14:sldId id="631"/>
          </p14:sldIdLst>
        </p14:section>
        <p14:section name="Journaling" id="{F30B3B55-E6C6-489C-960E-3C8292BB1A4B}">
          <p14:sldIdLst>
            <p14:sldId id="556"/>
            <p14:sldId id="558"/>
            <p14:sldId id="559"/>
            <p14:sldId id="560"/>
            <p14:sldId id="561"/>
            <p14:sldId id="562"/>
            <p14:sldId id="563"/>
            <p14:sldId id="564"/>
            <p14:sldId id="566"/>
            <p14:sldId id="565"/>
            <p14:sldId id="567"/>
            <p14:sldId id="568"/>
            <p14:sldId id="569"/>
            <p14:sldId id="570"/>
            <p14:sldId id="572"/>
            <p14:sldId id="582"/>
            <p14:sldId id="575"/>
            <p14:sldId id="573"/>
            <p14:sldId id="579"/>
            <p14:sldId id="571"/>
            <p14:sldId id="580"/>
            <p14:sldId id="574"/>
            <p14:sldId id="576"/>
            <p14:sldId id="577"/>
            <p14:sldId id="583"/>
            <p14:sldId id="584"/>
            <p14:sldId id="581"/>
            <p14:sldId id="586"/>
            <p14:sldId id="587"/>
            <p14:sldId id="585"/>
          </p14:sldIdLst>
        </p14:section>
        <p14:section name="Extents" id="{E4597A22-99DD-4557-86B2-6AC0E40CD063}">
          <p14:sldIdLst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</p14:sldIdLst>
        </p14:section>
        <p14:section name="Log-based File System" id="{88FF4D3C-405D-4AB7-80CA-089D06C9EC0E}">
          <p14:sldIdLst>
            <p14:sldId id="557"/>
            <p14:sldId id="641"/>
            <p14:sldId id="642"/>
            <p14:sldId id="643"/>
            <p14:sldId id="650"/>
            <p14:sldId id="645"/>
            <p14:sldId id="646"/>
            <p14:sldId id="647"/>
            <p14:sldId id="648"/>
            <p14:sldId id="649"/>
            <p14:sldId id="651"/>
            <p14:sldId id="652"/>
            <p14:sldId id="653"/>
            <p14:sldId id="644"/>
            <p14:sldId id="654"/>
            <p14:sldId id="655"/>
            <p14:sldId id="6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E9EDF4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8" autoAdjust="0"/>
    <p:restoredTop sz="90232" autoAdjust="0"/>
  </p:normalViewPr>
  <p:slideViewPr>
    <p:cSldViewPr snapToGrid="0">
      <p:cViewPr varScale="1">
        <p:scale>
          <a:sx n="78" d="100"/>
          <a:sy n="78" d="100"/>
        </p:scale>
        <p:origin x="825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43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06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7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9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679977" cy="51725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6.png"/><Relationship Id="rId7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.png"/><Relationship Id="rId7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6.png"/><Relationship Id="rId7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CS 5600</a:t>
            </a:r>
            <a:br>
              <a:rPr lang="en-US" sz="6000" cap="none" dirty="0" smtClean="0"/>
            </a:br>
            <a:r>
              <a:rPr lang="en-US" sz="4900" cap="none" dirty="0" smtClean="0"/>
              <a:t>Computer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Lecture 10: </a:t>
            </a:r>
            <a:r>
              <a:rPr lang="en-US" b="1" dirty="0" smtClean="0">
                <a:solidFill>
                  <a:schemeClr val="tx1"/>
                </a:solidFill>
              </a:rPr>
              <a:t>File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VFS Flowchart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9961" y="2336953"/>
            <a:ext cx="7654133" cy="4381049"/>
            <a:chOff x="1037230" y="7515719"/>
            <a:chExt cx="7654133" cy="4381049"/>
          </a:xfrm>
        </p:grpSpPr>
        <p:sp>
          <p:nvSpPr>
            <p:cNvPr id="7" name="Rectangle 6"/>
            <p:cNvSpPr/>
            <p:nvPr/>
          </p:nvSpPr>
          <p:spPr>
            <a:xfrm>
              <a:off x="1042917" y="8434668"/>
              <a:ext cx="7001301" cy="19470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2800" dirty="0" smtClean="0"/>
                <a:t>Kernel</a:t>
              </a:r>
              <a:endParaRPr 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9466" y="7515719"/>
              <a:ext cx="1778302" cy="68238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Process 1</a:t>
              </a:r>
              <a:endParaRPr lang="en-US" sz="2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32830" y="7515719"/>
              <a:ext cx="1778302" cy="68238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Process 2</a:t>
              </a:r>
              <a:endParaRPr lang="en-US" sz="2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56194" y="7515719"/>
              <a:ext cx="1778302" cy="68238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Process 3</a:t>
              </a:r>
              <a:endParaRPr lang="en-US" sz="2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9466" y="8637111"/>
              <a:ext cx="6025030" cy="682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Virtual File System Interface</a:t>
              </a:r>
              <a:endParaRPr lang="en-US" sz="2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9466" y="9485546"/>
              <a:ext cx="1778302" cy="682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ext3 Driver</a:t>
              </a:r>
              <a:endParaRPr lang="en-US" sz="2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5131" y="9487820"/>
              <a:ext cx="1778302" cy="682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NTFS Driver</a:t>
              </a:r>
              <a:endParaRPr lang="en-US" sz="2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56194" y="9485546"/>
              <a:ext cx="1778302" cy="682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FAT32 Driver</a:t>
              </a:r>
              <a:endParaRPr lang="en-US" sz="2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20338" y="10602394"/>
              <a:ext cx="4421874" cy="682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9466" y="10591020"/>
              <a:ext cx="1778302" cy="68238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ext3 Partition</a:t>
              </a:r>
              <a:endParaRPr lang="en-US" sz="2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95131" y="10602394"/>
              <a:ext cx="1778302" cy="68238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NTFS Partition</a:t>
              </a:r>
              <a:endParaRPr lang="en-US" sz="2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71949" y="10602399"/>
              <a:ext cx="2499816" cy="682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56194" y="10602399"/>
              <a:ext cx="1778302" cy="68238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FAT32 Partition</a:t>
              </a:r>
              <a:endParaRPr lang="en-US" sz="2000" dirty="0"/>
            </a:p>
          </p:txBody>
        </p:sp>
        <p:pic>
          <p:nvPicPr>
            <p:cNvPr id="20" name="Picture 3" descr="D:\Classes\5600\assets\usb_thumb_drive_4_preview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59364">
              <a:off x="7059627" y="10650048"/>
              <a:ext cx="1631736" cy="1246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D:\Classes\5600\assets\Hardware-HardDrive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230" y="10696434"/>
              <a:ext cx="1107743" cy="1107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Up-Down Arrow 21"/>
            <p:cNvSpPr/>
            <p:nvPr/>
          </p:nvSpPr>
          <p:spPr>
            <a:xfrm>
              <a:off x="4630912" y="8045706"/>
              <a:ext cx="382137" cy="682387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Up-Down Arrow 22"/>
            <p:cNvSpPr/>
            <p:nvPr/>
          </p:nvSpPr>
          <p:spPr>
            <a:xfrm>
              <a:off x="6754276" y="8045706"/>
              <a:ext cx="382137" cy="682387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Up-Down Arrow 23"/>
            <p:cNvSpPr/>
            <p:nvPr/>
          </p:nvSpPr>
          <p:spPr>
            <a:xfrm>
              <a:off x="2507548" y="8045706"/>
              <a:ext cx="382137" cy="682387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Up-Down Arrow 24"/>
            <p:cNvSpPr/>
            <p:nvPr/>
          </p:nvSpPr>
          <p:spPr>
            <a:xfrm>
              <a:off x="2507548" y="10040555"/>
              <a:ext cx="382137" cy="682387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Up-Down Arrow 25"/>
            <p:cNvSpPr/>
            <p:nvPr/>
          </p:nvSpPr>
          <p:spPr>
            <a:xfrm>
              <a:off x="4639781" y="10040555"/>
              <a:ext cx="382137" cy="682387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Up-Down Arrow 26"/>
            <p:cNvSpPr/>
            <p:nvPr/>
          </p:nvSpPr>
          <p:spPr>
            <a:xfrm>
              <a:off x="6763145" y="10040555"/>
              <a:ext cx="382137" cy="682387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ular Callout 27"/>
          <p:cNvSpPr/>
          <p:nvPr/>
        </p:nvSpPr>
        <p:spPr>
          <a:xfrm>
            <a:off x="72076" y="759811"/>
            <a:ext cx="3316405" cy="1309009"/>
          </a:xfrm>
          <a:prstGeom prst="wedgeRectCallout">
            <a:avLst>
              <a:gd name="adj1" fmla="val 22363"/>
              <a:gd name="adj2" fmla="val 7879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Processes (usually) don’t need to know about low-level file system details</a:t>
            </a:r>
            <a:endParaRPr lang="en-US" sz="2400" dirty="0"/>
          </a:p>
        </p:txBody>
      </p:sp>
      <p:sp>
        <p:nvSpPr>
          <p:cNvPr id="29" name="Rectangular Callout 28"/>
          <p:cNvSpPr/>
          <p:nvPr/>
        </p:nvSpPr>
        <p:spPr>
          <a:xfrm>
            <a:off x="6175325" y="833696"/>
            <a:ext cx="2642888" cy="1309009"/>
          </a:xfrm>
          <a:prstGeom prst="wedgeRectCallout">
            <a:avLst>
              <a:gd name="adj1" fmla="val -23596"/>
              <a:gd name="adj2" fmla="val 16637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Relatively simple to add additional file system drivers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029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00894" y="5117901"/>
            <a:ext cx="7997588" cy="1037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Checkpoint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679977" cy="2784143"/>
          </a:xfrm>
        </p:spPr>
        <p:txBody>
          <a:bodyPr/>
          <a:lstStyle/>
          <a:p>
            <a:r>
              <a:rPr lang="en-US" dirty="0" smtClean="0"/>
              <a:t>The superblock in LFS contains pointers to all of the up-to-date </a:t>
            </a:r>
            <a:r>
              <a:rPr lang="en-US" dirty="0" err="1" smtClean="0"/>
              <a:t>inode</a:t>
            </a:r>
            <a:r>
              <a:rPr lang="en-US" dirty="0" smtClean="0"/>
              <a:t> maps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heckpoint region</a:t>
            </a:r>
            <a:r>
              <a:rPr lang="en-US" dirty="0"/>
              <a:t> </a:t>
            </a:r>
            <a:r>
              <a:rPr lang="en-US" dirty="0" smtClean="0"/>
              <a:t>is always cached </a:t>
            </a:r>
            <a:r>
              <a:rPr lang="en-US" dirty="0" smtClean="0"/>
              <a:t>in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Written periodically to disk, say ~30 seconds</a:t>
            </a:r>
          </a:p>
          <a:p>
            <a:pPr lvl="1"/>
            <a:r>
              <a:rPr lang="en-US" dirty="0" smtClean="0"/>
              <a:t>Only part of LFS that isn’t maintained in the 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48646" y="5124726"/>
            <a:ext cx="704067" cy="103723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</a:t>
            </a:r>
            <a:r>
              <a:rPr lang="en-US" sz="1600" dirty="0" err="1" smtClean="0"/>
              <a:t>node</a:t>
            </a:r>
            <a:endParaRPr lang="en-US" sz="1600" dirty="0" smtClean="0"/>
          </a:p>
          <a:p>
            <a:pPr algn="ctr"/>
            <a:r>
              <a:rPr lang="en-US" sz="1600" dirty="0" smtClean="0"/>
              <a:t>map</a:t>
            </a:r>
          </a:p>
          <a:p>
            <a:pPr algn="ctr"/>
            <a:r>
              <a:rPr lang="en-US" sz="1600" dirty="0"/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140464" y="5436460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Disk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3246039" y="5124716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916941" y="5124716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2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587843" y="5124716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3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258745" y="5124716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4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924219" y="5124716"/>
            <a:ext cx="671624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inode</a:t>
            </a:r>
            <a:endParaRPr lang="en-US" sz="1600" dirty="0" smtClean="0"/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95843" y="5124716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5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266745" y="5124716"/>
            <a:ext cx="671624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</a:t>
            </a:r>
            <a:r>
              <a:rPr lang="en-US" sz="1600" dirty="0" err="1" smtClean="0"/>
              <a:t>node</a:t>
            </a:r>
            <a:endParaRPr lang="en-US" sz="1600" dirty="0" smtClean="0"/>
          </a:p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4" name="Freeform 13"/>
          <p:cNvSpPr/>
          <p:nvPr/>
        </p:nvSpPr>
        <p:spPr>
          <a:xfrm>
            <a:off x="3612366" y="4476406"/>
            <a:ext cx="2671253" cy="614200"/>
          </a:xfrm>
          <a:custGeom>
            <a:avLst/>
            <a:gdLst>
              <a:gd name="connsiteX0" fmla="*/ 3521122 w 3521122"/>
              <a:gd name="connsiteY0" fmla="*/ 614200 h 614200"/>
              <a:gd name="connsiteX1" fmla="*/ 1378424 w 3521122"/>
              <a:gd name="connsiteY1" fmla="*/ 51 h 614200"/>
              <a:gd name="connsiteX2" fmla="*/ 0 w 3521122"/>
              <a:gd name="connsiteY2" fmla="*/ 586904 h 61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1122" h="614200">
                <a:moveTo>
                  <a:pt x="3521122" y="614200"/>
                </a:moveTo>
                <a:cubicBezTo>
                  <a:pt x="2743200" y="309400"/>
                  <a:pt x="1965278" y="4600"/>
                  <a:pt x="1378424" y="51"/>
                </a:cubicBezTo>
                <a:cubicBezTo>
                  <a:pt x="791570" y="-4498"/>
                  <a:pt x="395785" y="291203"/>
                  <a:pt x="0" y="586904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252392" y="4599142"/>
            <a:ext cx="2036371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872283" y="4762965"/>
            <a:ext cx="1387748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566157" y="4962844"/>
            <a:ext cx="722606" cy="127762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878503" y="4933610"/>
            <a:ext cx="724053" cy="138616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602555" y="4989270"/>
            <a:ext cx="698123" cy="7867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288763" y="4585494"/>
            <a:ext cx="2063714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0894" y="5124716"/>
            <a:ext cx="704067" cy="103723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</a:t>
            </a:r>
            <a:endParaRPr lang="en-US" sz="2400" dirty="0"/>
          </a:p>
        </p:txBody>
      </p:sp>
      <p:sp>
        <p:nvSpPr>
          <p:cNvPr id="23" name="Freeform 22"/>
          <p:cNvSpPr/>
          <p:nvPr/>
        </p:nvSpPr>
        <p:spPr>
          <a:xfrm flipH="1">
            <a:off x="1203325" y="4101152"/>
            <a:ext cx="7149152" cy="989454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00894" y="5349917"/>
            <a:ext cx="7997588" cy="1044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a File in LFS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54" y="921222"/>
            <a:ext cx="8679977" cy="3664368"/>
          </a:xfrm>
        </p:spPr>
        <p:txBody>
          <a:bodyPr/>
          <a:lstStyle/>
          <a:p>
            <a:r>
              <a:rPr lang="en-US" dirty="0" smtClean="0"/>
              <a:t>Suppose you want to read </a:t>
            </a:r>
            <a:r>
              <a:rPr lang="en-US" dirty="0" err="1" smtClean="0"/>
              <a:t>inode</a:t>
            </a:r>
            <a:r>
              <a:rPr lang="en-US" dirty="0" smtClean="0"/>
              <a:t> 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Look up </a:t>
            </a:r>
            <a:r>
              <a:rPr lang="en-US" dirty="0" err="1" smtClean="0"/>
              <a:t>inode</a:t>
            </a:r>
            <a:r>
              <a:rPr lang="en-US" dirty="0" smtClean="0"/>
              <a:t> 1 in the checkpoint region</a:t>
            </a:r>
          </a:p>
          <a:p>
            <a:pPr marL="1371600" lvl="2" indent="-514350"/>
            <a:r>
              <a:rPr lang="en-US" dirty="0" err="1" smtClean="0"/>
              <a:t>inode</a:t>
            </a:r>
            <a:r>
              <a:rPr lang="en-US" dirty="0" smtClean="0"/>
              <a:t> map containing </a:t>
            </a:r>
            <a:r>
              <a:rPr lang="en-US" dirty="0" err="1" smtClean="0"/>
              <a:t>inode</a:t>
            </a:r>
            <a:r>
              <a:rPr lang="en-US" dirty="0" smtClean="0"/>
              <a:t> 1 is in sector </a:t>
            </a:r>
            <a:r>
              <a:rPr lang="en-US" i="1" dirty="0" smtClean="0"/>
              <a:t>X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Read the </a:t>
            </a:r>
            <a:r>
              <a:rPr lang="en-US" dirty="0" err="1" smtClean="0"/>
              <a:t>inode</a:t>
            </a:r>
            <a:r>
              <a:rPr lang="en-US" dirty="0" smtClean="0"/>
              <a:t> map at sector </a:t>
            </a:r>
            <a:r>
              <a:rPr lang="en-US" i="1" dirty="0" smtClean="0"/>
              <a:t>X</a:t>
            </a:r>
          </a:p>
          <a:p>
            <a:pPr marL="1371600" lvl="2" indent="-514350"/>
            <a:r>
              <a:rPr lang="en-US" dirty="0" err="1" smtClean="0"/>
              <a:t>inode</a:t>
            </a:r>
            <a:r>
              <a:rPr lang="en-US" dirty="0" smtClean="0"/>
              <a:t> 1 is in sector </a:t>
            </a:r>
            <a:r>
              <a:rPr lang="en-US" i="1" dirty="0" smtClean="0"/>
              <a:t>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Read </a:t>
            </a:r>
            <a:r>
              <a:rPr lang="en-US" dirty="0" err="1" smtClean="0"/>
              <a:t>inode</a:t>
            </a:r>
            <a:r>
              <a:rPr lang="en-US" dirty="0" smtClean="0"/>
              <a:t> 1</a:t>
            </a:r>
          </a:p>
          <a:p>
            <a:pPr marL="1371600" lvl="2" indent="-514350"/>
            <a:r>
              <a:rPr lang="en-US" dirty="0" smtClean="0"/>
              <a:t>File data is in sectors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48646" y="5356742"/>
            <a:ext cx="704067" cy="103723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</a:t>
            </a:r>
            <a:r>
              <a:rPr lang="en-US" sz="1600" dirty="0" err="1" smtClean="0"/>
              <a:t>node</a:t>
            </a:r>
            <a:endParaRPr lang="en-US" sz="1600" dirty="0" smtClean="0"/>
          </a:p>
          <a:p>
            <a:pPr algn="ctr"/>
            <a:r>
              <a:rPr lang="en-US" sz="1600" dirty="0" smtClean="0"/>
              <a:t>map</a:t>
            </a:r>
          </a:p>
          <a:p>
            <a:pPr algn="ctr"/>
            <a:r>
              <a:rPr lang="en-US" sz="1600" dirty="0"/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140464" y="5668476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Disk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3246039" y="5350675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916941" y="5351433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2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587843" y="5352191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3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258745" y="5352949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4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924219" y="5353707"/>
            <a:ext cx="671624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inode</a:t>
            </a:r>
            <a:endParaRPr lang="en-US" sz="1600" dirty="0" smtClean="0"/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95843" y="5354465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5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266745" y="5355223"/>
            <a:ext cx="671624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</a:t>
            </a:r>
            <a:r>
              <a:rPr lang="en-US" sz="1600" dirty="0" err="1" smtClean="0"/>
              <a:t>node</a:t>
            </a:r>
            <a:endParaRPr lang="en-US" sz="1600" dirty="0" smtClean="0"/>
          </a:p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4" name="Freeform 13"/>
          <p:cNvSpPr/>
          <p:nvPr/>
        </p:nvSpPr>
        <p:spPr>
          <a:xfrm>
            <a:off x="3612366" y="4708422"/>
            <a:ext cx="2671253" cy="614200"/>
          </a:xfrm>
          <a:custGeom>
            <a:avLst/>
            <a:gdLst>
              <a:gd name="connsiteX0" fmla="*/ 3521122 w 3521122"/>
              <a:gd name="connsiteY0" fmla="*/ 614200 h 614200"/>
              <a:gd name="connsiteX1" fmla="*/ 1378424 w 3521122"/>
              <a:gd name="connsiteY1" fmla="*/ 51 h 614200"/>
              <a:gd name="connsiteX2" fmla="*/ 0 w 3521122"/>
              <a:gd name="connsiteY2" fmla="*/ 586904 h 61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1122" h="614200">
                <a:moveTo>
                  <a:pt x="3521122" y="614200"/>
                </a:moveTo>
                <a:cubicBezTo>
                  <a:pt x="2743200" y="309400"/>
                  <a:pt x="1965278" y="4600"/>
                  <a:pt x="1378424" y="51"/>
                </a:cubicBezTo>
                <a:cubicBezTo>
                  <a:pt x="791570" y="-4498"/>
                  <a:pt x="395785" y="291203"/>
                  <a:pt x="0" y="586904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252392" y="4831158"/>
            <a:ext cx="2036371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872283" y="4994981"/>
            <a:ext cx="1387748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566157" y="5194860"/>
            <a:ext cx="722606" cy="127762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878503" y="5165626"/>
            <a:ext cx="724053" cy="138616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602555" y="5221286"/>
            <a:ext cx="698123" cy="7867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288763" y="4817510"/>
            <a:ext cx="2063714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0894" y="5355981"/>
            <a:ext cx="704067" cy="103723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</a:t>
            </a:r>
            <a:endParaRPr lang="en-US" sz="2400" dirty="0"/>
          </a:p>
        </p:txBody>
      </p:sp>
      <p:sp>
        <p:nvSpPr>
          <p:cNvPr id="23" name="Freeform 22"/>
          <p:cNvSpPr/>
          <p:nvPr/>
        </p:nvSpPr>
        <p:spPr>
          <a:xfrm flipH="1">
            <a:off x="1203325" y="4333168"/>
            <a:ext cx="7149152" cy="989454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896250" y="4544175"/>
            <a:ext cx="614149" cy="7301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6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0.77448 -0.00069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1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7448 -0.00069 L 0.55798 0.0004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 in LFS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2" y="1426190"/>
            <a:ext cx="9034818" cy="2511187"/>
          </a:xfrm>
        </p:spPr>
        <p:txBody>
          <a:bodyPr/>
          <a:lstStyle/>
          <a:p>
            <a:r>
              <a:rPr lang="en-US" dirty="0" smtClean="0"/>
              <a:t>Directories are stored just like in typical file systems</a:t>
            </a:r>
          </a:p>
          <a:p>
            <a:pPr lvl="1"/>
            <a:r>
              <a:rPr lang="en-US" dirty="0" smtClean="0"/>
              <a:t>Directory data stored in a file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 points to the directory file</a:t>
            </a:r>
          </a:p>
          <a:p>
            <a:pPr lvl="1"/>
            <a:r>
              <a:rPr lang="en-US" dirty="0" smtClean="0"/>
              <a:t>Directory file contains name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inode</a:t>
            </a:r>
            <a:r>
              <a:rPr lang="en-US" dirty="0" smtClean="0">
                <a:sym typeface="Wingdings" panose="05000000000000000000" pitchFamily="2" charset="2"/>
              </a:rPr>
              <a:t> mappings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0894" y="5349917"/>
            <a:ext cx="7997588" cy="1044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48646" y="5356742"/>
            <a:ext cx="704067" cy="103723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</a:t>
            </a:r>
            <a:r>
              <a:rPr lang="en-US" sz="1600" dirty="0" err="1" smtClean="0"/>
              <a:t>node</a:t>
            </a:r>
            <a:endParaRPr lang="en-US" sz="1600" dirty="0" smtClean="0"/>
          </a:p>
          <a:p>
            <a:pPr algn="ctr"/>
            <a:r>
              <a:rPr lang="en-US" sz="1600" dirty="0" smtClean="0"/>
              <a:t>map</a:t>
            </a:r>
          </a:p>
          <a:p>
            <a:pPr algn="ctr"/>
            <a:r>
              <a:rPr lang="en-US" sz="1600" dirty="0"/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140464" y="5668476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Disk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3246039" y="5350675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1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916941" y="5351433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2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587843" y="5352191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3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258745" y="5352949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4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924219" y="5353707"/>
            <a:ext cx="671624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inode</a:t>
            </a:r>
            <a:endParaRPr lang="en-US" sz="1600" dirty="0" smtClean="0"/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95843" y="5354465"/>
            <a:ext cx="670902" cy="103723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Dir</a:t>
            </a:r>
            <a:r>
              <a:rPr lang="en-US" sz="1600" dirty="0" smtClean="0"/>
              <a:t> Data </a:t>
            </a:r>
            <a:r>
              <a:rPr lang="en-US" sz="1600" dirty="0"/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66745" y="5355223"/>
            <a:ext cx="671624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inode</a:t>
            </a:r>
            <a:endParaRPr lang="en-US" sz="1600" dirty="0" smtClean="0"/>
          </a:p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5" name="Freeform 14"/>
          <p:cNvSpPr/>
          <p:nvPr/>
        </p:nvSpPr>
        <p:spPr>
          <a:xfrm>
            <a:off x="3612366" y="4708422"/>
            <a:ext cx="2671253" cy="614200"/>
          </a:xfrm>
          <a:custGeom>
            <a:avLst/>
            <a:gdLst>
              <a:gd name="connsiteX0" fmla="*/ 3521122 w 3521122"/>
              <a:gd name="connsiteY0" fmla="*/ 614200 h 614200"/>
              <a:gd name="connsiteX1" fmla="*/ 1378424 w 3521122"/>
              <a:gd name="connsiteY1" fmla="*/ 51 h 614200"/>
              <a:gd name="connsiteX2" fmla="*/ 0 w 3521122"/>
              <a:gd name="connsiteY2" fmla="*/ 586904 h 61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1122" h="614200">
                <a:moveTo>
                  <a:pt x="3521122" y="614200"/>
                </a:moveTo>
                <a:cubicBezTo>
                  <a:pt x="2743200" y="309400"/>
                  <a:pt x="1965278" y="4600"/>
                  <a:pt x="1378424" y="51"/>
                </a:cubicBezTo>
                <a:cubicBezTo>
                  <a:pt x="791570" y="-4498"/>
                  <a:pt x="395785" y="291203"/>
                  <a:pt x="0" y="586904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252392" y="4831158"/>
            <a:ext cx="2036371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4872283" y="4994981"/>
            <a:ext cx="1387748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566157" y="5194860"/>
            <a:ext cx="722606" cy="127762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878503" y="5165626"/>
            <a:ext cx="724053" cy="138616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602555" y="5221286"/>
            <a:ext cx="698123" cy="7867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288763" y="4817510"/>
            <a:ext cx="2063714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0894" y="5355981"/>
            <a:ext cx="704067" cy="103723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</a:t>
            </a:r>
            <a:endParaRPr lang="en-US" sz="2400" dirty="0"/>
          </a:p>
        </p:txBody>
      </p:sp>
      <p:sp>
        <p:nvSpPr>
          <p:cNvPr id="23" name="Freeform 22"/>
          <p:cNvSpPr/>
          <p:nvPr/>
        </p:nvSpPr>
        <p:spPr>
          <a:xfrm flipH="1">
            <a:off x="1203325" y="4333168"/>
            <a:ext cx="7149152" cy="989454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time, the log is going to fill up with stale data</a:t>
            </a:r>
          </a:p>
          <a:p>
            <a:pPr lvl="1"/>
            <a:r>
              <a:rPr lang="en-US" dirty="0" smtClean="0"/>
              <a:t>Highly fragmented: live data mixed with stale data</a:t>
            </a:r>
          </a:p>
          <a:p>
            <a:r>
              <a:rPr lang="en-US" dirty="0" smtClean="0"/>
              <a:t>Periodically, the log must be garbage collected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4277" y="4387759"/>
            <a:ext cx="7997588" cy="1037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77081" y="4706318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Disk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1241949" y="4387759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42701" y="4387759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29805" y="4387759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node</a:t>
            </a:r>
            <a:endParaRPr lang="en-US" dirty="0" smtClean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80433" y="4387758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81185" y="4387758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node</a:t>
            </a:r>
            <a:endParaRPr lang="en-US" dirty="0" smtClean="0"/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2562074" y="4223731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227101" y="4232702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651383" y="4019085"/>
            <a:ext cx="1746913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31813" y="4387759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332565" y="4387759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node</a:t>
            </a:r>
            <a:endParaRPr lang="en-US" dirty="0" smtClean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7" name="Freeform 16"/>
          <p:cNvSpPr/>
          <p:nvPr/>
        </p:nvSpPr>
        <p:spPr>
          <a:xfrm>
            <a:off x="5914454" y="4223641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593077" y="3746310"/>
            <a:ext cx="4157599" cy="59581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1160062" y="4374110"/>
            <a:ext cx="1064525" cy="1064525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7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in LFS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4277" y="5486423"/>
            <a:ext cx="7997588" cy="51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123172" y="5572972"/>
            <a:ext cx="709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Disk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1207823" y="5486423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99141" y="5486423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90463" y="5486423"/>
            <a:ext cx="409432" cy="51861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17495" y="5486421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22466" y="5486422"/>
            <a:ext cx="409432" cy="51861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 rot="21171217">
            <a:off x="1931152" y="5151870"/>
            <a:ext cx="473728" cy="32304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453482" y="5117749"/>
            <a:ext cx="996284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85145" y="5486423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76463" y="5486423"/>
            <a:ext cx="409432" cy="51861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2034592" y="4873517"/>
            <a:ext cx="2497542" cy="59581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rot="21171217">
            <a:off x="4197103" y="5151872"/>
            <a:ext cx="473728" cy="32304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85895" y="5486423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377213" y="5486423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868531" y="5486423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24" name="Left Brace 23"/>
          <p:cNvSpPr/>
          <p:nvPr/>
        </p:nvSpPr>
        <p:spPr>
          <a:xfrm rot="16200000">
            <a:off x="2069610" y="4842996"/>
            <a:ext cx="191069" cy="2733507"/>
          </a:xfrm>
          <a:prstGeom prst="lef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/>
          <p:cNvSpPr/>
          <p:nvPr/>
        </p:nvSpPr>
        <p:spPr>
          <a:xfrm rot="16200000">
            <a:off x="4891034" y="4824212"/>
            <a:ext cx="191069" cy="2771071"/>
          </a:xfrm>
          <a:prstGeom prst="lef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04668" y="6314158"/>
            <a:ext cx="1320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Cluster 1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26092" y="6314158"/>
            <a:ext cx="1320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Cluster 2</a:t>
            </a:r>
            <a:endParaRPr lang="en-US" sz="2000" b="1" dirty="0"/>
          </a:p>
        </p:txBody>
      </p:sp>
      <p:sp>
        <p:nvSpPr>
          <p:cNvPr id="28" name="Rectangle 27"/>
          <p:cNvSpPr/>
          <p:nvPr/>
        </p:nvSpPr>
        <p:spPr>
          <a:xfrm>
            <a:off x="764277" y="3775900"/>
            <a:ext cx="7997588" cy="51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-141036" y="3856701"/>
            <a:ext cx="1230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30" name="Rectangle 29"/>
          <p:cNvSpPr/>
          <p:nvPr/>
        </p:nvSpPr>
        <p:spPr>
          <a:xfrm>
            <a:off x="1221476" y="3775902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712794" y="3775902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04116" y="3775902"/>
            <a:ext cx="409432" cy="51861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631148" y="3775900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136119" y="3775901"/>
            <a:ext cx="409432" cy="51861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 rot="21171217">
            <a:off x="1944805" y="3441349"/>
            <a:ext cx="473728" cy="32304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467135" y="3407228"/>
            <a:ext cx="996284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1148607" y="3716680"/>
            <a:ext cx="637055" cy="637055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2090304" y="3716679"/>
            <a:ext cx="637055" cy="637055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21171217">
            <a:off x="2860517" y="5151874"/>
            <a:ext cx="473728" cy="32304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 rot="21171217">
            <a:off x="2871949" y="3441350"/>
            <a:ext cx="473728" cy="32304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795159" y="5485068"/>
            <a:ext cx="508671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290428" y="5489807"/>
            <a:ext cx="508671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798292" y="5489808"/>
            <a:ext cx="423892" cy="51861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43" name="Freeform 42"/>
          <p:cNvSpPr/>
          <p:nvPr/>
        </p:nvSpPr>
        <p:spPr>
          <a:xfrm rot="21171217">
            <a:off x="7531916" y="5156298"/>
            <a:ext cx="490459" cy="32304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207724" y="5489808"/>
            <a:ext cx="423892" cy="51861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4326092" y="4861953"/>
            <a:ext cx="4100807" cy="59581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7009830" y="4849606"/>
            <a:ext cx="1417070" cy="59581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98388" y="3775902"/>
            <a:ext cx="409432" cy="51861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98391" y="5489808"/>
            <a:ext cx="409432" cy="51861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59199" y="5489808"/>
            <a:ext cx="409432" cy="51861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372104" y="5482987"/>
            <a:ext cx="423892" cy="51861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2" name="Rectangular Callout 51"/>
          <p:cNvSpPr/>
          <p:nvPr/>
        </p:nvSpPr>
        <p:spPr>
          <a:xfrm>
            <a:off x="764277" y="4563029"/>
            <a:ext cx="2261966" cy="620976"/>
          </a:xfrm>
          <a:prstGeom prst="wedgeRectCallout">
            <a:avLst>
              <a:gd name="adj1" fmla="val -36438"/>
              <a:gd name="adj2" fmla="val 74730"/>
            </a:avLst>
          </a:prstGeom>
          <a:solidFill>
            <a:schemeClr val="accent5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Summary block</a:t>
            </a:r>
            <a:endParaRPr lang="en-US" sz="2400" dirty="0"/>
          </a:p>
        </p:txBody>
      </p:sp>
      <p:sp>
        <p:nvSpPr>
          <p:cNvPr id="53" name="Content Placeholder 2"/>
          <p:cNvSpPr>
            <a:spLocks noGrp="1"/>
          </p:cNvSpPr>
          <p:nvPr>
            <p:ph idx="1"/>
          </p:nvPr>
        </p:nvSpPr>
        <p:spPr>
          <a:xfrm>
            <a:off x="14725" y="1114429"/>
            <a:ext cx="9034818" cy="251118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Each cluster has a summary block</a:t>
            </a:r>
          </a:p>
          <a:p>
            <a:pPr lvl="1"/>
            <a:r>
              <a:rPr lang="en-US" dirty="0" smtClean="0"/>
              <a:t>Contains the block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inode</a:t>
            </a:r>
            <a:r>
              <a:rPr lang="en-US" dirty="0" smtClean="0">
                <a:sym typeface="Wingdings" panose="05000000000000000000" pitchFamily="2" charset="2"/>
              </a:rPr>
              <a:t> mapping for each block in the cluster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To check </a:t>
            </a:r>
            <a:r>
              <a:rPr lang="en-US" dirty="0" err="1" smtClean="0">
                <a:sym typeface="Wingdings" panose="05000000000000000000" pitchFamily="2" charset="2"/>
              </a:rPr>
              <a:t>liveness</a:t>
            </a:r>
            <a:r>
              <a:rPr lang="en-US" dirty="0" smtClean="0">
                <a:sym typeface="Wingdings" panose="05000000000000000000" pitchFamily="2" charset="2"/>
              </a:rPr>
              <a:t>, the GC reads each file with blocks in the cluster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the current info doesn’t match the summary, blocks are stale</a:t>
            </a:r>
            <a:endParaRPr lang="en-US" dirty="0"/>
          </a:p>
        </p:txBody>
      </p:sp>
      <p:sp>
        <p:nvSpPr>
          <p:cNvPr id="47" name="Rectangular Callout 46"/>
          <p:cNvSpPr/>
          <p:nvPr/>
        </p:nvSpPr>
        <p:spPr>
          <a:xfrm>
            <a:off x="474253" y="1809591"/>
            <a:ext cx="3432411" cy="1418120"/>
          </a:xfrm>
          <a:prstGeom prst="wedgeRectCallout">
            <a:avLst>
              <a:gd name="adj1" fmla="val 98"/>
              <a:gd name="adj2" fmla="val 78579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Which blocks are stale?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Pointers from other clusters are invisible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3906664" y="5317820"/>
            <a:ext cx="1079904" cy="81004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3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500"/>
                            </p:stCondLst>
                            <p:childTnLst>
                              <p:par>
                                <p:cTn id="1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500"/>
                            </p:stCondLst>
                            <p:childTnLst>
                              <p:par>
                                <p:cTn id="161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3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1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4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7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0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2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3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5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6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8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9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2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4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5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8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1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3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4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7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0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19" grpId="0" animBg="1"/>
      <p:bldP spid="19" grpId="1" animBg="1"/>
      <p:bldP spid="37" grpId="0" animBg="1"/>
      <p:bldP spid="37" grpId="1" animBg="1"/>
      <p:bldP spid="38" grpId="0" animBg="1"/>
      <p:bldP spid="39" grpId="0" animBg="1"/>
      <p:bldP spid="39" grpId="1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1" grpId="0" animBg="1"/>
      <p:bldP spid="52" grpId="0" animBg="1"/>
      <p:bldP spid="52" grpId="1" animBg="1"/>
      <p:bldP spid="53" grpId="0" build="p"/>
      <p:bldP spid="47" grpId="0" animBg="1"/>
      <p:bldP spid="47" grpId="1" animBg="1"/>
      <p:bldP spid="5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Idea Whose Time Has 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54" y="1153236"/>
            <a:ext cx="8905166" cy="5172501"/>
          </a:xfrm>
        </p:spPr>
        <p:txBody>
          <a:bodyPr/>
          <a:lstStyle/>
          <a:p>
            <a:r>
              <a:rPr lang="en-US" dirty="0" smtClean="0"/>
              <a:t>LFS seems like a very strange design</a:t>
            </a:r>
          </a:p>
          <a:p>
            <a:pPr lvl="1"/>
            <a:r>
              <a:rPr lang="en-US" dirty="0" smtClean="0"/>
              <a:t>Totally unlike traditional file system structures</a:t>
            </a:r>
          </a:p>
          <a:p>
            <a:pPr lvl="1"/>
            <a:r>
              <a:rPr lang="en-US" dirty="0" smtClean="0"/>
              <a:t>Doesn’t map well to our ideas about directory </a:t>
            </a:r>
            <a:r>
              <a:rPr lang="en-US" dirty="0" err="1" smtClean="0"/>
              <a:t>heirarchies</a:t>
            </a:r>
            <a:endParaRPr lang="en-US" dirty="0" smtClean="0"/>
          </a:p>
          <a:p>
            <a:r>
              <a:rPr lang="en-US" dirty="0" smtClean="0"/>
              <a:t>Initially, people did not like LFS</a:t>
            </a:r>
          </a:p>
          <a:p>
            <a:r>
              <a:rPr lang="en-US" dirty="0" smtClean="0"/>
              <a:t>However, today it’s features are widely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Systems </a:t>
            </a:r>
            <a:r>
              <a:rPr lang="en-US" dirty="0" smtClean="0"/>
              <a:t>for SSDs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679977" cy="55819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SSD hardware constraints</a:t>
            </a:r>
          </a:p>
          <a:p>
            <a:pPr lvl="1"/>
            <a:r>
              <a:rPr lang="en-US" dirty="0" smtClean="0"/>
              <a:t>To implement wear leveling, writes must be spread across the blocks of flash</a:t>
            </a:r>
          </a:p>
          <a:p>
            <a:pPr lvl="1"/>
            <a:r>
              <a:rPr lang="en-US" dirty="0" smtClean="0"/>
              <a:t>Periodically, old blocks need to be garbage collected to prevent write-amplification</a:t>
            </a:r>
          </a:p>
          <a:p>
            <a:r>
              <a:rPr lang="en-US" dirty="0" smtClean="0"/>
              <a:t>Does this sounds familiar?</a:t>
            </a:r>
          </a:p>
          <a:p>
            <a:r>
              <a:rPr lang="en-US" dirty="0"/>
              <a:t>LFS is the ideal file system for SSDs!</a:t>
            </a:r>
            <a:endParaRPr lang="en-US" dirty="0" smtClean="0"/>
          </a:p>
          <a:p>
            <a:r>
              <a:rPr lang="en-US" dirty="0" smtClean="0"/>
              <a:t>Internally</a:t>
            </a:r>
            <a:r>
              <a:rPr lang="en-US" dirty="0"/>
              <a:t>, SSDs manage all files in a LFS</a:t>
            </a:r>
          </a:p>
          <a:p>
            <a:pPr lvl="1"/>
            <a:r>
              <a:rPr lang="en-US" dirty="0"/>
              <a:t>This is transparent to the OS and end-users</a:t>
            </a:r>
          </a:p>
          <a:p>
            <a:pPr lvl="1"/>
            <a:r>
              <a:rPr lang="en-US" dirty="0"/>
              <a:t>Ideal for wear-leveling and avoiding write-amplification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6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Copy-on-write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file systems incorporate ideas from LFS</a:t>
            </a:r>
          </a:p>
          <a:p>
            <a:r>
              <a:rPr lang="en-US" dirty="0" smtClean="0"/>
              <a:t>Copy-on-write </a:t>
            </a:r>
            <a:r>
              <a:rPr lang="en-US" dirty="0" err="1" smtClean="0"/>
              <a:t>sematics</a:t>
            </a:r>
            <a:endParaRPr lang="en-US" dirty="0" smtClean="0"/>
          </a:p>
          <a:p>
            <a:pPr lvl="1"/>
            <a:r>
              <a:rPr lang="en-US" dirty="0" smtClean="0"/>
              <a:t>Updated data is written to empty space on disk, rather than overwriting the original data</a:t>
            </a:r>
          </a:p>
          <a:p>
            <a:pPr lvl="1"/>
            <a:r>
              <a:rPr lang="en-US" dirty="0" smtClean="0"/>
              <a:t>Helps prevent data corruption, improves sequential write performance</a:t>
            </a:r>
          </a:p>
          <a:p>
            <a:r>
              <a:rPr lang="en-US" dirty="0" smtClean="0"/>
              <a:t>Pioneered by LFS, now used in ZFS and </a:t>
            </a:r>
            <a:r>
              <a:rPr lang="en-US" dirty="0" err="1" smtClean="0"/>
              <a:t>btrfs</a:t>
            </a:r>
            <a:endParaRPr lang="en-US" dirty="0" smtClean="0"/>
          </a:p>
          <a:p>
            <a:pPr lvl="1"/>
            <a:r>
              <a:rPr lang="en-US" dirty="0" err="1" smtClean="0"/>
              <a:t>btrfs</a:t>
            </a:r>
            <a:r>
              <a:rPr lang="en-US" dirty="0" smtClean="0"/>
              <a:t> will probably be the next default file system in 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68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LFS keeps old copies of data by default</a:t>
            </a:r>
          </a:p>
          <a:p>
            <a:r>
              <a:rPr lang="en-US" dirty="0" smtClean="0"/>
              <a:t>Old versions of files may be useful!</a:t>
            </a:r>
          </a:p>
          <a:p>
            <a:pPr lvl="1"/>
            <a:r>
              <a:rPr lang="en-US" dirty="0" smtClean="0"/>
              <a:t>Example: accidental file deletion</a:t>
            </a:r>
          </a:p>
          <a:p>
            <a:pPr lvl="1"/>
            <a:r>
              <a:rPr lang="en-US" dirty="0" smtClean="0"/>
              <a:t>Example: accidentally doing </a:t>
            </a:r>
            <a:r>
              <a:rPr lang="en-US" i="1" dirty="0" smtClean="0"/>
              <a:t>open(file, ‘w’) </a:t>
            </a:r>
            <a:r>
              <a:rPr lang="en-US" dirty="0" smtClean="0"/>
              <a:t>on a file full of data</a:t>
            </a:r>
          </a:p>
          <a:p>
            <a:r>
              <a:rPr lang="en-US" dirty="0" smtClean="0"/>
              <a:t>Turn LFS flaw into a virtue</a:t>
            </a:r>
          </a:p>
          <a:p>
            <a:r>
              <a:rPr lang="en-US" dirty="0" smtClean="0"/>
              <a:t>Many modern file systems are </a:t>
            </a:r>
            <a:r>
              <a:rPr lang="en-US" dirty="0" smtClean="0">
                <a:solidFill>
                  <a:schemeClr val="accent1"/>
                </a:solidFill>
              </a:rPr>
              <a:t>versioned</a:t>
            </a:r>
          </a:p>
          <a:p>
            <a:pPr lvl="1"/>
            <a:r>
              <a:rPr lang="en-US" dirty="0" smtClean="0"/>
              <a:t>Old copies of data are exposed to the user</a:t>
            </a:r>
          </a:p>
          <a:p>
            <a:pPr lvl="1"/>
            <a:r>
              <a:rPr lang="en-US" dirty="0" smtClean="0"/>
              <a:t>The user may roll-back a file to recover old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Classes\5600\assets\plug-in-usb-di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082" y="1685499"/>
            <a:ext cx="5116918" cy="403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isn’t Just for </a:t>
            </a:r>
            <a:r>
              <a:rPr lang="en-US" dirty="0" err="1" smtClean="0"/>
              <a:t>Bootup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5" y="1153236"/>
            <a:ext cx="5104264" cy="57047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you plug storage devices into your running system, mount is executed in the background</a:t>
            </a:r>
          </a:p>
          <a:p>
            <a:r>
              <a:rPr lang="en-US" dirty="0" smtClean="0"/>
              <a:t>Example: plugging in a USB stick</a:t>
            </a:r>
          </a:p>
          <a:p>
            <a:r>
              <a:rPr lang="en-US" dirty="0" smtClean="0"/>
              <a:t>What does it mean to “safely eject” a device?</a:t>
            </a:r>
          </a:p>
          <a:p>
            <a:pPr lvl="1"/>
            <a:r>
              <a:rPr lang="en-US" dirty="0"/>
              <a:t>Flush </a:t>
            </a:r>
            <a:r>
              <a:rPr lang="en-US" dirty="0" smtClean="0"/>
              <a:t>cached writes to that device</a:t>
            </a:r>
            <a:endParaRPr lang="en-US" dirty="0"/>
          </a:p>
          <a:p>
            <a:pPr lvl="1"/>
            <a:r>
              <a:rPr lang="en-US" dirty="0" smtClean="0"/>
              <a:t>Cleanly </a:t>
            </a:r>
            <a:r>
              <a:rPr lang="en-US" dirty="0" err="1" smtClean="0"/>
              <a:t>unmount</a:t>
            </a:r>
            <a:r>
              <a:rPr lang="en-US" dirty="0" smtClean="0"/>
              <a:t> the file system on that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Partitions and Mounting</a:t>
            </a:r>
          </a:p>
          <a:p>
            <a:r>
              <a:rPr lang="en-US" sz="4400" dirty="0" smtClean="0"/>
              <a:t>Basics (FAT)</a:t>
            </a:r>
          </a:p>
          <a:p>
            <a:r>
              <a:rPr lang="en-US" sz="4400" dirty="0" err="1" smtClean="0"/>
              <a:t>inodes</a:t>
            </a:r>
            <a:r>
              <a:rPr lang="en-US" sz="4400" dirty="0" smtClean="0"/>
              <a:t> and </a:t>
            </a:r>
            <a:r>
              <a:rPr lang="en-US" sz="4400" dirty="0"/>
              <a:t>B</a:t>
            </a:r>
            <a:r>
              <a:rPr lang="en-US" sz="4400" dirty="0" smtClean="0"/>
              <a:t>locks (</a:t>
            </a:r>
            <a:r>
              <a:rPr lang="en-US" sz="4400" dirty="0" err="1" smtClean="0"/>
              <a:t>ext</a:t>
            </a:r>
            <a:r>
              <a:rPr lang="en-US" sz="4400" dirty="0" smtClean="0"/>
              <a:t>)</a:t>
            </a:r>
          </a:p>
          <a:p>
            <a:r>
              <a:rPr lang="en-US" sz="4400" dirty="0"/>
              <a:t>B</a:t>
            </a:r>
            <a:r>
              <a:rPr lang="en-US" sz="4400" dirty="0" smtClean="0"/>
              <a:t>lock Groups (ext2)</a:t>
            </a:r>
          </a:p>
          <a:p>
            <a:r>
              <a:rPr lang="en-US" sz="4400" dirty="0" smtClean="0"/>
              <a:t>Journaling (ext3)</a:t>
            </a:r>
          </a:p>
          <a:p>
            <a:r>
              <a:rPr lang="en-US" sz="4400" dirty="0"/>
              <a:t>Extents and B-Trees (ext4</a:t>
            </a:r>
            <a:r>
              <a:rPr lang="en-US" sz="4400" dirty="0" smtClean="0"/>
              <a:t>)</a:t>
            </a:r>
            <a:endParaRPr lang="en-US" sz="4400" dirty="0"/>
          </a:p>
          <a:p>
            <a:r>
              <a:rPr lang="en-US" sz="4400" dirty="0" smtClean="0"/>
              <a:t>Log-based File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this point, the OS can locate and mount partitions</a:t>
            </a:r>
          </a:p>
          <a:p>
            <a:r>
              <a:rPr lang="en-US" dirty="0" smtClean="0"/>
              <a:t>Next step: what is the on-disk layout of the file system?</a:t>
            </a:r>
          </a:p>
          <a:p>
            <a:pPr lvl="1"/>
            <a:r>
              <a:rPr lang="en-US" dirty="0" smtClean="0"/>
              <a:t>We expect certain features from a file system</a:t>
            </a:r>
          </a:p>
          <a:p>
            <a:pPr lvl="2"/>
            <a:r>
              <a:rPr lang="en-US" dirty="0" smtClean="0"/>
              <a:t>Named files</a:t>
            </a:r>
          </a:p>
          <a:p>
            <a:pPr lvl="2"/>
            <a:r>
              <a:rPr lang="en-US" dirty="0" smtClean="0"/>
              <a:t>Nested hierarchy of directories</a:t>
            </a:r>
          </a:p>
          <a:p>
            <a:pPr lvl="2"/>
            <a:r>
              <a:rPr lang="en-US" dirty="0" smtClean="0"/>
              <a:t>Meta-data like creation time, file permissions, etc.</a:t>
            </a:r>
          </a:p>
          <a:p>
            <a:pPr lvl="1"/>
            <a:r>
              <a:rPr lang="en-US" dirty="0" smtClean="0"/>
              <a:t>How do we design on-disk structures that support these features?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275"/>
          </a:xfrm>
        </p:spPr>
        <p:txBody>
          <a:bodyPr/>
          <a:lstStyle/>
          <a:p>
            <a:r>
              <a:rPr lang="en-US" dirty="0" smtClean="0"/>
              <a:t>The Directory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186" y="5704763"/>
            <a:ext cx="8679977" cy="10508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Navigated using a path</a:t>
            </a:r>
          </a:p>
          <a:p>
            <a:pPr lvl="1"/>
            <a:r>
              <a:rPr lang="en-US" dirty="0" smtClean="0"/>
              <a:t>E.g. /home/</a:t>
            </a:r>
            <a:r>
              <a:rPr lang="en-US" dirty="0" err="1" smtClean="0"/>
              <a:t>amislove</a:t>
            </a:r>
            <a:r>
              <a:rPr lang="en-US" dirty="0" smtClean="0"/>
              <a:t>/music.mp3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074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53" y="2979859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312" y="4738021"/>
            <a:ext cx="697717" cy="69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oft-scraps icons\Adobe PDF Document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375" y="657881"/>
            <a:ext cx="671975" cy="6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D:\Pictures\soft-scraps icons\Compressed File Zip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709" y="3924196"/>
            <a:ext cx="671975" cy="6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:\Pictures\soft-scraps icons\Document Microsoft Excel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703" y="2622872"/>
            <a:ext cx="671975" cy="6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D:\Pictures\soft-scraps icons\Document Microsoft Word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704" y="1712923"/>
            <a:ext cx="671975" cy="6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D:\Pictures\soft-scraps icons\File Audio MP3-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243" y="3673119"/>
            <a:ext cx="671975" cy="6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D:\Pictures\soft-scraps icons\Image JPEG-0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243" y="4596171"/>
            <a:ext cx="671975" cy="6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3" descr="D:\Pictures\soft-scraps icons\Web HTML-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710" y="4787132"/>
            <a:ext cx="671975" cy="6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82" y="853082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82" y="2148062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82" y="3443042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549" y="846258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725" y="3497382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243" y="675661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82472" y="1381694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home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23248" y="3524087"/>
            <a:ext cx="940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/ (root)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719527" y="2676624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bin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672036" y="4014649"/>
            <a:ext cx="611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tmp</a:t>
            </a:r>
            <a:endParaRPr lang="en-US" sz="2000" dirty="0"/>
          </a:p>
        </p:txBody>
      </p:sp>
      <p:pic>
        <p:nvPicPr>
          <p:cNvPr id="24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707" y="2894109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294398" y="1988029"/>
            <a:ext cx="688594" cy="688594"/>
            <a:chOff x="6581088" y="526057"/>
            <a:chExt cx="3251200" cy="3251201"/>
          </a:xfrm>
        </p:grpSpPr>
        <p:pic>
          <p:nvPicPr>
            <p:cNvPr id="3077" name="Picture 5" descr="D:\Pictures\soft-scraps icons\Document Blank-01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1088" y="526057"/>
              <a:ext cx="3251200" cy="3251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D:\Pictures\soft-scraps icons\Gear-01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491" y="1100287"/>
              <a:ext cx="2142393" cy="2142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TextBox 27"/>
          <p:cNvSpPr txBox="1"/>
          <p:nvPr/>
        </p:nvSpPr>
        <p:spPr>
          <a:xfrm>
            <a:off x="3155070" y="3409780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python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5096646" y="1363976"/>
            <a:ext cx="609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cbw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51038" y="4023458"/>
            <a:ext cx="1107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amislove</a:t>
            </a:r>
            <a:endParaRPr lang="en-US" sz="2000" dirty="0"/>
          </a:p>
        </p:txBody>
      </p:sp>
      <p:cxnSp>
        <p:nvCxnSpPr>
          <p:cNvPr id="25" name="Elbow Connector 24"/>
          <p:cNvCxnSpPr>
            <a:stCxn id="3074" idx="3"/>
            <a:endCxn id="14" idx="1"/>
          </p:cNvCxnSpPr>
          <p:nvPr/>
        </p:nvCxnSpPr>
        <p:spPr>
          <a:xfrm flipV="1">
            <a:off x="908430" y="1168071"/>
            <a:ext cx="752752" cy="2126777"/>
          </a:xfrm>
          <a:prstGeom prst="bentConnector3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074" idx="3"/>
            <a:endCxn id="15" idx="1"/>
          </p:cNvCxnSpPr>
          <p:nvPr/>
        </p:nvCxnSpPr>
        <p:spPr>
          <a:xfrm flipV="1">
            <a:off x="908430" y="2463051"/>
            <a:ext cx="752752" cy="831797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074" idx="3"/>
            <a:endCxn id="16" idx="1"/>
          </p:cNvCxnSpPr>
          <p:nvPr/>
        </p:nvCxnSpPr>
        <p:spPr>
          <a:xfrm>
            <a:off x="908430" y="3294848"/>
            <a:ext cx="752752" cy="463183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074" idx="3"/>
            <a:endCxn id="3075" idx="1"/>
          </p:cNvCxnSpPr>
          <p:nvPr/>
        </p:nvCxnSpPr>
        <p:spPr>
          <a:xfrm>
            <a:off x="908430" y="3294848"/>
            <a:ext cx="718882" cy="1792032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4" idx="3"/>
            <a:endCxn id="17" idx="1"/>
          </p:cNvCxnSpPr>
          <p:nvPr/>
        </p:nvCxnSpPr>
        <p:spPr>
          <a:xfrm flipV="1">
            <a:off x="2291159" y="1161247"/>
            <a:ext cx="2795390" cy="6824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4" idx="3"/>
            <a:endCxn id="18" idx="1"/>
          </p:cNvCxnSpPr>
          <p:nvPr/>
        </p:nvCxnSpPr>
        <p:spPr>
          <a:xfrm>
            <a:off x="2291159" y="1168071"/>
            <a:ext cx="2788566" cy="2644300"/>
          </a:xfrm>
          <a:prstGeom prst="bentConnector3">
            <a:avLst>
              <a:gd name="adj1" fmla="val 8083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5" idx="3"/>
            <a:endCxn id="3077" idx="1"/>
          </p:cNvCxnSpPr>
          <p:nvPr/>
        </p:nvCxnSpPr>
        <p:spPr>
          <a:xfrm flipV="1">
            <a:off x="2291159" y="2332326"/>
            <a:ext cx="1003239" cy="1307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5" idx="3"/>
            <a:endCxn id="24" idx="1"/>
          </p:cNvCxnSpPr>
          <p:nvPr/>
        </p:nvCxnSpPr>
        <p:spPr>
          <a:xfrm>
            <a:off x="2291159" y="2463051"/>
            <a:ext cx="1032548" cy="746047"/>
          </a:xfrm>
          <a:prstGeom prst="bentConnector3">
            <a:avLst>
              <a:gd name="adj1" fmla="val 48678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3"/>
            <a:endCxn id="8" idx="1"/>
          </p:cNvCxnSpPr>
          <p:nvPr/>
        </p:nvCxnSpPr>
        <p:spPr>
          <a:xfrm>
            <a:off x="2291159" y="3758031"/>
            <a:ext cx="990550" cy="502153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6" idx="3"/>
            <a:endCxn id="13" idx="1"/>
          </p:cNvCxnSpPr>
          <p:nvPr/>
        </p:nvCxnSpPr>
        <p:spPr>
          <a:xfrm>
            <a:off x="2291159" y="3758031"/>
            <a:ext cx="990551" cy="1365089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7" idx="3"/>
            <a:endCxn id="19" idx="1"/>
          </p:cNvCxnSpPr>
          <p:nvPr/>
        </p:nvCxnSpPr>
        <p:spPr>
          <a:xfrm flipV="1">
            <a:off x="5716526" y="990650"/>
            <a:ext cx="1277717" cy="170597"/>
          </a:xfrm>
          <a:prstGeom prst="bentConnector3">
            <a:avLst>
              <a:gd name="adj1" fmla="val 48932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7" idx="3"/>
            <a:endCxn id="10" idx="1"/>
          </p:cNvCxnSpPr>
          <p:nvPr/>
        </p:nvCxnSpPr>
        <p:spPr>
          <a:xfrm>
            <a:off x="5716526" y="1161247"/>
            <a:ext cx="1222178" cy="887664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7" idx="3"/>
            <a:endCxn id="9" idx="1"/>
          </p:cNvCxnSpPr>
          <p:nvPr/>
        </p:nvCxnSpPr>
        <p:spPr>
          <a:xfrm>
            <a:off x="5716526" y="1161247"/>
            <a:ext cx="1222177" cy="1797613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17673" y="1204969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cs5600</a:t>
            </a:r>
            <a:endParaRPr lang="en-US" sz="2000" dirty="0"/>
          </a:p>
        </p:txBody>
      </p:sp>
      <p:cxnSp>
        <p:nvCxnSpPr>
          <p:cNvPr id="79" name="Elbow Connector 78"/>
          <p:cNvCxnSpPr>
            <a:stCxn id="18" idx="3"/>
            <a:endCxn id="11" idx="1"/>
          </p:cNvCxnSpPr>
          <p:nvPr/>
        </p:nvCxnSpPr>
        <p:spPr>
          <a:xfrm>
            <a:off x="5709702" y="3812371"/>
            <a:ext cx="1263541" cy="196736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18" idx="3"/>
            <a:endCxn id="12" idx="1"/>
          </p:cNvCxnSpPr>
          <p:nvPr/>
        </p:nvCxnSpPr>
        <p:spPr>
          <a:xfrm>
            <a:off x="5709702" y="3812371"/>
            <a:ext cx="1263541" cy="1119788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9" idx="3"/>
            <a:endCxn id="7" idx="1"/>
          </p:cNvCxnSpPr>
          <p:nvPr/>
        </p:nvCxnSpPr>
        <p:spPr>
          <a:xfrm>
            <a:off x="7624220" y="990650"/>
            <a:ext cx="721155" cy="3219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3074" idx="3"/>
            <a:endCxn id="14" idx="1"/>
          </p:cNvCxnSpPr>
          <p:nvPr/>
        </p:nvCxnSpPr>
        <p:spPr>
          <a:xfrm flipV="1">
            <a:off x="908430" y="1168071"/>
            <a:ext cx="752752" cy="2126777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14" idx="3"/>
            <a:endCxn id="18" idx="1"/>
          </p:cNvCxnSpPr>
          <p:nvPr/>
        </p:nvCxnSpPr>
        <p:spPr>
          <a:xfrm>
            <a:off x="2291159" y="1168071"/>
            <a:ext cx="2788566" cy="2644300"/>
          </a:xfrm>
          <a:prstGeom prst="bentConnector3">
            <a:avLst>
              <a:gd name="adj1" fmla="val 81323"/>
            </a:avLst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18" idx="3"/>
            <a:endCxn id="11" idx="1"/>
          </p:cNvCxnSpPr>
          <p:nvPr/>
        </p:nvCxnSpPr>
        <p:spPr>
          <a:xfrm>
            <a:off x="5709702" y="3812371"/>
            <a:ext cx="1263541" cy="196736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23248" y="2958859"/>
            <a:ext cx="940387" cy="96533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507375" y="798748"/>
            <a:ext cx="940387" cy="96533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88039" y="3449421"/>
            <a:ext cx="1135088" cy="96533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839037" y="3524086"/>
            <a:ext cx="940387" cy="96533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2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4" grpId="0" animBg="1"/>
      <p:bldP spid="100" grpId="0" animBg="1"/>
      <p:bldP spid="101" grpId="0" animBg="1"/>
      <p:bldP spid="10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6161"/>
          </a:xfrm>
        </p:spPr>
        <p:txBody>
          <a:bodyPr/>
          <a:lstStyle/>
          <a:p>
            <a:r>
              <a:rPr lang="en-US" dirty="0" smtClean="0"/>
              <a:t>Absolute and Relative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914400"/>
            <a:ext cx="8679977" cy="5916304"/>
          </a:xfrm>
        </p:spPr>
        <p:txBody>
          <a:bodyPr>
            <a:normAutofit/>
          </a:bodyPr>
          <a:lstStyle/>
          <a:p>
            <a:r>
              <a:rPr lang="en-US" dirty="0" smtClean="0"/>
              <a:t>Two types of file system paths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Absolute</a:t>
            </a:r>
          </a:p>
          <a:p>
            <a:pPr lvl="2"/>
            <a:r>
              <a:rPr lang="en-US" dirty="0" smtClean="0"/>
              <a:t>Full path from the root to the object</a:t>
            </a:r>
          </a:p>
          <a:p>
            <a:pPr lvl="2"/>
            <a:r>
              <a:rPr lang="en-US" dirty="0" smtClean="0"/>
              <a:t>Example: /home/</a:t>
            </a:r>
            <a:r>
              <a:rPr lang="en-US" dirty="0" err="1" smtClean="0"/>
              <a:t>cbw</a:t>
            </a:r>
            <a:r>
              <a:rPr lang="en-US" dirty="0" smtClean="0"/>
              <a:t>/cs5600/hw4.pdf</a:t>
            </a:r>
          </a:p>
          <a:p>
            <a:pPr lvl="2"/>
            <a:r>
              <a:rPr lang="en-US" dirty="0" smtClean="0"/>
              <a:t>Example: C:\Users\cbw\Documents\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Relative</a:t>
            </a:r>
          </a:p>
          <a:p>
            <a:pPr lvl="2"/>
            <a:r>
              <a:rPr lang="en-US" dirty="0" smtClean="0"/>
              <a:t>OS keeps track of the </a:t>
            </a:r>
            <a:r>
              <a:rPr lang="en-US" dirty="0" smtClean="0">
                <a:solidFill>
                  <a:schemeClr val="accent1"/>
                </a:solidFill>
              </a:rPr>
              <a:t>working directory </a:t>
            </a:r>
            <a:r>
              <a:rPr lang="en-US" dirty="0" smtClean="0"/>
              <a:t>for each process</a:t>
            </a:r>
          </a:p>
          <a:p>
            <a:pPr lvl="2"/>
            <a:r>
              <a:rPr lang="en-US" dirty="0" smtClean="0"/>
              <a:t>Path relative to the current working directory</a:t>
            </a:r>
          </a:p>
          <a:p>
            <a:pPr lvl="2"/>
            <a:r>
              <a:rPr lang="en-US" dirty="0" smtClean="0"/>
              <a:t>Examples [working directory = /home/</a:t>
            </a:r>
            <a:r>
              <a:rPr lang="en-US" dirty="0" err="1" smtClean="0"/>
              <a:t>cbw</a:t>
            </a:r>
            <a:r>
              <a:rPr lang="en-US" dirty="0"/>
              <a:t>]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syllabus.docx [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/home/</a:t>
            </a:r>
            <a:r>
              <a:rPr lang="en-US" dirty="0" err="1" smtClean="0"/>
              <a:t>cbw</a:t>
            </a:r>
            <a:r>
              <a:rPr lang="en-US" dirty="0" smtClean="0"/>
              <a:t>/syllabus.docx]</a:t>
            </a:r>
          </a:p>
          <a:p>
            <a:pPr lvl="3"/>
            <a:r>
              <a:rPr lang="en-US" dirty="0" smtClean="0"/>
              <a:t>cs5600/hw4.pdf </a:t>
            </a:r>
            <a:r>
              <a:rPr lang="en-US" dirty="0"/>
              <a:t>[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/</a:t>
            </a:r>
            <a:r>
              <a:rPr lang="en-US" dirty="0" smtClean="0"/>
              <a:t>home/</a:t>
            </a:r>
            <a:r>
              <a:rPr lang="en-US" dirty="0" err="1" smtClean="0"/>
              <a:t>cbw</a:t>
            </a:r>
            <a:r>
              <a:rPr lang="en-US" dirty="0" smtClean="0"/>
              <a:t>/cs5600/hw4.pdf]</a:t>
            </a:r>
          </a:p>
          <a:p>
            <a:pPr lvl="3"/>
            <a:r>
              <a:rPr lang="en-US" dirty="0" smtClean="0"/>
              <a:t>./cs5600/hw4.pdf </a:t>
            </a:r>
            <a:r>
              <a:rPr lang="en-US" dirty="0"/>
              <a:t>[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/home/</a:t>
            </a:r>
            <a:r>
              <a:rPr lang="en-US" dirty="0" err="1"/>
              <a:t>cbw</a:t>
            </a:r>
            <a:r>
              <a:rPr lang="en-US" dirty="0"/>
              <a:t>/cs5600/hw4.pdf]</a:t>
            </a:r>
            <a:endParaRPr lang="en-US" dirty="0" smtClean="0"/>
          </a:p>
          <a:p>
            <a:pPr lvl="3"/>
            <a:r>
              <a:rPr lang="en-US" dirty="0" smtClean="0"/>
              <a:t>../</a:t>
            </a:r>
            <a:r>
              <a:rPr lang="en-US" dirty="0" err="1" smtClean="0"/>
              <a:t>amislove</a:t>
            </a:r>
            <a:r>
              <a:rPr lang="en-US" dirty="0" smtClean="0"/>
              <a:t>/music.mp3 </a:t>
            </a:r>
            <a:r>
              <a:rPr lang="en-US" dirty="0"/>
              <a:t>[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/</a:t>
            </a:r>
            <a:r>
              <a:rPr lang="en-US" dirty="0" smtClean="0"/>
              <a:t>home/</a:t>
            </a:r>
            <a:r>
              <a:rPr lang="en-US" dirty="0" err="1" smtClean="0"/>
              <a:t>amislove</a:t>
            </a:r>
            <a:r>
              <a:rPr lang="en-US" dirty="0" smtClean="0"/>
              <a:t>/music.mp3]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5" y="1153236"/>
            <a:ext cx="7342496" cy="5575110"/>
          </a:xfrm>
        </p:spPr>
        <p:txBody>
          <a:bodyPr/>
          <a:lstStyle/>
          <a:p>
            <a:r>
              <a:rPr lang="en-US" dirty="0" smtClean="0"/>
              <a:t>A file is a composed of two components</a:t>
            </a:r>
          </a:p>
          <a:p>
            <a:pPr lvl="1"/>
            <a:r>
              <a:rPr lang="en-US" dirty="0" smtClean="0"/>
              <a:t>The file data itself</a:t>
            </a:r>
          </a:p>
          <a:p>
            <a:pPr lvl="2"/>
            <a:r>
              <a:rPr lang="en-US" dirty="0" smtClean="0"/>
              <a:t>One or more blocks (sectors) of binary data</a:t>
            </a:r>
          </a:p>
          <a:p>
            <a:pPr lvl="2"/>
            <a:r>
              <a:rPr lang="en-US" dirty="0" smtClean="0"/>
              <a:t>A file can contain </a:t>
            </a:r>
            <a:r>
              <a:rPr lang="en-US" dirty="0" smtClean="0">
                <a:solidFill>
                  <a:schemeClr val="accent1"/>
                </a:solidFill>
              </a:rPr>
              <a:t>anything</a:t>
            </a:r>
          </a:p>
          <a:p>
            <a:pPr lvl="1"/>
            <a:r>
              <a:rPr lang="en-US" dirty="0" smtClean="0"/>
              <a:t>Meta-data about the file</a:t>
            </a:r>
          </a:p>
          <a:p>
            <a:pPr lvl="2"/>
            <a:r>
              <a:rPr lang="en-US" dirty="0" smtClean="0"/>
              <a:t>Name, total size</a:t>
            </a:r>
          </a:p>
          <a:p>
            <a:pPr lvl="2"/>
            <a:r>
              <a:rPr lang="en-US" dirty="0" smtClean="0"/>
              <a:t>What directory is it in?</a:t>
            </a:r>
          </a:p>
          <a:p>
            <a:pPr lvl="2"/>
            <a:r>
              <a:rPr lang="en-US" dirty="0" smtClean="0"/>
              <a:t>Created time, modified time, access time</a:t>
            </a:r>
          </a:p>
          <a:p>
            <a:pPr lvl="2"/>
            <a:r>
              <a:rPr lang="en-US" dirty="0" smtClean="0"/>
              <a:t>Hidden or system file? </a:t>
            </a:r>
          </a:p>
          <a:p>
            <a:pPr lvl="2"/>
            <a:r>
              <a:rPr lang="en-US" dirty="0" smtClean="0"/>
              <a:t>Owner and owner’s group</a:t>
            </a:r>
          </a:p>
          <a:p>
            <a:pPr lvl="2"/>
            <a:r>
              <a:rPr lang="en-US" dirty="0" smtClean="0"/>
              <a:t>Permissions: read/write/execute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0" name="Picture 2" descr="D:\Pictures\soft-scraps icons\Adobe PDF Document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865" y="191069"/>
            <a:ext cx="1062985" cy="106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Pictures\soft-scraps icons\Adobe Photoshop CS3 Document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015" y="541397"/>
            <a:ext cx="1062985" cy="106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Pictures\soft-scraps icons\Compressed File RAR-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322" y="1332198"/>
            <a:ext cx="1062985" cy="106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Pictures\soft-scraps icons\Compressed File Zip-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015" y="1972871"/>
            <a:ext cx="1062985" cy="106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Pictures\soft-scraps icons\Document Microsoft Excel-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472" y="2395183"/>
            <a:ext cx="1062985" cy="106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Pictures\soft-scraps icons\Document Microsoft Word-0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157" y="3053356"/>
            <a:ext cx="1062985" cy="106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Pictures\soft-scraps icons\File Audio MP3-0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298" y="3516607"/>
            <a:ext cx="1062985" cy="106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D:\Pictures\soft-scraps icons\File Video AVI-0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118" y="4187660"/>
            <a:ext cx="1062985" cy="106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D:\Pictures\soft-scraps icons\Image JPEG-0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57" y="5179326"/>
            <a:ext cx="1062985" cy="106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:\Pictures\soft-scraps icons\Image PNG-0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472" y="4603144"/>
            <a:ext cx="1062985" cy="106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D:\Pictures\soft-scraps icons\Web HTML-0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322" y="5563003"/>
            <a:ext cx="1062985" cy="106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54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679977" cy="2695433"/>
          </a:xfrm>
        </p:spPr>
        <p:txBody>
          <a:bodyPr/>
          <a:lstStyle/>
          <a:p>
            <a:r>
              <a:rPr lang="en-US" dirty="0" smtClean="0"/>
              <a:t>File name are often written in dotted notation</a:t>
            </a:r>
          </a:p>
          <a:p>
            <a:pPr lvl="1"/>
            <a:r>
              <a:rPr lang="en-US" dirty="0" smtClean="0"/>
              <a:t>E.g. program.exe, image.jpg, music.mp3</a:t>
            </a:r>
          </a:p>
          <a:p>
            <a:r>
              <a:rPr lang="en-US" dirty="0" smtClean="0"/>
              <a:t>A file’s </a:t>
            </a:r>
            <a:r>
              <a:rPr lang="en-US" dirty="0" smtClean="0">
                <a:solidFill>
                  <a:schemeClr val="accent1"/>
                </a:solidFill>
              </a:rPr>
              <a:t>extension</a:t>
            </a:r>
            <a:r>
              <a:rPr lang="en-US" dirty="0" smtClean="0"/>
              <a:t> </a:t>
            </a:r>
            <a:r>
              <a:rPr lang="en-US" b="1" dirty="0" smtClean="0"/>
              <a:t>does not mean anything</a:t>
            </a:r>
          </a:p>
          <a:p>
            <a:pPr lvl="1"/>
            <a:r>
              <a:rPr lang="en-US" dirty="0" smtClean="0"/>
              <a:t>Any file (regardless of its contents) can be given any name or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8" descr="D:\Pictures\soft-scraps icons\File Audio MP3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900" y="3830501"/>
            <a:ext cx="1062985" cy="106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D:\Pictures\soft-scraps icons\Image JPEG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519" y="3830501"/>
            <a:ext cx="1062985" cy="106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145885" y="4023059"/>
            <a:ext cx="1541634" cy="677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Rename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8834" y="5036024"/>
            <a:ext cx="8679977" cy="1813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Graphical shells (like Windows explorer) use extensions to try and match files </a:t>
            </a:r>
            <a:r>
              <a:rPr lang="en-US" dirty="0" smtClean="0">
                <a:sym typeface="Wingdings" panose="05000000000000000000" pitchFamily="2" charset="2"/>
              </a:rPr>
              <a:t> programs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This mapping may fail for a variety of reasons</a:t>
            </a:r>
            <a:endParaRPr lang="en-US" dirty="0" smtClean="0"/>
          </a:p>
          <a:p>
            <a:endParaRPr lang="en-US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6025200" y="3584477"/>
            <a:ext cx="2642888" cy="1309009"/>
          </a:xfrm>
          <a:prstGeom prst="wedgeRectCallout">
            <a:avLst>
              <a:gd name="adj1" fmla="val -69039"/>
              <a:gd name="adj2" fmla="val -7739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Has the data in the file changed from music to an image?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771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Elbow Connector 21"/>
          <p:cNvCxnSpPr>
            <a:stCxn id="19" idx="2"/>
            <a:endCxn id="14" idx="0"/>
          </p:cNvCxnSpPr>
          <p:nvPr/>
        </p:nvCxnSpPr>
        <p:spPr>
          <a:xfrm rot="5400000">
            <a:off x="6137649" y="5426908"/>
            <a:ext cx="595794" cy="979353"/>
          </a:xfrm>
          <a:prstGeom prst="bentConnector3">
            <a:avLst>
              <a:gd name="adj1" fmla="val 31675"/>
            </a:avLst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File Meta-Data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023582"/>
            <a:ext cx="8679977" cy="3289111"/>
          </a:xfrm>
        </p:spPr>
        <p:txBody>
          <a:bodyPr>
            <a:normAutofit/>
          </a:bodyPr>
          <a:lstStyle/>
          <a:p>
            <a:r>
              <a:rPr lang="en-US" dirty="0" smtClean="0"/>
              <a:t>Files have additional meta-data that is not typically shown to users</a:t>
            </a:r>
          </a:p>
          <a:p>
            <a:pPr lvl="1"/>
            <a:r>
              <a:rPr lang="en-US" dirty="0" smtClean="0"/>
              <a:t>Unique identifier (file names may not be unique)</a:t>
            </a:r>
          </a:p>
          <a:p>
            <a:pPr lvl="1"/>
            <a:r>
              <a:rPr lang="en-US" dirty="0" smtClean="0"/>
              <a:t>Structure that maps the file to blocks on the disk</a:t>
            </a:r>
          </a:p>
          <a:p>
            <a:r>
              <a:rPr lang="en-US" dirty="0" smtClean="0"/>
              <a:t>Managing the mapping from files to blocks is one of the key jobs of the file system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5" descr="D:\Pictures\soft-scraps icons\Compressed File Zip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769" y="4555702"/>
            <a:ext cx="1062985" cy="106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D:\Pictures\soft-scraps icons\Image JPEG-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810" y="4555702"/>
            <a:ext cx="1062985" cy="106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63269" y="6214486"/>
            <a:ext cx="650541" cy="413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4351" y="6214486"/>
            <a:ext cx="650541" cy="413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14892" y="6214485"/>
            <a:ext cx="650541" cy="413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65433" y="6214486"/>
            <a:ext cx="650541" cy="413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19516" y="6214484"/>
            <a:ext cx="650541" cy="41379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70057" y="6214483"/>
            <a:ext cx="650541" cy="41379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71139" y="6214482"/>
            <a:ext cx="650541" cy="41379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575763" y="6214479"/>
            <a:ext cx="650541" cy="413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4268" y="6214479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Disk</a:t>
            </a:r>
            <a:endParaRPr lang="en-US" sz="2000" b="1" dirty="0"/>
          </a:p>
        </p:txBody>
      </p:sp>
      <p:pic>
        <p:nvPicPr>
          <p:cNvPr id="19" name="Picture 2" descr="D:\Pictures\soft-scraps icons\Adobe PDF Document-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729" y="4555702"/>
            <a:ext cx="1062985" cy="106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Elbow Connector 20"/>
          <p:cNvCxnSpPr>
            <a:stCxn id="6" idx="2"/>
            <a:endCxn id="8" idx="0"/>
          </p:cNvCxnSpPr>
          <p:nvPr/>
        </p:nvCxnSpPr>
        <p:spPr>
          <a:xfrm rot="5400000">
            <a:off x="1844293" y="5813475"/>
            <a:ext cx="595799" cy="206222"/>
          </a:xfrm>
          <a:prstGeom prst="bentConnector3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2"/>
            <a:endCxn id="12" idx="0"/>
          </p:cNvCxnSpPr>
          <p:nvPr/>
        </p:nvCxnSpPr>
        <p:spPr>
          <a:xfrm rot="16200000" flipH="1">
            <a:off x="4317126" y="5886822"/>
            <a:ext cx="595797" cy="59525"/>
          </a:xfrm>
          <a:prstGeom prst="bent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" idx="2"/>
            <a:endCxn id="13" idx="0"/>
          </p:cNvCxnSpPr>
          <p:nvPr/>
        </p:nvCxnSpPr>
        <p:spPr>
          <a:xfrm rot="16200000" flipH="1">
            <a:off x="4642397" y="5561552"/>
            <a:ext cx="595796" cy="710066"/>
          </a:xfrm>
          <a:prstGeom prst="bent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5" idx="2"/>
            <a:endCxn id="15" idx="0"/>
          </p:cNvCxnSpPr>
          <p:nvPr/>
        </p:nvCxnSpPr>
        <p:spPr>
          <a:xfrm rot="16200000" flipH="1">
            <a:off x="5292939" y="4911010"/>
            <a:ext cx="595795" cy="2011148"/>
          </a:xfrm>
          <a:prstGeom prst="bent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2"/>
            <a:endCxn id="16" idx="0"/>
          </p:cNvCxnSpPr>
          <p:nvPr/>
        </p:nvCxnSpPr>
        <p:spPr>
          <a:xfrm rot="16200000" flipH="1">
            <a:off x="5619981" y="4583967"/>
            <a:ext cx="595793" cy="2665231"/>
          </a:xfrm>
          <a:prstGeom prst="bent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13810" y="6214486"/>
            <a:ext cx="650541" cy="41379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25222" y="6214480"/>
            <a:ext cx="650541" cy="41379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20598" y="6214481"/>
            <a:ext cx="650541" cy="41379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Files to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86" y="1153236"/>
            <a:ext cx="8930803" cy="1313803"/>
          </a:xfrm>
        </p:spPr>
        <p:txBody>
          <a:bodyPr>
            <a:normAutofit/>
          </a:bodyPr>
          <a:lstStyle/>
          <a:p>
            <a:r>
              <a:rPr lang="en-US" dirty="0" smtClean="0"/>
              <a:t>Every file is composed of &gt;=1 blocks</a:t>
            </a:r>
          </a:p>
          <a:p>
            <a:r>
              <a:rPr lang="en-US" dirty="0" smtClean="0"/>
              <a:t>Key question: how do we map a file to its blocks?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238834" y="2503260"/>
            <a:ext cx="3944519" cy="2173460"/>
            <a:chOff x="238834" y="2503260"/>
            <a:chExt cx="3944519" cy="2173460"/>
          </a:xfrm>
        </p:grpSpPr>
        <p:cxnSp>
          <p:nvCxnSpPr>
            <p:cNvPr id="5" name="Elbow Connector 4"/>
            <p:cNvCxnSpPr>
              <a:stCxn id="16" idx="2"/>
              <a:endCxn id="24" idx="0"/>
            </p:cNvCxnSpPr>
            <p:nvPr/>
          </p:nvCxnSpPr>
          <p:spPr>
            <a:xfrm rot="5400000">
              <a:off x="2824824" y="3611123"/>
              <a:ext cx="534111" cy="769498"/>
            </a:xfrm>
            <a:prstGeom prst="bentConnector3">
              <a:avLst>
                <a:gd name="adj1" fmla="val 27021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D:\Pictures\soft-scraps icons\Compressed File Zip-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988" y="3200868"/>
              <a:ext cx="527951" cy="527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1" descr="D:\Pictures\soft-scraps icons\Image JPEG-0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834" y="3200869"/>
              <a:ext cx="527951" cy="527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19953" y="4261425"/>
              <a:ext cx="365402" cy="4137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5242" y="4262929"/>
              <a:ext cx="365402" cy="4137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18059" y="4262929"/>
              <a:ext cx="365402" cy="4137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83461" y="4262929"/>
              <a:ext cx="365402" cy="41379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48863" y="4262928"/>
              <a:ext cx="365402" cy="41379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04499" y="4262927"/>
              <a:ext cx="365402" cy="41379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43994" y="4262926"/>
              <a:ext cx="365402" cy="4137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pic>
          <p:nvPicPr>
            <p:cNvPr id="16" name="Picture 2" descr="D:\Pictures\soft-scraps icons\Adobe PDF Document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2652" y="3200866"/>
              <a:ext cx="527951" cy="527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Elbow Connector 16"/>
            <p:cNvCxnSpPr>
              <a:stCxn id="7" idx="2"/>
              <a:endCxn id="22" idx="0"/>
            </p:cNvCxnSpPr>
            <p:nvPr/>
          </p:nvCxnSpPr>
          <p:spPr>
            <a:xfrm rot="16200000" flipH="1">
              <a:off x="416368" y="3815262"/>
              <a:ext cx="532614" cy="359730"/>
            </a:xfrm>
            <a:prstGeom prst="bentConnector3">
              <a:avLst/>
            </a:prstGeom>
            <a:ln w="571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6" idx="2"/>
              <a:endCxn id="12" idx="0"/>
            </p:cNvCxnSpPr>
            <p:nvPr/>
          </p:nvCxnSpPr>
          <p:spPr>
            <a:xfrm rot="16200000" flipH="1">
              <a:off x="1534008" y="3830775"/>
              <a:ext cx="534110" cy="330198"/>
            </a:xfrm>
            <a:prstGeom prst="bent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6" idx="2"/>
              <a:endCxn id="13" idx="0"/>
            </p:cNvCxnSpPr>
            <p:nvPr/>
          </p:nvCxnSpPr>
          <p:spPr>
            <a:xfrm rot="16200000" flipH="1">
              <a:off x="1716710" y="3648073"/>
              <a:ext cx="534109" cy="695600"/>
            </a:xfrm>
            <a:prstGeom prst="bent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6" idx="2"/>
              <a:endCxn id="14" idx="0"/>
            </p:cNvCxnSpPr>
            <p:nvPr/>
          </p:nvCxnSpPr>
          <p:spPr>
            <a:xfrm rot="16200000" flipH="1">
              <a:off x="2094528" y="3270255"/>
              <a:ext cx="534108" cy="1451236"/>
            </a:xfrm>
            <a:prstGeom prst="bent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6" idx="2"/>
              <a:endCxn id="23" idx="0"/>
            </p:cNvCxnSpPr>
            <p:nvPr/>
          </p:nvCxnSpPr>
          <p:spPr>
            <a:xfrm rot="16200000" flipH="1">
              <a:off x="2277230" y="3087553"/>
              <a:ext cx="534107" cy="1816638"/>
            </a:xfrm>
            <a:prstGeom prst="bent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679839" y="4261434"/>
              <a:ext cx="365402" cy="41379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69901" y="4262926"/>
              <a:ext cx="365402" cy="41379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24429" y="4262928"/>
              <a:ext cx="365402" cy="41379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6373" y="3275857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[1]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50665" y="3275857"/>
              <a:ext cx="1125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[4, 5, 7, 8]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40603" y="3273440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[6]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27943" y="2503260"/>
              <a:ext cx="1820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u="sng" dirty="0" smtClean="0"/>
                <a:t>List of blocks</a:t>
              </a:r>
              <a:endParaRPr lang="en-US" sz="2400" b="1" u="sng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905944" y="2502509"/>
            <a:ext cx="4172145" cy="2173459"/>
            <a:chOff x="4905944" y="2502509"/>
            <a:chExt cx="4172145" cy="2173459"/>
          </a:xfrm>
        </p:grpSpPr>
        <p:cxnSp>
          <p:nvCxnSpPr>
            <p:cNvPr id="59" name="Elbow Connector 58"/>
            <p:cNvCxnSpPr>
              <a:stCxn id="69" idx="2"/>
              <a:endCxn id="77" idx="0"/>
            </p:cNvCxnSpPr>
            <p:nvPr/>
          </p:nvCxnSpPr>
          <p:spPr>
            <a:xfrm rot="16200000" flipH="1">
              <a:off x="8043063" y="3829491"/>
              <a:ext cx="533360" cy="33201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 descr="D:\Pictures\soft-scraps icons\Compressed File Zip-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5392" y="3200866"/>
              <a:ext cx="527951" cy="527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1" descr="D:\Pictures\soft-scraps icons\Image JPEG-0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5944" y="3200869"/>
              <a:ext cx="527951" cy="527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ectangle 61"/>
            <p:cNvSpPr/>
            <p:nvPr/>
          </p:nvSpPr>
          <p:spPr>
            <a:xfrm>
              <a:off x="4987063" y="4262177"/>
              <a:ext cx="365402" cy="4137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12352" y="4262177"/>
              <a:ext cx="365402" cy="4137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085169" y="4262177"/>
              <a:ext cx="365402" cy="4137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450571" y="4262177"/>
              <a:ext cx="365402" cy="41379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815973" y="4262177"/>
              <a:ext cx="365402" cy="41379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88151" y="4262177"/>
              <a:ext cx="365402" cy="41379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927646" y="4262177"/>
              <a:ext cx="365402" cy="4137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en-US" dirty="0"/>
            </a:p>
          </p:txBody>
        </p:sp>
        <p:pic>
          <p:nvPicPr>
            <p:cNvPr id="69" name="Picture 2" descr="D:\Pictures\soft-scraps icons\Adobe PDF Document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9762" y="3200866"/>
              <a:ext cx="527951" cy="527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Elbow Connector 69"/>
            <p:cNvCxnSpPr>
              <a:stCxn id="61" idx="2"/>
              <a:endCxn id="75" idx="0"/>
            </p:cNvCxnSpPr>
            <p:nvPr/>
          </p:nvCxnSpPr>
          <p:spPr>
            <a:xfrm rot="16200000" flipH="1">
              <a:off x="5083107" y="3815633"/>
              <a:ext cx="533357" cy="359730"/>
            </a:xfrm>
            <a:prstGeom prst="bentConnector3">
              <a:avLst/>
            </a:prstGeom>
            <a:ln w="571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60" idx="2"/>
              <a:endCxn id="65" idx="0"/>
            </p:cNvCxnSpPr>
            <p:nvPr/>
          </p:nvCxnSpPr>
          <p:spPr>
            <a:xfrm rot="16200000" flipH="1">
              <a:off x="6299640" y="3928545"/>
              <a:ext cx="533360" cy="133904"/>
            </a:xfrm>
            <a:prstGeom prst="bent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>
              <a:stCxn id="60" idx="2"/>
              <a:endCxn id="66" idx="0"/>
            </p:cNvCxnSpPr>
            <p:nvPr/>
          </p:nvCxnSpPr>
          <p:spPr>
            <a:xfrm rot="16200000" flipH="1">
              <a:off x="6482341" y="3745844"/>
              <a:ext cx="533360" cy="499306"/>
            </a:xfrm>
            <a:prstGeom prst="bent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60" idx="2"/>
              <a:endCxn id="67" idx="0"/>
            </p:cNvCxnSpPr>
            <p:nvPr/>
          </p:nvCxnSpPr>
          <p:spPr>
            <a:xfrm rot="16200000" flipH="1">
              <a:off x="6668430" y="3559755"/>
              <a:ext cx="533360" cy="871484"/>
            </a:xfrm>
            <a:prstGeom prst="bent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60" idx="2"/>
              <a:endCxn id="76" idx="0"/>
            </p:cNvCxnSpPr>
            <p:nvPr/>
          </p:nvCxnSpPr>
          <p:spPr>
            <a:xfrm rot="16200000" flipH="1">
              <a:off x="6851131" y="3377054"/>
              <a:ext cx="533360" cy="1236886"/>
            </a:xfrm>
            <a:prstGeom prst="bent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5346949" y="4262177"/>
              <a:ext cx="365402" cy="41379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553553" y="4262177"/>
              <a:ext cx="365402" cy="41379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293048" y="4262177"/>
              <a:ext cx="365402" cy="41379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403483" y="3275857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(1, 1)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714069" y="3275855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smtClean="0"/>
                <a:t>4, 4)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407713" y="3273440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(9, 1)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346949" y="2502509"/>
              <a:ext cx="2999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u="sng" dirty="0" smtClean="0"/>
                <a:t>As (start, length) pairs</a:t>
              </a:r>
              <a:endParaRPr lang="en-US" sz="2400" b="1" u="sng" dirty="0"/>
            </a:p>
          </p:txBody>
        </p:sp>
      </p:grpSp>
      <p:sp>
        <p:nvSpPr>
          <p:cNvPr id="91" name="Content Placeholder 2"/>
          <p:cNvSpPr txBox="1">
            <a:spLocks/>
          </p:cNvSpPr>
          <p:nvPr/>
        </p:nvSpPr>
        <p:spPr>
          <a:xfrm>
            <a:off x="389509" y="4939375"/>
            <a:ext cx="3518707" cy="1313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Problem?</a:t>
            </a:r>
          </a:p>
          <a:p>
            <a:pPr lvl="1"/>
            <a:r>
              <a:rPr lang="en-US" dirty="0" smtClean="0"/>
              <a:t>Really large files</a:t>
            </a:r>
            <a:endParaRPr lang="en-US" dirty="0"/>
          </a:p>
        </p:txBody>
      </p:sp>
      <p:sp>
        <p:nvSpPr>
          <p:cNvPr id="92" name="Content Placeholder 2"/>
          <p:cNvSpPr txBox="1">
            <a:spLocks/>
          </p:cNvSpPr>
          <p:nvPr/>
        </p:nvSpPr>
        <p:spPr>
          <a:xfrm>
            <a:off x="4743834" y="4939375"/>
            <a:ext cx="4271291" cy="19782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Problem?</a:t>
            </a:r>
          </a:p>
          <a:p>
            <a:pPr lvl="1"/>
            <a:r>
              <a:rPr lang="en-US" dirty="0" smtClean="0"/>
              <a:t>Fragmentation</a:t>
            </a:r>
          </a:p>
          <a:p>
            <a:pPr lvl="1"/>
            <a:r>
              <a:rPr lang="en-US" dirty="0" smtClean="0"/>
              <a:t>E.g. try to add a new file with 3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0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/>
              <a:t>W</a:t>
            </a:r>
            <a:r>
              <a:rPr lang="en-US" dirty="0" smtClean="0"/>
              <a:t>e Doing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679977" cy="55341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Last week we talked extensively about hard drives and SSDs</a:t>
            </a:r>
          </a:p>
          <a:p>
            <a:pPr lvl="1"/>
            <a:r>
              <a:rPr lang="en-US" dirty="0" smtClean="0"/>
              <a:t>How they work</a:t>
            </a:r>
          </a:p>
          <a:p>
            <a:pPr lvl="1"/>
            <a:r>
              <a:rPr lang="en-US" dirty="0" smtClean="0"/>
              <a:t>Performance characteristics</a:t>
            </a:r>
          </a:p>
          <a:p>
            <a:r>
              <a:rPr lang="en-US" dirty="0" smtClean="0"/>
              <a:t>This week is all about managing storage</a:t>
            </a:r>
          </a:p>
          <a:p>
            <a:pPr lvl="1"/>
            <a:r>
              <a:rPr lang="en-US" dirty="0" smtClean="0"/>
              <a:t>Disks/SSDs offer a blank slate of empty blocks</a:t>
            </a:r>
          </a:p>
          <a:p>
            <a:pPr lvl="1"/>
            <a:r>
              <a:rPr lang="en-US" dirty="0" smtClean="0"/>
              <a:t>How do we store files on these devices, and keep track of them?</a:t>
            </a:r>
          </a:p>
          <a:p>
            <a:pPr lvl="1"/>
            <a:r>
              <a:rPr lang="en-US" dirty="0" smtClean="0"/>
              <a:t>How do we maintain high performance?</a:t>
            </a:r>
          </a:p>
          <a:p>
            <a:pPr lvl="1"/>
            <a:r>
              <a:rPr lang="en-US" dirty="0" smtClean="0"/>
              <a:t>How do we maintain consistency in the face of random crashes?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54" y="1153236"/>
            <a:ext cx="8789157" cy="5172501"/>
          </a:xfrm>
        </p:spPr>
        <p:txBody>
          <a:bodyPr/>
          <a:lstStyle/>
          <a:p>
            <a:r>
              <a:rPr lang="en-US" dirty="0" smtClean="0"/>
              <a:t>Traditionally, file systems have used a hierarchical, tree-structured namespace</a:t>
            </a:r>
          </a:p>
          <a:p>
            <a:pPr lvl="1"/>
            <a:r>
              <a:rPr lang="en-US" dirty="0" smtClean="0"/>
              <a:t>Directories are </a:t>
            </a:r>
            <a:r>
              <a:rPr lang="en-US" dirty="0"/>
              <a:t>o</a:t>
            </a:r>
            <a:r>
              <a:rPr lang="en-US" dirty="0" smtClean="0"/>
              <a:t>bjects that contain other objects</a:t>
            </a:r>
          </a:p>
          <a:p>
            <a:pPr lvl="2"/>
            <a:r>
              <a:rPr lang="en-US" dirty="0" smtClean="0"/>
              <a:t>i.e. a directory may (or may not) have children</a:t>
            </a:r>
          </a:p>
          <a:p>
            <a:pPr lvl="1"/>
            <a:r>
              <a:rPr lang="en-US" dirty="0" smtClean="0"/>
              <a:t>Files are leaves in the tree</a:t>
            </a:r>
          </a:p>
          <a:p>
            <a:r>
              <a:rPr lang="en-US" dirty="0" smtClean="0"/>
              <a:t>By default, directories contain at least two entries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10" y="5648070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649" y="5648071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16805" y="6192298"/>
            <a:ext cx="940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/ (root)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258994" y="6176633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bin</a:t>
            </a:r>
            <a:endParaRPr lang="en-US" sz="2000" dirty="0"/>
          </a:p>
        </p:txBody>
      </p:sp>
      <p:pic>
        <p:nvPicPr>
          <p:cNvPr id="9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670" y="5882318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202361" y="4976238"/>
            <a:ext cx="688594" cy="688594"/>
            <a:chOff x="6581088" y="526057"/>
            <a:chExt cx="3251200" cy="3251201"/>
          </a:xfrm>
        </p:grpSpPr>
        <p:pic>
          <p:nvPicPr>
            <p:cNvPr id="11" name="Picture 5" descr="D:\Pictures\soft-scraps icons\Document Blank-0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1088" y="526057"/>
              <a:ext cx="3251200" cy="3251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D:\Pictures\soft-scraps icons\Gear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491" y="1100287"/>
              <a:ext cx="2142393" cy="2142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6063033" y="6397989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python</a:t>
            </a:r>
            <a:endParaRPr lang="en-US" sz="2000" dirty="0"/>
          </a:p>
        </p:txBody>
      </p:sp>
      <p:cxnSp>
        <p:nvCxnSpPr>
          <p:cNvPr id="14" name="Elbow Connector 13"/>
          <p:cNvCxnSpPr/>
          <p:nvPr/>
        </p:nvCxnSpPr>
        <p:spPr>
          <a:xfrm rot="10800000">
            <a:off x="2901987" y="6095705"/>
            <a:ext cx="1298662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  <a:endCxn id="11" idx="1"/>
          </p:cNvCxnSpPr>
          <p:nvPr/>
        </p:nvCxnSpPr>
        <p:spPr>
          <a:xfrm flipV="1">
            <a:off x="4830626" y="5320535"/>
            <a:ext cx="1371735" cy="642525"/>
          </a:xfrm>
          <a:prstGeom prst="bentConnector3">
            <a:avLst>
              <a:gd name="adj1" fmla="val 5199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3"/>
            <a:endCxn id="9" idx="1"/>
          </p:cNvCxnSpPr>
          <p:nvPr/>
        </p:nvCxnSpPr>
        <p:spPr>
          <a:xfrm>
            <a:off x="4830626" y="5963060"/>
            <a:ext cx="1401044" cy="234247"/>
          </a:xfrm>
          <a:prstGeom prst="bentConnector3">
            <a:avLst>
              <a:gd name="adj1" fmla="val 50974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6" idx="1"/>
          </p:cNvCxnSpPr>
          <p:nvPr/>
        </p:nvCxnSpPr>
        <p:spPr>
          <a:xfrm rot="16200000" flipH="1" flipV="1">
            <a:off x="4200649" y="5648070"/>
            <a:ext cx="314989" cy="314989"/>
          </a:xfrm>
          <a:prstGeom prst="bentConnector4">
            <a:avLst>
              <a:gd name="adj1" fmla="val -72574"/>
              <a:gd name="adj2" fmla="val 172574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18574" y="4952627"/>
            <a:ext cx="28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362804" y="5572485"/>
            <a:ext cx="377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..</a:t>
            </a:r>
            <a:endParaRPr lang="en-US" sz="2800" b="1" dirty="0"/>
          </a:p>
        </p:txBody>
      </p:sp>
      <p:sp>
        <p:nvSpPr>
          <p:cNvPr id="32" name="Rectangular Callout 31"/>
          <p:cNvSpPr/>
          <p:nvPr/>
        </p:nvSpPr>
        <p:spPr>
          <a:xfrm>
            <a:off x="3892349" y="4367283"/>
            <a:ext cx="2105295" cy="526203"/>
          </a:xfrm>
          <a:prstGeom prst="wedgeRectCallout">
            <a:avLst>
              <a:gd name="adj1" fmla="val -32737"/>
              <a:gd name="adj2" fmla="val 10897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“.” </a:t>
            </a:r>
            <a:r>
              <a:rPr lang="en-US" sz="2400" dirty="0"/>
              <a:t>s</a:t>
            </a:r>
            <a:r>
              <a:rPr lang="en-US" sz="2400" dirty="0" smtClean="0"/>
              <a:t>elf pointer</a:t>
            </a:r>
            <a:endParaRPr lang="en-US" sz="2400" dirty="0"/>
          </a:p>
        </p:txBody>
      </p:sp>
      <p:sp>
        <p:nvSpPr>
          <p:cNvPr id="33" name="Rectangular Callout 32"/>
          <p:cNvSpPr/>
          <p:nvPr/>
        </p:nvSpPr>
        <p:spPr>
          <a:xfrm>
            <a:off x="771098" y="4449170"/>
            <a:ext cx="2616685" cy="818866"/>
          </a:xfrm>
          <a:prstGeom prst="wedgeRectCallout">
            <a:avLst>
              <a:gd name="adj1" fmla="val 55408"/>
              <a:gd name="adj2" fmla="val 10730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“..” points the </a:t>
            </a:r>
            <a:r>
              <a:rPr lang="en-US" sz="2400" dirty="0" err="1" smtClean="0"/>
              <a:t>the</a:t>
            </a:r>
            <a:r>
              <a:rPr lang="en-US" sz="2400" dirty="0" smtClean="0"/>
              <a:t> parents directory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45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834" y="1178636"/>
            <a:ext cx="8798431" cy="5172501"/>
          </a:xfrm>
        </p:spPr>
        <p:txBody>
          <a:bodyPr/>
          <a:lstStyle/>
          <a:p>
            <a:r>
              <a:rPr lang="en-US" dirty="0" smtClean="0"/>
              <a:t>Directories have associated meta-data</a:t>
            </a:r>
          </a:p>
          <a:p>
            <a:pPr lvl="1"/>
            <a:r>
              <a:rPr lang="en-US" dirty="0"/>
              <a:t>Name, </a:t>
            </a:r>
            <a:r>
              <a:rPr lang="en-US" dirty="0" smtClean="0"/>
              <a:t>number of entries</a:t>
            </a:r>
            <a:endParaRPr lang="en-US" dirty="0"/>
          </a:p>
          <a:p>
            <a:pPr lvl="1"/>
            <a:r>
              <a:rPr lang="en-US" dirty="0"/>
              <a:t>Created time, modified time, access time</a:t>
            </a:r>
          </a:p>
          <a:p>
            <a:pPr lvl="1"/>
            <a:r>
              <a:rPr lang="en-US" dirty="0" smtClean="0"/>
              <a:t>Permissions (read/write), owner, and group</a:t>
            </a:r>
            <a:endParaRPr lang="en-US" dirty="0" smtClean="0"/>
          </a:p>
          <a:p>
            <a:r>
              <a:rPr lang="en-US" dirty="0" smtClean="0"/>
              <a:t>The file system must encode directories and store them on the disk</a:t>
            </a:r>
          </a:p>
          <a:p>
            <a:pPr lvl="1"/>
            <a:r>
              <a:rPr lang="en-US" dirty="0" smtClean="0"/>
              <a:t>Typically, directories are stored as a special type of file</a:t>
            </a:r>
          </a:p>
          <a:p>
            <a:pPr lvl="1"/>
            <a:r>
              <a:rPr lang="en-US" dirty="0" smtClean="0"/>
              <a:t>File contains a list of entries inside the directory, plus some meta-data for each entry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098" name="Picture 2" descr="D:\Pictures\soft-scraps icons\Folder Generic Blue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656" y="328589"/>
            <a:ext cx="1077609" cy="107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Pictures\soft-scraps icons\Folder Generic Green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71" y="962927"/>
            <a:ext cx="1077609" cy="107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Pictures\soft-scraps icons\Folder Generic Red-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657" y="1597830"/>
            <a:ext cx="1077609" cy="107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739" y="2266571"/>
            <a:ext cx="1077609" cy="107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79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Directory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4197" y="4854912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16941" y="4854912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11317" y="4854912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4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22565" y="4854912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63046" y="4854912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111801" y="4854912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56284" y="4854912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07210" y="4854912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9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3645796" y="5197402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25701" y="5422453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Disk</a:t>
            </a:r>
            <a:endParaRPr lang="en-US" sz="2000" b="1" dirty="0"/>
          </a:p>
        </p:txBody>
      </p:sp>
      <p:sp>
        <p:nvSpPr>
          <p:cNvPr id="24" name="Rectangle 23"/>
          <p:cNvSpPr/>
          <p:nvPr/>
        </p:nvSpPr>
        <p:spPr>
          <a:xfrm>
            <a:off x="4296337" y="5197402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926154" y="5197402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76695" y="5197402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27480" y="5197402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878021" y="5197402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507838" y="5197402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158379" y="5197402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7" y="1926149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986" y="3424999"/>
            <a:ext cx="697717" cy="69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856" y="1346840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856" y="2389332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95497" y="2470377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C:\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1444832" y="1875402"/>
            <a:ext cx="1156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Windows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1641543" y="2960939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Users</a:t>
            </a:r>
            <a:endParaRPr lang="en-US" sz="2000" dirty="0"/>
          </a:p>
        </p:txBody>
      </p:sp>
      <p:cxnSp>
        <p:nvCxnSpPr>
          <p:cNvPr id="41" name="Elbow Connector 40"/>
          <p:cNvCxnSpPr>
            <a:stCxn id="31" idx="3"/>
            <a:endCxn id="33" idx="1"/>
          </p:cNvCxnSpPr>
          <p:nvPr/>
        </p:nvCxnSpPr>
        <p:spPr>
          <a:xfrm flipV="1">
            <a:off x="955104" y="1661829"/>
            <a:ext cx="752752" cy="579309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1" idx="3"/>
            <a:endCxn id="34" idx="1"/>
          </p:cNvCxnSpPr>
          <p:nvPr/>
        </p:nvCxnSpPr>
        <p:spPr>
          <a:xfrm>
            <a:off x="955104" y="2241138"/>
            <a:ext cx="752752" cy="463183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1" idx="3"/>
            <a:endCxn id="32" idx="1"/>
          </p:cNvCxnSpPr>
          <p:nvPr/>
        </p:nvCxnSpPr>
        <p:spPr>
          <a:xfrm>
            <a:off x="955104" y="2241138"/>
            <a:ext cx="718882" cy="1532720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12" y="5332769"/>
            <a:ext cx="517542" cy="51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332" y="5332769"/>
            <a:ext cx="517542" cy="51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467" y="5336522"/>
            <a:ext cx="510037" cy="51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52" y="5336522"/>
            <a:ext cx="510037" cy="51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282" y="5336522"/>
            <a:ext cx="510037" cy="51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Group 79"/>
          <p:cNvGrpSpPr/>
          <p:nvPr/>
        </p:nvGrpSpPr>
        <p:grpSpPr>
          <a:xfrm>
            <a:off x="3702692" y="5332769"/>
            <a:ext cx="525741" cy="517542"/>
            <a:chOff x="3809527" y="3871553"/>
            <a:chExt cx="525741" cy="517542"/>
          </a:xfrm>
        </p:grpSpPr>
        <p:pic>
          <p:nvPicPr>
            <p:cNvPr id="81" name="Picture 2" descr="D:\Pictures\soft-scraps icons\Folder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527" y="3871553"/>
              <a:ext cx="517542" cy="517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3846032" y="3961237"/>
              <a:ext cx="489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C:\</a:t>
              </a:r>
              <a:endParaRPr lang="en-US" sz="2000" dirty="0"/>
            </a:p>
          </p:txBody>
        </p:sp>
      </p:grpSp>
      <p:sp>
        <p:nvSpPr>
          <p:cNvPr id="83" name="Rectangular Callout 82"/>
          <p:cNvSpPr/>
          <p:nvPr/>
        </p:nvSpPr>
        <p:spPr>
          <a:xfrm>
            <a:off x="3562597" y="2389332"/>
            <a:ext cx="3900314" cy="2043310"/>
          </a:xfrm>
          <a:prstGeom prst="wedgeRectCallout">
            <a:avLst>
              <a:gd name="adj1" fmla="val -36372"/>
              <a:gd name="adj2" fmla="val 98114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dirty="0" smtClean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210949"/>
              </p:ext>
            </p:extLst>
          </p:nvPr>
        </p:nvGraphicFramePr>
        <p:xfrm>
          <a:off x="3721968" y="2478388"/>
          <a:ext cx="3508123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608"/>
                <a:gridCol w="755587"/>
                <a:gridCol w="622618"/>
                <a:gridCol w="825310"/>
              </a:tblGrid>
              <a:tr h="22564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pagefile.sys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244086" y="4854912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  <a:endParaRPr lang="en-US" sz="2000" b="1" dirty="0"/>
          </a:p>
        </p:txBody>
      </p:sp>
      <p:sp>
        <p:nvSpPr>
          <p:cNvPr id="86" name="Rectangle 85"/>
          <p:cNvSpPr/>
          <p:nvPr/>
        </p:nvSpPr>
        <p:spPr>
          <a:xfrm>
            <a:off x="2995255" y="5197402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593159" y="4854912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0</a:t>
            </a:r>
            <a:endParaRPr lang="en-US" sz="2000" b="1" dirty="0"/>
          </a:p>
        </p:txBody>
      </p:sp>
      <p:sp>
        <p:nvSpPr>
          <p:cNvPr id="88" name="Rectangle 87"/>
          <p:cNvSpPr/>
          <p:nvPr/>
        </p:nvSpPr>
        <p:spPr>
          <a:xfrm>
            <a:off x="2344328" y="5197402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329450" y="4105112"/>
            <a:ext cx="1386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</a:t>
            </a:r>
            <a:r>
              <a:rPr lang="en-US" sz="2000" dirty="0" smtClean="0"/>
              <a:t>agefile.sys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8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File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35854"/>
            <a:ext cx="8679977" cy="93844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Each directory file stores many entries</a:t>
            </a:r>
          </a:p>
          <a:p>
            <a:r>
              <a:rPr lang="en-US" dirty="0" smtClean="0"/>
              <a:t>Key Question: how do you encode the entries?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77960"/>
              </p:ext>
            </p:extLst>
          </p:nvPr>
        </p:nvGraphicFramePr>
        <p:xfrm>
          <a:off x="651354" y="2908329"/>
          <a:ext cx="3508123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608"/>
                <a:gridCol w="755587"/>
                <a:gridCol w="622618"/>
                <a:gridCol w="825310"/>
              </a:tblGrid>
              <a:tr h="22564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pagefile.sys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8898" y="2282688"/>
            <a:ext cx="3353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Unordered List of Entries</a:t>
            </a:r>
            <a:endParaRPr lang="en-US" sz="2400" b="1" u="sn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5657" y="4965814"/>
            <a:ext cx="4333165" cy="1313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Good: O(1) to add new entries</a:t>
            </a:r>
          </a:p>
          <a:p>
            <a:pPr lvl="1"/>
            <a:r>
              <a:rPr lang="en-US" sz="2000" dirty="0" smtClean="0"/>
              <a:t>Just append to the file</a:t>
            </a:r>
          </a:p>
          <a:p>
            <a:r>
              <a:rPr lang="en-US" sz="2400" dirty="0" smtClean="0"/>
              <a:t>Bad: O(n) to search for an entry</a:t>
            </a: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03038"/>
              </p:ext>
            </p:extLst>
          </p:nvPr>
        </p:nvGraphicFramePr>
        <p:xfrm>
          <a:off x="5068909" y="2908329"/>
          <a:ext cx="3508123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608"/>
                <a:gridCol w="755587"/>
                <a:gridCol w="622618"/>
                <a:gridCol w="825310"/>
              </a:tblGrid>
              <a:tr h="22564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pagefile.sys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15629" y="2278854"/>
            <a:ext cx="2814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Sorted List of Entries</a:t>
            </a:r>
            <a:endParaRPr lang="en-US" sz="2400" b="1" u="sng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656386" y="4965814"/>
            <a:ext cx="4333165" cy="1313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Good: O(log n) to search for an entry</a:t>
            </a:r>
          </a:p>
          <a:p>
            <a:r>
              <a:rPr lang="en-US" sz="2400" dirty="0" smtClean="0"/>
              <a:t>Bad: O(n) to add new entries</a:t>
            </a:r>
          </a:p>
          <a:p>
            <a:pPr lvl="1"/>
            <a:r>
              <a:rPr lang="en-US" sz="2000" dirty="0" smtClean="0"/>
              <a:t>Entire file has the be rewritten 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854568" y="2278854"/>
            <a:ext cx="7603636" cy="2589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Other alternatives: hash tables, B-trees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More on B-trees later…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practice, implementing directory files is complicated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Example: do filenames have a fixed, maximum length or variable length?</a:t>
            </a:r>
          </a:p>
        </p:txBody>
      </p:sp>
    </p:spTree>
    <p:extLst>
      <p:ext uri="{BB962C8B-B14F-4D97-AF65-F5344CB8AC3E}">
        <p14:creationId xmlns:p14="http://schemas.microsoft.com/office/powerpoint/2010/main" val="343665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Allocation Tables (FAT)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file system popularized by MS-DOS</a:t>
            </a:r>
          </a:p>
          <a:p>
            <a:pPr lvl="1"/>
            <a:r>
              <a:rPr lang="en-US" dirty="0" smtClean="0"/>
              <a:t>First introduced in 1977</a:t>
            </a:r>
          </a:p>
          <a:p>
            <a:pPr lvl="1"/>
            <a:r>
              <a:rPr lang="en-US" dirty="0" smtClean="0"/>
              <a:t>Most devices today use the FAT32 spec from 1996</a:t>
            </a:r>
          </a:p>
          <a:p>
            <a:pPr lvl="1"/>
            <a:r>
              <a:rPr lang="en-US" dirty="0" smtClean="0"/>
              <a:t>FAT12, FAT16, VFAT, FAT32, etc.</a:t>
            </a:r>
          </a:p>
          <a:p>
            <a:r>
              <a:rPr lang="en-US" dirty="0" smtClean="0"/>
              <a:t>Still quite popular today</a:t>
            </a:r>
          </a:p>
          <a:p>
            <a:pPr lvl="1"/>
            <a:r>
              <a:rPr lang="en-US" dirty="0" smtClean="0"/>
              <a:t>Default format for USB sticks and memory cards</a:t>
            </a:r>
          </a:p>
          <a:p>
            <a:pPr lvl="1"/>
            <a:r>
              <a:rPr lang="en-US" dirty="0" smtClean="0"/>
              <a:t>Used for EFI boot partitions</a:t>
            </a:r>
          </a:p>
          <a:p>
            <a:r>
              <a:rPr lang="en-US" dirty="0" smtClean="0"/>
              <a:t>Name comes from the </a:t>
            </a:r>
            <a:r>
              <a:rPr lang="en-US" dirty="0" smtClean="0">
                <a:solidFill>
                  <a:schemeClr val="accent1"/>
                </a:solidFill>
              </a:rPr>
              <a:t>index table </a:t>
            </a:r>
            <a:r>
              <a:rPr lang="en-US" dirty="0" smtClean="0"/>
              <a:t>used to track directories and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8411" y="5516779"/>
            <a:ext cx="794432" cy="7597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Block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52631" y="551673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3301" y="5710286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Disk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1720138" y="5516780"/>
            <a:ext cx="244644" cy="759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74388" y="5516823"/>
            <a:ext cx="244644" cy="759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22072" y="5516823"/>
            <a:ext cx="244644" cy="759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6322" y="5516866"/>
            <a:ext cx="244644" cy="759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31331" y="5516737"/>
            <a:ext cx="244644" cy="759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85581" y="5516780"/>
            <a:ext cx="244644" cy="759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33265" y="5516780"/>
            <a:ext cx="244644" cy="759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487515" y="5516823"/>
            <a:ext cx="244644" cy="759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03172" y="551673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032989" y="551673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83530" y="551673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334315" y="551673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984856" y="551673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14673" y="551673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265214" y="551673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ular Callout 30"/>
          <p:cNvSpPr/>
          <p:nvPr/>
        </p:nvSpPr>
        <p:spPr>
          <a:xfrm>
            <a:off x="175775" y="158890"/>
            <a:ext cx="5355756" cy="1533433"/>
          </a:xfrm>
          <a:prstGeom prst="wedgeRectCallout">
            <a:avLst>
              <a:gd name="adj1" fmla="val -33619"/>
              <a:gd name="adj2" fmla="val 293086"/>
            </a:avLst>
          </a:prstGeom>
          <a:solidFill>
            <a:schemeClr val="tx2"/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Stores basic info about the file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FAT version, location of boot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Total number of </a:t>
            </a:r>
            <a:r>
              <a:rPr lang="en-US" sz="2400" dirty="0" smtClean="0"/>
              <a:t>blocks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Index </a:t>
            </a:r>
            <a:r>
              <a:rPr lang="en-US" sz="2400" dirty="0" smtClean="0"/>
              <a:t>of the root directory in the FAT</a:t>
            </a:r>
            <a:endParaRPr lang="en-US" sz="2400" dirty="0"/>
          </a:p>
        </p:txBody>
      </p:sp>
      <p:sp>
        <p:nvSpPr>
          <p:cNvPr id="32" name="Right Brace 31"/>
          <p:cNvSpPr/>
          <p:nvPr/>
        </p:nvSpPr>
        <p:spPr>
          <a:xfrm rot="16200000">
            <a:off x="2523298" y="4266816"/>
            <a:ext cx="391886" cy="1984892"/>
          </a:xfrm>
          <a:prstGeom prst="rightBrac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/>
          <p:cNvSpPr/>
          <p:nvPr/>
        </p:nvSpPr>
        <p:spPr>
          <a:xfrm rot="16200000">
            <a:off x="6153937" y="2731273"/>
            <a:ext cx="391886" cy="5055977"/>
          </a:xfrm>
          <a:prstGeom prst="rightBrac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ular Callout 33"/>
          <p:cNvSpPr/>
          <p:nvPr/>
        </p:nvSpPr>
        <p:spPr>
          <a:xfrm>
            <a:off x="3672002" y="3534770"/>
            <a:ext cx="5355756" cy="1394346"/>
          </a:xfrm>
          <a:prstGeom prst="wedgeRectCallout">
            <a:avLst>
              <a:gd name="adj1" fmla="val -2275"/>
              <a:gd name="adj2" fmla="val 64352"/>
            </a:avLst>
          </a:prstGeom>
          <a:solidFill>
            <a:schemeClr val="bg1">
              <a:lumMod val="5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Store file and directory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Each </a:t>
            </a:r>
            <a:r>
              <a:rPr lang="en-US" sz="2400" dirty="0" smtClean="0"/>
              <a:t>block is </a:t>
            </a:r>
            <a:r>
              <a:rPr lang="en-US" sz="2400" dirty="0" smtClean="0"/>
              <a:t>a fixed size (4KB – 64KB)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Files may span multiple </a:t>
            </a:r>
            <a:r>
              <a:rPr lang="en-US" sz="2400" dirty="0" smtClean="0"/>
              <a:t>blocks</a:t>
            </a:r>
            <a:endParaRPr lang="en-US" sz="2400" dirty="0"/>
          </a:p>
        </p:txBody>
      </p:sp>
      <p:sp>
        <p:nvSpPr>
          <p:cNvPr id="36" name="Rectangular Callout 35"/>
          <p:cNvSpPr/>
          <p:nvPr/>
        </p:nvSpPr>
        <p:spPr>
          <a:xfrm>
            <a:off x="1398581" y="1831075"/>
            <a:ext cx="5842976" cy="1394346"/>
          </a:xfrm>
          <a:prstGeom prst="wedgeRectCallout">
            <a:avLst>
              <a:gd name="adj1" fmla="val -26971"/>
              <a:gd name="adj2" fmla="val 176424"/>
            </a:avLst>
          </a:prstGeom>
          <a:solidFill>
            <a:schemeClr val="accent3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File allocation table (FAT)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Marks which </a:t>
            </a:r>
            <a:r>
              <a:rPr lang="en-US" sz="2400" dirty="0" smtClean="0"/>
              <a:t>blocks are </a:t>
            </a:r>
            <a:r>
              <a:rPr lang="en-US" sz="2400" dirty="0" smtClean="0"/>
              <a:t>free or in-use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Linked-list structure </a:t>
            </a:r>
            <a:r>
              <a:rPr lang="en-US" sz="2400" dirty="0" smtClean="0"/>
              <a:t>to manage large files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006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Box 146"/>
          <p:cNvSpPr txBox="1"/>
          <p:nvPr/>
        </p:nvSpPr>
        <p:spPr>
          <a:xfrm>
            <a:off x="4011032" y="3393696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4623776" y="3393696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5318152" y="3393696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4</a:t>
            </a:r>
            <a:endParaRPr lang="en-US" sz="20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5929400" y="3393696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569881" y="3393696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</a:t>
            </a:r>
            <a:endParaRPr lang="en-US" sz="20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7218636" y="3393696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7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863119" y="3393696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8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8514045" y="3393696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9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8411" y="3736228"/>
            <a:ext cx="794432" cy="7597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Block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52631" y="3736186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3301" y="3929735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Disk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1720138" y="3736229"/>
            <a:ext cx="244644" cy="759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74388" y="3736272"/>
            <a:ext cx="244644" cy="759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22072" y="3736272"/>
            <a:ext cx="244644" cy="759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6322" y="3736315"/>
            <a:ext cx="244644" cy="759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31331" y="3736186"/>
            <a:ext cx="244644" cy="759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85581" y="3736229"/>
            <a:ext cx="244644" cy="759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33265" y="3736229"/>
            <a:ext cx="244644" cy="759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487515" y="3736272"/>
            <a:ext cx="244644" cy="759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03172" y="3736186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032989" y="3736186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83530" y="3736186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334315" y="3736186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984856" y="3736186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14673" y="3736186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265214" y="3736186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3" y="790367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202" y="2289217"/>
            <a:ext cx="697717" cy="69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83713" y="1334595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C:\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233048" y="211058"/>
            <a:ext cx="1156022" cy="928672"/>
            <a:chOff x="1233048" y="211058"/>
            <a:chExt cx="1156022" cy="928672"/>
          </a:xfrm>
        </p:grpSpPr>
        <p:pic>
          <p:nvPicPr>
            <p:cNvPr id="38" name="Picture 2" descr="D:\Pictures\soft-scraps icons\Folder-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072" y="211058"/>
              <a:ext cx="629977" cy="629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1233048" y="739620"/>
              <a:ext cx="11560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Windows</a:t>
              </a:r>
              <a:endParaRPr lang="en-US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29759" y="1253550"/>
            <a:ext cx="765402" cy="971717"/>
            <a:chOff x="1429759" y="1253550"/>
            <a:chExt cx="765402" cy="971717"/>
          </a:xfrm>
        </p:grpSpPr>
        <p:pic>
          <p:nvPicPr>
            <p:cNvPr id="39" name="Picture 2" descr="D:\Pictures\soft-scraps icons\Folder-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072" y="1253550"/>
              <a:ext cx="629977" cy="629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1429759" y="1825157"/>
              <a:ext cx="7654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Users</a:t>
              </a:r>
              <a:endParaRPr lang="en-US" sz="20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842962" y="183762"/>
            <a:ext cx="688594" cy="688594"/>
            <a:chOff x="6581088" y="526057"/>
            <a:chExt cx="3251200" cy="3251201"/>
          </a:xfrm>
        </p:grpSpPr>
        <p:pic>
          <p:nvPicPr>
            <p:cNvPr id="44" name="Picture 5" descr="D:\Pictures\soft-scraps icons\Document Blan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1088" y="526057"/>
              <a:ext cx="3251200" cy="3251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" descr="D:\Pictures\soft-scraps icons\Gear-0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491" y="1100287"/>
              <a:ext cx="2142393" cy="2142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6" name="Elbow Connector 45"/>
          <p:cNvCxnSpPr>
            <a:stCxn id="35" idx="3"/>
            <a:endCxn id="38" idx="1"/>
          </p:cNvCxnSpPr>
          <p:nvPr/>
        </p:nvCxnSpPr>
        <p:spPr>
          <a:xfrm flipV="1">
            <a:off x="743320" y="526047"/>
            <a:ext cx="752752" cy="579309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5" idx="3"/>
            <a:endCxn id="39" idx="1"/>
          </p:cNvCxnSpPr>
          <p:nvPr/>
        </p:nvCxnSpPr>
        <p:spPr>
          <a:xfrm>
            <a:off x="743320" y="1105356"/>
            <a:ext cx="752752" cy="463183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5" idx="3"/>
            <a:endCxn id="37" idx="1"/>
          </p:cNvCxnSpPr>
          <p:nvPr/>
        </p:nvCxnSpPr>
        <p:spPr>
          <a:xfrm>
            <a:off x="743320" y="1105356"/>
            <a:ext cx="718882" cy="1532720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8" idx="3"/>
            <a:endCxn id="44" idx="1"/>
          </p:cNvCxnSpPr>
          <p:nvPr/>
        </p:nvCxnSpPr>
        <p:spPr>
          <a:xfrm>
            <a:off x="2126049" y="526047"/>
            <a:ext cx="716913" cy="2012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729567" y="3735757"/>
            <a:ext cx="244644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983307" y="3736272"/>
            <a:ext cx="244644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66021" y="3383973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020271" y="3383973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256277" y="3383973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4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510527" y="3383973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91086" y="3383973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</a:t>
            </a:r>
            <a:endParaRPr lang="en-US" sz="2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045336" y="3383973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81342" y="3383973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535592" y="3383973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9</a:t>
            </a:r>
            <a:endParaRPr lang="en-US" sz="2000" b="1" dirty="0"/>
          </a:p>
        </p:txBody>
      </p:sp>
      <p:pic>
        <p:nvPicPr>
          <p:cNvPr id="80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847" y="3871553"/>
            <a:ext cx="517542" cy="51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67" y="3871553"/>
            <a:ext cx="517542" cy="51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302" y="3875306"/>
            <a:ext cx="510037" cy="51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7670932" y="3868886"/>
            <a:ext cx="522876" cy="522876"/>
            <a:chOff x="6581088" y="526057"/>
            <a:chExt cx="3251200" cy="3251201"/>
          </a:xfrm>
        </p:grpSpPr>
        <p:pic>
          <p:nvPicPr>
            <p:cNvPr id="86" name="Picture 5" descr="D:\Pictures\soft-scraps icons\Document Blank-0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1088" y="526057"/>
              <a:ext cx="3251200" cy="3251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4" descr="D:\Pictures\soft-scraps icons\Gear-01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491" y="1100287"/>
              <a:ext cx="2142393" cy="2142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8" name="Elbow Connector 97"/>
          <p:cNvCxnSpPr>
            <a:stCxn id="19" idx="2"/>
            <a:endCxn id="20" idx="2"/>
          </p:cNvCxnSpPr>
          <p:nvPr/>
        </p:nvCxnSpPr>
        <p:spPr>
          <a:xfrm rot="5400000" flipH="1" flipV="1">
            <a:off x="2726083" y="4368486"/>
            <a:ext cx="129" cy="255009"/>
          </a:xfrm>
          <a:prstGeom prst="bentConnector3">
            <a:avLst>
              <a:gd name="adj1" fmla="val -272426357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ular Callout 30"/>
          <p:cNvSpPr/>
          <p:nvPr/>
        </p:nvSpPr>
        <p:spPr>
          <a:xfrm>
            <a:off x="183713" y="5089683"/>
            <a:ext cx="2080638" cy="697944"/>
          </a:xfrm>
          <a:prstGeom prst="wedgeRectCallout">
            <a:avLst>
              <a:gd name="adj1" fmla="val -10451"/>
              <a:gd name="adj2" fmla="val -122638"/>
            </a:avLst>
          </a:prstGeom>
          <a:solidFill>
            <a:schemeClr val="tx2"/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Root directory index = 2</a:t>
            </a:r>
            <a:endParaRPr lang="en-US" sz="2400" dirty="0"/>
          </a:p>
        </p:txBody>
      </p:sp>
      <p:pic>
        <p:nvPicPr>
          <p:cNvPr id="119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487" y="3875306"/>
            <a:ext cx="510037" cy="51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117" y="3875306"/>
            <a:ext cx="510037" cy="51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Rectangle 126"/>
          <p:cNvSpPr/>
          <p:nvPr/>
        </p:nvSpPr>
        <p:spPr>
          <a:xfrm>
            <a:off x="2225195" y="3739479"/>
            <a:ext cx="244644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478935" y="3739994"/>
            <a:ext cx="244644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1719987" y="3737890"/>
            <a:ext cx="244644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0" name="Rectangle 129"/>
          <p:cNvSpPr/>
          <p:nvPr/>
        </p:nvSpPr>
        <p:spPr>
          <a:xfrm>
            <a:off x="1973727" y="3738405"/>
            <a:ext cx="244644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Elbow Connector 132"/>
          <p:cNvCxnSpPr>
            <a:stCxn id="54" idx="0"/>
            <a:endCxn id="55" idx="0"/>
          </p:cNvCxnSpPr>
          <p:nvPr/>
        </p:nvCxnSpPr>
        <p:spPr>
          <a:xfrm rot="16200000" flipH="1">
            <a:off x="2978501" y="3609144"/>
            <a:ext cx="515" cy="253740"/>
          </a:xfrm>
          <a:prstGeom prst="bentConnector3">
            <a:avLst>
              <a:gd name="adj1" fmla="val -84139029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Down Arrow 145"/>
          <p:cNvSpPr/>
          <p:nvPr/>
        </p:nvSpPr>
        <p:spPr>
          <a:xfrm rot="1969089">
            <a:off x="4779730" y="3413664"/>
            <a:ext cx="491319" cy="64144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3235400" y="3733170"/>
            <a:ext cx="244644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3496986" y="3729448"/>
            <a:ext cx="244644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809527" y="3871553"/>
            <a:ext cx="525741" cy="517542"/>
            <a:chOff x="3809527" y="3871553"/>
            <a:chExt cx="525741" cy="517542"/>
          </a:xfrm>
        </p:grpSpPr>
        <p:pic>
          <p:nvPicPr>
            <p:cNvPr id="79" name="Picture 2" descr="D:\Pictures\soft-scraps icons\Folder-0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527" y="3871553"/>
              <a:ext cx="517542" cy="517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TextBox 87"/>
            <p:cNvSpPr txBox="1"/>
            <p:nvPr/>
          </p:nvSpPr>
          <p:spPr>
            <a:xfrm>
              <a:off x="3846032" y="3961237"/>
              <a:ext cx="489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C:\</a:t>
              </a:r>
              <a:endParaRPr lang="en-US" sz="2000" dirty="0"/>
            </a:p>
          </p:txBody>
        </p:sp>
      </p:grpSp>
      <p:sp>
        <p:nvSpPr>
          <p:cNvPr id="83" name="Rectangular Callout 82"/>
          <p:cNvSpPr/>
          <p:nvPr/>
        </p:nvSpPr>
        <p:spPr>
          <a:xfrm>
            <a:off x="3367995" y="4701820"/>
            <a:ext cx="3900314" cy="2043310"/>
          </a:xfrm>
          <a:prstGeom prst="wedgeRectCallout">
            <a:avLst>
              <a:gd name="adj1" fmla="val -33540"/>
              <a:gd name="adj2" fmla="val -68275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dirty="0" smtClean="0"/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637574"/>
              </p:ext>
            </p:extLst>
          </p:nvPr>
        </p:nvGraphicFramePr>
        <p:xfrm>
          <a:off x="3527366" y="4790876"/>
          <a:ext cx="3508123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608"/>
                <a:gridCol w="755587"/>
                <a:gridCol w="622618"/>
                <a:gridCol w="825310"/>
              </a:tblGrid>
              <a:tr h="22564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pagefile.sys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Content Placeholder 2"/>
          <p:cNvSpPr>
            <a:spLocks noGrp="1"/>
          </p:cNvSpPr>
          <p:nvPr>
            <p:ph idx="1"/>
          </p:nvPr>
        </p:nvSpPr>
        <p:spPr>
          <a:xfrm>
            <a:off x="3876882" y="141058"/>
            <a:ext cx="5199610" cy="306889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Directories are special files</a:t>
            </a:r>
          </a:p>
          <a:p>
            <a:pPr lvl="1"/>
            <a:r>
              <a:rPr lang="en-US" dirty="0"/>
              <a:t>File contains a list of entries inside the </a:t>
            </a:r>
            <a:r>
              <a:rPr lang="en-US" dirty="0" smtClean="0"/>
              <a:t>directory</a:t>
            </a:r>
          </a:p>
          <a:p>
            <a:r>
              <a:rPr lang="en-US" dirty="0"/>
              <a:t>Possible values for FAT entries:</a:t>
            </a:r>
          </a:p>
          <a:p>
            <a:pPr lvl="1"/>
            <a:r>
              <a:rPr lang="en-US" dirty="0"/>
              <a:t>0 – entry is empty</a:t>
            </a:r>
          </a:p>
          <a:p>
            <a:pPr lvl="1"/>
            <a:r>
              <a:rPr lang="en-US" dirty="0"/>
              <a:t>1 – reserved by the OS</a:t>
            </a:r>
          </a:p>
          <a:p>
            <a:pPr lvl="1"/>
            <a:r>
              <a:rPr lang="en-US" dirty="0"/>
              <a:t>1 &lt; N &lt; 0xFFFF – next block in a chain</a:t>
            </a:r>
          </a:p>
          <a:p>
            <a:pPr lvl="1"/>
            <a:r>
              <a:rPr lang="en-US" dirty="0" smtClean="0"/>
              <a:t>0xFFFF </a:t>
            </a:r>
            <a:r>
              <a:rPr lang="en-US" dirty="0"/>
              <a:t>– end of a chain</a:t>
            </a:r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609837" y="5584590"/>
            <a:ext cx="3241863" cy="263888"/>
            <a:chOff x="3609837" y="5584590"/>
            <a:chExt cx="3241863" cy="263888"/>
          </a:xfrm>
        </p:grpSpPr>
        <p:sp>
          <p:nvSpPr>
            <p:cNvPr id="10" name="Rectangle 9"/>
            <p:cNvSpPr/>
            <p:nvPr/>
          </p:nvSpPr>
          <p:spPr>
            <a:xfrm>
              <a:off x="3609837" y="5596864"/>
              <a:ext cx="1013939" cy="25161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907392" y="5596864"/>
              <a:ext cx="563638" cy="25161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621709" y="5584590"/>
              <a:ext cx="563638" cy="25161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288062" y="5596864"/>
              <a:ext cx="563638" cy="25161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09836" y="6337471"/>
            <a:ext cx="3241864" cy="270493"/>
            <a:chOff x="3609836" y="6337471"/>
            <a:chExt cx="3241864" cy="270493"/>
          </a:xfrm>
        </p:grpSpPr>
        <p:sp>
          <p:nvSpPr>
            <p:cNvPr id="91" name="Rectangle 90"/>
            <p:cNvSpPr/>
            <p:nvPr/>
          </p:nvSpPr>
          <p:spPr>
            <a:xfrm>
              <a:off x="3609836" y="6356350"/>
              <a:ext cx="1121724" cy="25161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907392" y="6349745"/>
              <a:ext cx="563638" cy="25161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621709" y="6337471"/>
              <a:ext cx="563638" cy="25161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288062" y="6349745"/>
              <a:ext cx="563638" cy="25161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03048" y="5951223"/>
            <a:ext cx="3241864" cy="270493"/>
            <a:chOff x="3603048" y="5951223"/>
            <a:chExt cx="3241864" cy="270493"/>
          </a:xfrm>
        </p:grpSpPr>
        <p:sp>
          <p:nvSpPr>
            <p:cNvPr id="99" name="Rectangle 98"/>
            <p:cNvSpPr/>
            <p:nvPr/>
          </p:nvSpPr>
          <p:spPr>
            <a:xfrm>
              <a:off x="3603048" y="5970102"/>
              <a:ext cx="1121724" cy="25161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900604" y="5963497"/>
              <a:ext cx="563638" cy="25161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614921" y="5951223"/>
              <a:ext cx="563638" cy="25161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81274" y="5963497"/>
              <a:ext cx="563638" cy="25161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329046" y="3874858"/>
            <a:ext cx="522876" cy="522876"/>
            <a:chOff x="6581088" y="526057"/>
            <a:chExt cx="3251200" cy="3251201"/>
          </a:xfrm>
        </p:grpSpPr>
        <p:pic>
          <p:nvPicPr>
            <p:cNvPr id="106" name="Picture 5" descr="D:\Pictures\soft-scraps icons\Document Blank-0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1088" y="526057"/>
              <a:ext cx="3251200" cy="3251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4" descr="D:\Pictures\soft-scraps icons\Gear-01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491" y="1100287"/>
              <a:ext cx="2142393" cy="2142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8" name="Elbow Connector 107"/>
          <p:cNvCxnSpPr>
            <a:stCxn id="160" idx="0"/>
            <a:endCxn id="161" idx="0"/>
          </p:cNvCxnSpPr>
          <p:nvPr/>
        </p:nvCxnSpPr>
        <p:spPr>
          <a:xfrm rot="5400000" flipH="1" flipV="1">
            <a:off x="3486654" y="3600516"/>
            <a:ext cx="3722" cy="261586"/>
          </a:xfrm>
          <a:prstGeom prst="bentConnector3">
            <a:avLst>
              <a:gd name="adj1" fmla="val 11847851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10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31" grpId="0" animBg="1"/>
      <p:bldP spid="127" grpId="0" animBg="1"/>
      <p:bldP spid="128" grpId="0" animBg="1"/>
      <p:bldP spid="129" grpId="0" animBg="1"/>
      <p:bldP spid="130" grpId="0" animBg="1"/>
      <p:bldP spid="146" grpId="0" animBg="1"/>
      <p:bldP spid="160" grpId="0" animBg="1"/>
      <p:bldP spid="161" grpId="0" animBg="1"/>
      <p:bldP spid="8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Table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761865" cy="5616054"/>
          </a:xfrm>
        </p:spPr>
        <p:txBody>
          <a:bodyPr/>
          <a:lstStyle/>
          <a:p>
            <a:r>
              <a:rPr lang="en-US" dirty="0" err="1" smtClean="0"/>
              <a:t>len</a:t>
            </a:r>
            <a:r>
              <a:rPr lang="en-US" dirty="0" smtClean="0"/>
              <a:t>(FAT) == Number of clusters on the disk</a:t>
            </a:r>
          </a:p>
          <a:p>
            <a:pPr lvl="1"/>
            <a:r>
              <a:rPr lang="en-US" dirty="0" smtClean="0"/>
              <a:t>Max number of files/directories is bounded</a:t>
            </a:r>
          </a:p>
          <a:p>
            <a:pPr lvl="1"/>
            <a:r>
              <a:rPr lang="en-US" dirty="0" smtClean="0"/>
              <a:t>Decided when you format the partition</a:t>
            </a:r>
          </a:p>
          <a:p>
            <a:r>
              <a:rPr lang="en-US" dirty="0" smtClean="0"/>
              <a:t>The FAT version roughly corresponds to the size in bits of each FAT entry</a:t>
            </a:r>
          </a:p>
          <a:p>
            <a:pPr lvl="1"/>
            <a:r>
              <a:rPr lang="en-US" dirty="0" smtClean="0"/>
              <a:t>E.g. FAT16 </a:t>
            </a:r>
            <a:r>
              <a:rPr lang="en-US" dirty="0" smtClean="0">
                <a:sym typeface="Wingdings" panose="05000000000000000000" pitchFamily="2" charset="2"/>
              </a:rPr>
              <a:t> each FAT entry is 16 bits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More bits  larger disks are supported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7"/>
            <a:ext cx="8679977" cy="771240"/>
          </a:xfrm>
        </p:spPr>
        <p:txBody>
          <a:bodyPr/>
          <a:lstStyle/>
          <a:p>
            <a:r>
              <a:rPr lang="en-US" dirty="0" smtClean="0"/>
              <a:t>Blocks for </a:t>
            </a:r>
            <a:r>
              <a:rPr lang="en-US" dirty="0" smtClean="0"/>
              <a:t>a file need not be contiguous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851801" y="4416139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81618" y="4416139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32159" y="4416139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82944" y="4416139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33485" y="4416139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63302" y="4416139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713843" y="4416139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49"/>
          <p:cNvCxnSpPr>
            <a:stCxn id="96" idx="2"/>
            <a:endCxn id="91" idx="2"/>
          </p:cNvCxnSpPr>
          <p:nvPr/>
        </p:nvCxnSpPr>
        <p:spPr>
          <a:xfrm rot="5400000">
            <a:off x="4521549" y="2052422"/>
            <a:ext cx="12700" cy="2820890"/>
          </a:xfrm>
          <a:prstGeom prst="bentConnector3">
            <a:avLst>
              <a:gd name="adj1" fmla="val 180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10" idx="2"/>
            <a:endCxn id="103" idx="2"/>
          </p:cNvCxnSpPr>
          <p:nvPr/>
        </p:nvCxnSpPr>
        <p:spPr>
          <a:xfrm rot="16200000" flipH="1">
            <a:off x="5097648" y="729318"/>
            <a:ext cx="12700" cy="3923266"/>
          </a:xfrm>
          <a:prstGeom prst="bentConnector3">
            <a:avLst>
              <a:gd name="adj1" fmla="val -3788055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98" idx="2"/>
            <a:endCxn id="99" idx="2"/>
          </p:cNvCxnSpPr>
          <p:nvPr/>
        </p:nvCxnSpPr>
        <p:spPr>
          <a:xfrm rot="16200000" flipH="1">
            <a:off x="7345824" y="3184228"/>
            <a:ext cx="12700" cy="557277"/>
          </a:xfrm>
          <a:prstGeom prst="bentConnector3">
            <a:avLst>
              <a:gd name="adj1" fmla="val 180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704258" y="2703127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/>
          <p:cNvCxnSpPr>
            <a:stCxn id="99" idx="0"/>
            <a:endCxn id="94" idx="0"/>
          </p:cNvCxnSpPr>
          <p:nvPr/>
        </p:nvCxnSpPr>
        <p:spPr>
          <a:xfrm rot="16200000" flipV="1">
            <a:off x="6216401" y="1295064"/>
            <a:ext cx="12700" cy="2816125"/>
          </a:xfrm>
          <a:prstGeom prst="bentConnector3">
            <a:avLst>
              <a:gd name="adj1" fmla="val 5883567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372960" y="4416139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023501" y="4416139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653318" y="4416139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303859" y="4416139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9" descr="D:\Pictures\soft-scraps icons\File Video AVI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209" y="4492248"/>
            <a:ext cx="607092" cy="60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9" descr="D:\Pictures\soft-scraps icons\File Video AVI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067" y="4492248"/>
            <a:ext cx="607092" cy="60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9" descr="D:\Pictures\soft-scraps icons\File Video AVI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292" y="4492616"/>
            <a:ext cx="607092" cy="60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9" descr="D:\Pictures\soft-scraps icons\File Video AVI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25" y="4492616"/>
            <a:ext cx="607092" cy="60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9" descr="D:\Pictures\soft-scraps icons\File Video AVI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767" y="4492616"/>
            <a:ext cx="607092" cy="60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/>
          <p:cNvSpPr/>
          <p:nvPr/>
        </p:nvSpPr>
        <p:spPr>
          <a:xfrm>
            <a:off x="1201260" y="4410703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270637" y="2703127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827914" y="2703127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394293" y="2703127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958769" y="2703127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525148" y="2703127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082425" y="2703127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648804" y="2703127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217617" y="2703127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783996" y="2703127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7341273" y="2703127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907652" y="2703127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7899747" y="2290841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68</a:t>
            </a:r>
            <a:endParaRPr lang="en-US" sz="20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350375" y="2290841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67</a:t>
            </a:r>
            <a:endParaRPr lang="en-US" sz="20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768187" y="2290841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218815" y="2290841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64</a:t>
            </a:r>
            <a:endParaRPr lang="en-US" sz="20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5641604" y="2279828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63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5092232" y="2279828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62</a:t>
            </a:r>
            <a:endParaRPr lang="en-US" sz="20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4510044" y="2279828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61</a:t>
            </a:r>
            <a:endParaRPr lang="en-US" sz="20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3960672" y="2279828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60</a:t>
            </a:r>
            <a:endParaRPr lang="en-US" sz="20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3394293" y="2290841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59</a:t>
            </a:r>
            <a:endParaRPr lang="en-US" sz="20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2844921" y="2290841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</a:t>
            </a:r>
            <a:r>
              <a:rPr lang="en-US" sz="2000" b="1" dirty="0" smtClean="0"/>
              <a:t>8</a:t>
            </a:r>
            <a:endParaRPr lang="en-US" sz="20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2262733" y="2290841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57</a:t>
            </a:r>
            <a:endParaRPr lang="en-US" sz="20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1713361" y="2290841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56</a:t>
            </a:r>
            <a:endParaRPr lang="en-US" sz="20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7899747" y="2882942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0</a:t>
            </a:r>
            <a:endParaRPr lang="en-US" sz="20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7350375" y="2882942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61</a:t>
            </a:r>
            <a:endParaRPr lang="en-US" sz="20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6768187" y="2882942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67</a:t>
            </a:r>
            <a:endParaRPr lang="en-US" sz="20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6218815" y="2882942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0</a:t>
            </a:r>
            <a:endParaRPr lang="en-US" sz="20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641604" y="2871929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58</a:t>
            </a:r>
            <a:endParaRPr lang="en-US" sz="20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092232" y="2871929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0</a:t>
            </a:r>
            <a:endParaRPr lang="en-US" sz="20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4510044" y="2871929"/>
            <a:ext cx="582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0xFFFF</a:t>
            </a:r>
            <a:endParaRPr lang="en-US" sz="16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3960672" y="2871929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0</a:t>
            </a:r>
            <a:endParaRPr lang="en-US" sz="20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3394293" y="2882942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0</a:t>
            </a:r>
            <a:endParaRPr lang="en-US" sz="2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2844921" y="2882942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2262733" y="2882942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0</a:t>
            </a:r>
            <a:endParaRPr lang="en-US" sz="20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1713361" y="2882942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0</a:t>
            </a:r>
            <a:endParaRPr lang="en-US" sz="20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8343163" y="4014699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68</a:t>
            </a:r>
            <a:endParaRPr lang="en-US" sz="2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7698255" y="4014699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67</a:t>
            </a:r>
            <a:endParaRPr lang="en-US" sz="20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7054651" y="4014699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6409743" y="4014699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64</a:t>
            </a:r>
            <a:endParaRPr lang="en-US" sz="20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5743820" y="4003686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63</a:t>
            </a:r>
            <a:endParaRPr lang="en-US" sz="20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5112560" y="4003686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62</a:t>
            </a:r>
            <a:endParaRPr lang="en-US" sz="20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4468956" y="4003686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61</a:t>
            </a:r>
            <a:endParaRPr lang="en-US" sz="2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3830872" y="4003686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60</a:t>
            </a:r>
            <a:endParaRPr lang="en-US" sz="20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3175781" y="4014699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59</a:t>
            </a:r>
            <a:endParaRPr lang="en-US" sz="20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524049" y="4014699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</a:t>
            </a:r>
            <a:r>
              <a:rPr lang="en-US" sz="2000" b="1" dirty="0" smtClean="0"/>
              <a:t>8</a:t>
            </a:r>
            <a:endParaRPr lang="en-US" sz="20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1887269" y="4014699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57</a:t>
            </a:r>
            <a:endParaRPr lang="en-US" sz="20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1256009" y="4014699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56</a:t>
            </a:r>
            <a:endParaRPr lang="en-US" sz="20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904051" y="2841151"/>
            <a:ext cx="622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FAT</a:t>
            </a:r>
            <a:endParaRPr lang="en-US" sz="24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154908" y="4559525"/>
            <a:ext cx="994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Blocks</a:t>
            </a:r>
            <a:endParaRPr lang="en-US" sz="2400" b="1" dirty="0"/>
          </a:p>
        </p:txBody>
      </p:sp>
      <p:sp>
        <p:nvSpPr>
          <p:cNvPr id="5" name="Left Arrow 4"/>
          <p:cNvSpPr/>
          <p:nvPr/>
        </p:nvSpPr>
        <p:spPr>
          <a:xfrm rot="2258459">
            <a:off x="5945581" y="3334308"/>
            <a:ext cx="887200" cy="619828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9065001">
            <a:off x="4031817" y="3361826"/>
            <a:ext cx="777727" cy="5891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21369" y="552855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Possible values for FAT entries: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– entry is empty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 </a:t>
            </a:r>
            <a:r>
              <a:rPr lang="en-US" dirty="0"/>
              <a:t>&lt; N &lt; 0xFFFF – next block in a </a:t>
            </a:r>
            <a:r>
              <a:rPr lang="en-US" dirty="0" smtClean="0"/>
              <a:t>chain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0xFFFF – end of a </a:t>
            </a:r>
            <a:r>
              <a:rPr lang="en-US" dirty="0" smtClean="0"/>
              <a:t>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5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FAT: The Good and 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679977" cy="5465928"/>
          </a:xfrm>
        </p:spPr>
        <p:txBody>
          <a:bodyPr>
            <a:normAutofit/>
          </a:bodyPr>
          <a:lstStyle/>
          <a:p>
            <a:r>
              <a:rPr lang="en-US" dirty="0" smtClean="0"/>
              <a:t>The Good – FAT supports:</a:t>
            </a:r>
          </a:p>
          <a:p>
            <a:pPr lvl="1"/>
            <a:r>
              <a:rPr lang="en-US" dirty="0" smtClean="0"/>
              <a:t>Hierarchical tree of directories and files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ariable length files</a:t>
            </a:r>
          </a:p>
          <a:p>
            <a:pPr lvl="1"/>
            <a:r>
              <a:rPr lang="en-US" dirty="0" smtClean="0"/>
              <a:t>Basic file and directory meta-data </a:t>
            </a:r>
          </a:p>
          <a:p>
            <a:r>
              <a:rPr lang="en-US" dirty="0" smtClean="0"/>
              <a:t>The Bad</a:t>
            </a:r>
          </a:p>
          <a:p>
            <a:pPr lvl="1"/>
            <a:r>
              <a:rPr lang="en-US" dirty="0" smtClean="0"/>
              <a:t>At most, FAT32 supports 2TB disks</a:t>
            </a:r>
          </a:p>
          <a:p>
            <a:pPr lvl="1"/>
            <a:r>
              <a:rPr lang="en-US" dirty="0" smtClean="0"/>
              <a:t>Locating free chunks requires scanning the entire FAT</a:t>
            </a:r>
          </a:p>
          <a:p>
            <a:pPr lvl="1"/>
            <a:r>
              <a:rPr lang="en-US" dirty="0" smtClean="0"/>
              <a:t>Prone to internal and external fragmentation</a:t>
            </a:r>
          </a:p>
          <a:p>
            <a:pPr lvl="2"/>
            <a:r>
              <a:rPr lang="en-US" dirty="0" smtClean="0"/>
              <a:t>Large </a:t>
            </a:r>
            <a:r>
              <a:rPr lang="en-US" dirty="0" smtClean="0"/>
              <a:t>blocks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internal fragmentation</a:t>
            </a:r>
          </a:p>
          <a:p>
            <a:pPr lvl="1"/>
            <a:r>
              <a:rPr lang="en-US" b="1" dirty="0" smtClean="0">
                <a:sym typeface="Wingdings" panose="05000000000000000000" pitchFamily="2" charset="2"/>
              </a:rPr>
              <a:t>Reads require a lot of random seeking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5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/>
          </a:bodyPr>
          <a:lstStyle/>
          <a:p>
            <a:r>
              <a:rPr lang="en-US" sz="4400" dirty="0" smtClean="0"/>
              <a:t>Partitions and Mounting</a:t>
            </a:r>
          </a:p>
          <a:p>
            <a:r>
              <a:rPr lang="en-US" sz="4400" dirty="0" smtClean="0"/>
              <a:t>Basics (FAT)</a:t>
            </a:r>
          </a:p>
          <a:p>
            <a:r>
              <a:rPr lang="en-US" sz="4400" dirty="0" err="1" smtClean="0"/>
              <a:t>inodes</a:t>
            </a:r>
            <a:r>
              <a:rPr lang="en-US" sz="4400" dirty="0" smtClean="0"/>
              <a:t> and </a:t>
            </a:r>
            <a:r>
              <a:rPr lang="en-US" sz="4400" dirty="0"/>
              <a:t>B</a:t>
            </a:r>
            <a:r>
              <a:rPr lang="en-US" sz="4400" dirty="0" smtClean="0"/>
              <a:t>locks (</a:t>
            </a:r>
            <a:r>
              <a:rPr lang="en-US" sz="4400" dirty="0" err="1" smtClean="0"/>
              <a:t>ext</a:t>
            </a:r>
            <a:r>
              <a:rPr lang="en-US" sz="4400" dirty="0" smtClean="0"/>
              <a:t>)</a:t>
            </a:r>
          </a:p>
          <a:p>
            <a:r>
              <a:rPr lang="en-US" sz="4400" dirty="0"/>
              <a:t>B</a:t>
            </a:r>
            <a:r>
              <a:rPr lang="en-US" sz="4400" dirty="0" smtClean="0"/>
              <a:t>lock Groups (ext2)</a:t>
            </a:r>
          </a:p>
          <a:p>
            <a:r>
              <a:rPr lang="en-US" sz="4400" dirty="0" smtClean="0"/>
              <a:t>Journaling (ext3)</a:t>
            </a:r>
          </a:p>
          <a:p>
            <a:r>
              <a:rPr lang="en-US" sz="4400" dirty="0" smtClean="0"/>
              <a:t>Extents and B-Trees (ext4)</a:t>
            </a:r>
            <a:endParaRPr lang="en-US" sz="4400" dirty="0"/>
          </a:p>
          <a:p>
            <a:r>
              <a:rPr lang="en-US" sz="4400" dirty="0" smtClean="0"/>
              <a:t>Log-based File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6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6161"/>
          </a:xfrm>
        </p:spPr>
        <p:txBody>
          <a:bodyPr/>
          <a:lstStyle/>
          <a:p>
            <a:r>
              <a:rPr lang="en-US" dirty="0" smtClean="0"/>
              <a:t>Lots of Seeking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64" y="798394"/>
            <a:ext cx="8679977" cy="1767385"/>
          </a:xfrm>
        </p:spPr>
        <p:txBody>
          <a:bodyPr/>
          <a:lstStyle/>
          <a:p>
            <a:r>
              <a:rPr lang="en-US" dirty="0" smtClean="0"/>
              <a:t>Consider the following code: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 err="1" smtClean="0">
                <a:solidFill>
                  <a:schemeClr val="accent1"/>
                </a:solidFill>
              </a:rPr>
              <a:t>nt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 = open(</a:t>
            </a:r>
            <a:r>
              <a:rPr lang="en-US" dirty="0" smtClean="0">
                <a:solidFill>
                  <a:schemeClr val="accent2"/>
                </a:solidFill>
              </a:rPr>
              <a:t>“my_file.txt”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“r”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 err="1" smtClean="0">
                <a:solidFill>
                  <a:schemeClr val="accent1"/>
                </a:solidFill>
              </a:rPr>
              <a:t>nt</a:t>
            </a:r>
            <a:r>
              <a:rPr lang="en-US" dirty="0" smtClean="0"/>
              <a:t> r = read(</a:t>
            </a:r>
            <a:r>
              <a:rPr lang="en-US" dirty="0" err="1" smtClean="0"/>
              <a:t>fd</a:t>
            </a:r>
            <a:r>
              <a:rPr lang="en-US" dirty="0" smtClean="0"/>
              <a:t>, buffer, </a:t>
            </a:r>
            <a:r>
              <a:rPr lang="en-US" dirty="0" smtClean="0">
                <a:solidFill>
                  <a:schemeClr val="accent4"/>
                </a:solidFill>
              </a:rPr>
              <a:t>1024</a:t>
            </a:r>
            <a:r>
              <a:rPr lang="en-US" dirty="0" smtClean="0"/>
              <a:t> * </a:t>
            </a:r>
            <a:r>
              <a:rPr lang="en-US" dirty="0" smtClean="0">
                <a:solidFill>
                  <a:schemeClr val="accent4"/>
                </a:solidFill>
              </a:rPr>
              <a:t>4</a:t>
            </a:r>
            <a:r>
              <a:rPr lang="en-US" dirty="0" smtClean="0"/>
              <a:t> * </a:t>
            </a:r>
            <a:r>
              <a:rPr lang="en-US" dirty="0" smtClean="0">
                <a:solidFill>
                  <a:schemeClr val="accent4"/>
                </a:solidFill>
              </a:rPr>
              <a:t>4</a:t>
            </a:r>
            <a:r>
              <a:rPr lang="en-US" dirty="0" smtClean="0"/>
              <a:t>); </a:t>
            </a:r>
            <a:r>
              <a:rPr lang="en-US" dirty="0" smtClean="0">
                <a:solidFill>
                  <a:schemeClr val="accent3"/>
                </a:solidFill>
              </a:rPr>
              <a:t>// 4 4KB </a:t>
            </a:r>
            <a:r>
              <a:rPr lang="en-US" dirty="0" smtClean="0">
                <a:solidFill>
                  <a:schemeClr val="accent3"/>
                </a:solidFill>
              </a:rPr>
              <a:t>blocks</a:t>
            </a:r>
            <a:endParaRPr lang="en-US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88664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18481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69022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19807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70348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00165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50706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31" idx="0"/>
            <a:endCxn id="34" idx="0"/>
          </p:cNvCxnSpPr>
          <p:nvPr/>
        </p:nvCxnSpPr>
        <p:spPr>
          <a:xfrm rot="5400000" flipH="1" flipV="1">
            <a:off x="5023839" y="2586684"/>
            <a:ext cx="12700" cy="1690035"/>
          </a:xfrm>
          <a:prstGeom prst="bentConnector3">
            <a:avLst>
              <a:gd name="adj1" fmla="val 4056717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3" idx="2"/>
            <a:endCxn id="16" idx="2"/>
          </p:cNvCxnSpPr>
          <p:nvPr/>
        </p:nvCxnSpPr>
        <p:spPr>
          <a:xfrm rot="5400000">
            <a:off x="3613395" y="2502358"/>
            <a:ext cx="12700" cy="3378167"/>
          </a:xfrm>
          <a:prstGeom prst="bentConnector3">
            <a:avLst>
              <a:gd name="adj1" fmla="val 4701512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8" idx="2"/>
            <a:endCxn id="31" idx="2"/>
          </p:cNvCxnSpPr>
          <p:nvPr/>
        </p:nvCxnSpPr>
        <p:spPr>
          <a:xfrm rot="5400000">
            <a:off x="6153264" y="2217000"/>
            <a:ext cx="12700" cy="3948883"/>
          </a:xfrm>
          <a:prstGeom prst="bentConnector3">
            <a:avLst>
              <a:gd name="adj1" fmla="val 180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41121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34" idx="2"/>
            <a:endCxn id="28" idx="2"/>
          </p:cNvCxnSpPr>
          <p:nvPr/>
        </p:nvCxnSpPr>
        <p:spPr>
          <a:xfrm rot="5400000">
            <a:off x="4179774" y="2502358"/>
            <a:ext cx="12700" cy="3378167"/>
          </a:xfrm>
          <a:prstGeom prst="bentConnector3">
            <a:avLst>
              <a:gd name="adj1" fmla="val 3197031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09823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60364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590181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240722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38123" y="5555541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207500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64777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31156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95632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462011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019288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85667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54480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720859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278136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844515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836610" y="3019415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68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87238" y="3019415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67</a:t>
            </a:r>
            <a:endParaRPr lang="en-US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705050" y="3019415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155678" y="3019415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64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578467" y="3008402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63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029095" y="3008402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62</a:t>
            </a:r>
            <a:endParaRPr lang="en-US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446907" y="3008402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61</a:t>
            </a:r>
            <a:endParaRPr lang="en-US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897535" y="3008402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60</a:t>
            </a:r>
            <a:endParaRPr lang="en-US" sz="2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31156" y="3019415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59</a:t>
            </a:r>
            <a:endParaRPr lang="en-US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781784" y="3019415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</a:t>
            </a:r>
            <a:r>
              <a:rPr lang="en-US" sz="2000" b="1" dirty="0" smtClean="0"/>
              <a:t>8</a:t>
            </a:r>
            <a:endParaRPr lang="en-US" sz="2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199596" y="3019415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57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650224" y="3019415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56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836610" y="3611516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60</a:t>
            </a:r>
            <a:endParaRPr lang="en-US" sz="2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287238" y="3611516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59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705050" y="3611516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0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155678" y="3611516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0</a:t>
            </a:r>
            <a:endParaRPr lang="en-US" sz="2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578467" y="3600503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57</a:t>
            </a:r>
            <a:endParaRPr lang="en-US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029095" y="3600503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56</a:t>
            </a:r>
            <a:endParaRPr lang="en-US" sz="2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446907" y="3600503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0</a:t>
            </a:r>
            <a:endParaRPr lang="en-US" sz="1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897535" y="3600503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63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331156" y="3611516"/>
            <a:ext cx="582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0xFFFF</a:t>
            </a:r>
            <a:endParaRPr lang="en-US" sz="1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781784" y="3611516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0</a:t>
            </a:r>
            <a:endParaRPr 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199596" y="3611516"/>
            <a:ext cx="582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0xFFFF</a:t>
            </a:r>
            <a:endParaRPr lang="en-US" sz="1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650224" y="3611516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67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280026" y="5159537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68</a:t>
            </a:r>
            <a:endParaRPr lang="en-US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635118" y="5159537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67</a:t>
            </a:r>
            <a:endParaRPr lang="en-US" sz="2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991514" y="5159537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346606" y="5159537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64</a:t>
            </a:r>
            <a:endParaRPr lang="en-US" sz="2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680683" y="5148524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63</a:t>
            </a:r>
            <a:endParaRPr lang="en-US" sz="2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049423" y="5148524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62</a:t>
            </a:r>
            <a:endParaRPr lang="en-US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405819" y="5148524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61</a:t>
            </a:r>
            <a:endParaRPr lang="en-US" sz="20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767735" y="5148524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60</a:t>
            </a:r>
            <a:endParaRPr lang="en-US" sz="2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112644" y="5159537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59</a:t>
            </a:r>
            <a:endParaRPr lang="en-US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2460912" y="5159537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</a:t>
            </a:r>
            <a:r>
              <a:rPr lang="en-US" sz="2000" b="1" dirty="0" smtClean="0"/>
              <a:t>8</a:t>
            </a:r>
            <a:endParaRPr lang="en-US" sz="20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824132" y="5159537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57</a:t>
            </a:r>
            <a:endParaRPr lang="en-US" sz="20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192872" y="5159537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56</a:t>
            </a:r>
            <a:endParaRPr lang="en-US" sz="2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840914" y="3569725"/>
            <a:ext cx="622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FAT</a:t>
            </a:r>
            <a:endParaRPr lang="en-US" sz="2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91771" y="5704363"/>
            <a:ext cx="994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Blocks</a:t>
            </a:r>
            <a:endParaRPr lang="en-US" sz="2400" b="1" dirty="0"/>
          </a:p>
        </p:txBody>
      </p:sp>
      <p:pic>
        <p:nvPicPr>
          <p:cNvPr id="77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205" y="5687891"/>
            <a:ext cx="517542" cy="51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74" y="5691644"/>
            <a:ext cx="510037" cy="51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719" y="5691644"/>
            <a:ext cx="510037" cy="51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46" y="5691644"/>
            <a:ext cx="510037" cy="51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118" y="5691644"/>
            <a:ext cx="510037" cy="51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55" y="5687891"/>
            <a:ext cx="517542" cy="51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058" y="5687891"/>
            <a:ext cx="517542" cy="51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098" y="5687891"/>
            <a:ext cx="517542" cy="51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8" name="Elbow Connector 97"/>
          <p:cNvCxnSpPr>
            <a:stCxn id="16" idx="0"/>
            <a:endCxn id="37" idx="0"/>
          </p:cNvCxnSpPr>
          <p:nvPr/>
        </p:nvCxnSpPr>
        <p:spPr>
          <a:xfrm rot="5400000" flipH="1" flipV="1">
            <a:off x="4742818" y="613194"/>
            <a:ext cx="12700" cy="5637015"/>
          </a:xfrm>
          <a:prstGeom prst="bentConnector3">
            <a:avLst>
              <a:gd name="adj1" fmla="val 5346268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37" idx="2"/>
            <a:endCxn id="30" idx="2"/>
          </p:cNvCxnSpPr>
          <p:nvPr/>
        </p:nvCxnSpPr>
        <p:spPr>
          <a:xfrm rot="5400000">
            <a:off x="5587836" y="2217951"/>
            <a:ext cx="12700" cy="3946980"/>
          </a:xfrm>
          <a:prstGeom prst="bentConnector3">
            <a:avLst>
              <a:gd name="adj1" fmla="val 5991047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Down Arrow 105"/>
          <p:cNvSpPr/>
          <p:nvPr/>
        </p:nvSpPr>
        <p:spPr>
          <a:xfrm>
            <a:off x="7840707" y="2805451"/>
            <a:ext cx="573994" cy="7642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294" y="3972099"/>
            <a:ext cx="325523" cy="32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57" y="3944847"/>
            <a:ext cx="354568" cy="35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ular Callout 108"/>
          <p:cNvSpPr/>
          <p:nvPr/>
        </p:nvSpPr>
        <p:spPr>
          <a:xfrm>
            <a:off x="5769488" y="320378"/>
            <a:ext cx="3124534" cy="1467479"/>
          </a:xfrm>
          <a:prstGeom prst="wedgeRectCallout">
            <a:avLst>
              <a:gd name="adj1" fmla="val 25706"/>
              <a:gd name="adj2" fmla="val 167758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FAT may have very low spatial locality, thus a lot of random seeking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153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-0.43142 0.0013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8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142 0.00139 L -0.24479 0.000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79 0.0007 L -0.61649 0.00394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4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649 0.00394 L -0.30903 0.00301 " pathEditMode="relative" rAng="0" ptsTypes="AA">
                                      <p:cBhvr>
                                        <p:cTn id="21" dur="1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903 0.00301 L -0.68073 0.00232 " pathEditMode="relative" rAng="0" ptsTypes="AA">
                                      <p:cBhvr>
                                        <p:cTn id="25" dur="1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73 0.00232 L -0.06285 -0.00231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8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85 -0.00231 L -0.4882 0.00093 " pathEditMode="relative" rAng="0" ptsTypes="AA">
                                      <p:cBhvr>
                                        <p:cTn id="31" dur="1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Partitions and Mounting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Basics (FAT)</a:t>
            </a:r>
          </a:p>
          <a:p>
            <a:r>
              <a:rPr lang="en-US" sz="4400" dirty="0" err="1" smtClean="0"/>
              <a:t>inodes</a:t>
            </a:r>
            <a:r>
              <a:rPr lang="en-US" sz="4400" dirty="0" smtClean="0"/>
              <a:t> and </a:t>
            </a:r>
            <a:r>
              <a:rPr lang="en-US" sz="4400" dirty="0"/>
              <a:t>B</a:t>
            </a:r>
            <a:r>
              <a:rPr lang="en-US" sz="4400" dirty="0" smtClean="0"/>
              <a:t>locks (</a:t>
            </a:r>
            <a:r>
              <a:rPr lang="en-US" sz="4400" dirty="0" err="1" smtClean="0"/>
              <a:t>ext</a:t>
            </a:r>
            <a:r>
              <a:rPr lang="en-US" sz="4400" dirty="0" smtClean="0"/>
              <a:t>)</a:t>
            </a:r>
          </a:p>
          <a:p>
            <a:r>
              <a:rPr lang="en-US" sz="4400" dirty="0"/>
              <a:t>B</a:t>
            </a:r>
            <a:r>
              <a:rPr lang="en-US" sz="4400" dirty="0" smtClean="0"/>
              <a:t>lock Groups (ext2)</a:t>
            </a:r>
          </a:p>
          <a:p>
            <a:r>
              <a:rPr lang="en-US" sz="4400" dirty="0" smtClean="0"/>
              <a:t>Journaling (ext3</a:t>
            </a:r>
            <a:r>
              <a:rPr lang="en-US" sz="4400" dirty="0"/>
              <a:t>) </a:t>
            </a:r>
            <a:endParaRPr lang="en-US" sz="4400" dirty="0" smtClean="0"/>
          </a:p>
          <a:p>
            <a:r>
              <a:rPr lang="en-US" sz="4400" dirty="0"/>
              <a:t>Extents and B-Trees (ext4</a:t>
            </a:r>
            <a:r>
              <a:rPr lang="en-US" sz="4400" dirty="0" smtClean="0"/>
              <a:t>)</a:t>
            </a:r>
            <a:endParaRPr lang="en-US" sz="4400" dirty="0"/>
          </a:p>
          <a:p>
            <a:r>
              <a:rPr lang="en-US" sz="4400" dirty="0" smtClean="0"/>
              <a:t>Log-based File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679977" cy="5704764"/>
          </a:xfrm>
        </p:spPr>
        <p:txBody>
          <a:bodyPr>
            <a:normAutofit/>
          </a:bodyPr>
          <a:lstStyle/>
          <a:p>
            <a:r>
              <a:rPr lang="en-US" dirty="0" smtClean="0"/>
              <a:t>At this point, we have on-disk structures for:</a:t>
            </a:r>
          </a:p>
          <a:p>
            <a:pPr lvl="1"/>
            <a:r>
              <a:rPr lang="en-US" dirty="0" smtClean="0"/>
              <a:t>Building a directory tree</a:t>
            </a:r>
          </a:p>
          <a:p>
            <a:pPr lvl="1"/>
            <a:r>
              <a:rPr lang="en-US" dirty="0" smtClean="0"/>
              <a:t>Storing variable length files</a:t>
            </a:r>
          </a:p>
          <a:p>
            <a:r>
              <a:rPr lang="en-US" dirty="0" smtClean="0"/>
              <a:t>But, the efficiency of FAT is very low</a:t>
            </a:r>
          </a:p>
          <a:p>
            <a:pPr lvl="1"/>
            <a:r>
              <a:rPr lang="en-US" dirty="0" smtClean="0"/>
              <a:t>Lots of seeking over file chains in FAT</a:t>
            </a:r>
          </a:p>
          <a:p>
            <a:pPr lvl="1"/>
            <a:r>
              <a:rPr lang="en-US" dirty="0" smtClean="0"/>
              <a:t>Only way to identify free space is to scan over the entire FAT</a:t>
            </a:r>
          </a:p>
          <a:p>
            <a:r>
              <a:rPr lang="en-US" dirty="0" smtClean="0"/>
              <a:t>Linux file system uses more efficient structures</a:t>
            </a:r>
          </a:p>
          <a:p>
            <a:pPr lvl="1"/>
            <a:r>
              <a:rPr lang="en-US" dirty="0" smtClean="0"/>
              <a:t>Extended File System (</a:t>
            </a:r>
            <a:r>
              <a:rPr lang="en-US" dirty="0" err="1" smtClean="0"/>
              <a:t>ext</a:t>
            </a:r>
            <a:r>
              <a:rPr lang="en-US" dirty="0" smtClean="0"/>
              <a:t>) uses </a:t>
            </a:r>
            <a:r>
              <a:rPr lang="en-US" dirty="0" smtClean="0">
                <a:solidFill>
                  <a:schemeClr val="accent1"/>
                </a:solidFill>
              </a:rPr>
              <a:t>index nodes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inodes</a:t>
            </a:r>
            <a:r>
              <a:rPr lang="en-US" dirty="0" smtClean="0"/>
              <a:t>)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to track files and directories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3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Distribution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186" y="1057702"/>
            <a:ext cx="8679977" cy="5704764"/>
          </a:xfrm>
        </p:spPr>
        <p:txBody>
          <a:bodyPr/>
          <a:lstStyle/>
          <a:p>
            <a:r>
              <a:rPr lang="en-US" dirty="0" smtClean="0"/>
              <a:t>FAT uses a linked list for all files</a:t>
            </a:r>
          </a:p>
          <a:p>
            <a:pPr lvl="1"/>
            <a:r>
              <a:rPr lang="en-US" dirty="0" smtClean="0"/>
              <a:t>Simple and uniform mechanism</a:t>
            </a:r>
          </a:p>
          <a:p>
            <a:pPr lvl="1"/>
            <a:r>
              <a:rPr lang="en-US" dirty="0" smtClean="0"/>
              <a:t>… but, it is not optimized for short or long files</a:t>
            </a:r>
          </a:p>
          <a:p>
            <a:r>
              <a:rPr lang="en-US" dirty="0" smtClean="0"/>
              <a:t>Question: are short or long files more common?</a:t>
            </a:r>
          </a:p>
          <a:p>
            <a:pPr lvl="1"/>
            <a:r>
              <a:rPr lang="en-US" dirty="0" smtClean="0"/>
              <a:t>Studies over the last 30 years show that short files are much more common</a:t>
            </a:r>
          </a:p>
          <a:p>
            <a:pPr lvl="1"/>
            <a:r>
              <a:rPr lang="en-US" dirty="0" smtClean="0"/>
              <a:t>2KB is the most common file size</a:t>
            </a:r>
          </a:p>
          <a:p>
            <a:pPr lvl="1"/>
            <a:r>
              <a:rPr lang="en-US" dirty="0" smtClean="0"/>
              <a:t>Average file size is 200KB (biased upward by a few very large files)</a:t>
            </a:r>
          </a:p>
          <a:p>
            <a:r>
              <a:rPr lang="en-US" dirty="0" smtClean="0"/>
              <a:t>Key idea: optimize the file system for many small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9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5617" y="5513699"/>
            <a:ext cx="232012" cy="3684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02793" y="5513699"/>
            <a:ext cx="232012" cy="3684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1249969" y="5513699"/>
            <a:ext cx="232012" cy="3684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497146" y="5513699"/>
            <a:ext cx="232012" cy="3684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755617" y="5882189"/>
            <a:ext cx="232012" cy="3684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1002793" y="5882189"/>
            <a:ext cx="232012" cy="3684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>
          <a:xfrm>
            <a:off x="1249969" y="5882189"/>
            <a:ext cx="232012" cy="3684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/>
          <p:cNvSpPr/>
          <p:nvPr/>
        </p:nvSpPr>
        <p:spPr>
          <a:xfrm>
            <a:off x="1497146" y="5882189"/>
            <a:ext cx="232012" cy="3684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>
          <a:xfrm>
            <a:off x="1751905" y="5513699"/>
            <a:ext cx="232012" cy="3684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1999081" y="5513699"/>
            <a:ext cx="232012" cy="3684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2246257" y="5513699"/>
            <a:ext cx="232012" cy="3684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/>
          <p:cNvSpPr/>
          <p:nvPr/>
        </p:nvSpPr>
        <p:spPr>
          <a:xfrm>
            <a:off x="2493434" y="5513699"/>
            <a:ext cx="232012" cy="3684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/>
          <p:cNvSpPr/>
          <p:nvPr/>
        </p:nvSpPr>
        <p:spPr>
          <a:xfrm>
            <a:off x="1751905" y="5882189"/>
            <a:ext cx="232012" cy="368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1999081" y="5882189"/>
            <a:ext cx="232012" cy="3684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/>
          <p:cNvSpPr/>
          <p:nvPr/>
        </p:nvSpPr>
        <p:spPr>
          <a:xfrm>
            <a:off x="2246257" y="5882189"/>
            <a:ext cx="232012" cy="3684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/>
          <p:cNvSpPr/>
          <p:nvPr/>
        </p:nvSpPr>
        <p:spPr>
          <a:xfrm>
            <a:off x="2493434" y="5882189"/>
            <a:ext cx="232012" cy="3684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/>
          <p:cNvSpPr/>
          <p:nvPr/>
        </p:nvSpPr>
        <p:spPr>
          <a:xfrm>
            <a:off x="2741370" y="5513699"/>
            <a:ext cx="514062" cy="36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3255432" y="5513699"/>
            <a:ext cx="514062" cy="36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3769494" y="5513699"/>
            <a:ext cx="514062" cy="36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ectangle 24"/>
          <p:cNvSpPr/>
          <p:nvPr/>
        </p:nvSpPr>
        <p:spPr>
          <a:xfrm>
            <a:off x="4283556" y="5513699"/>
            <a:ext cx="514062" cy="36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/>
          <p:cNvSpPr/>
          <p:nvPr/>
        </p:nvSpPr>
        <p:spPr>
          <a:xfrm>
            <a:off x="2741370" y="5882189"/>
            <a:ext cx="514062" cy="36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/>
          <p:cNvSpPr/>
          <p:nvPr/>
        </p:nvSpPr>
        <p:spPr>
          <a:xfrm>
            <a:off x="3255432" y="5882189"/>
            <a:ext cx="514062" cy="36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/>
          <p:cNvSpPr/>
          <p:nvPr/>
        </p:nvSpPr>
        <p:spPr>
          <a:xfrm>
            <a:off x="3769494" y="5882189"/>
            <a:ext cx="514062" cy="36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4283556" y="5882189"/>
            <a:ext cx="514062" cy="36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4822642" y="5513699"/>
            <a:ext cx="514062" cy="736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31" name="Rectangle 30"/>
          <p:cNvSpPr/>
          <p:nvPr/>
        </p:nvSpPr>
        <p:spPr>
          <a:xfrm>
            <a:off x="5336704" y="5513699"/>
            <a:ext cx="514062" cy="736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5850766" y="5513699"/>
            <a:ext cx="514062" cy="736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33" name="Rectangle 32"/>
          <p:cNvSpPr/>
          <p:nvPr/>
        </p:nvSpPr>
        <p:spPr>
          <a:xfrm>
            <a:off x="6364828" y="5513699"/>
            <a:ext cx="514062" cy="736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34" name="Rectangle 33"/>
          <p:cNvSpPr/>
          <p:nvPr/>
        </p:nvSpPr>
        <p:spPr>
          <a:xfrm>
            <a:off x="6878890" y="5513699"/>
            <a:ext cx="514062" cy="736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35" name="Rectangle 34"/>
          <p:cNvSpPr/>
          <p:nvPr/>
        </p:nvSpPr>
        <p:spPr>
          <a:xfrm>
            <a:off x="7397519" y="5513699"/>
            <a:ext cx="514062" cy="736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36" name="Rectangle 35"/>
          <p:cNvSpPr/>
          <p:nvPr/>
        </p:nvSpPr>
        <p:spPr>
          <a:xfrm>
            <a:off x="7911581" y="5513699"/>
            <a:ext cx="514062" cy="736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37" name="Rectangle 36"/>
          <p:cNvSpPr/>
          <p:nvPr/>
        </p:nvSpPr>
        <p:spPr>
          <a:xfrm>
            <a:off x="8425643" y="5513699"/>
            <a:ext cx="514062" cy="736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48" name="Rectangle 47"/>
          <p:cNvSpPr/>
          <p:nvPr/>
        </p:nvSpPr>
        <p:spPr>
          <a:xfrm>
            <a:off x="213505" y="5513699"/>
            <a:ext cx="514062" cy="73698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49" name="Rectangular Callout 48"/>
          <p:cNvSpPr/>
          <p:nvPr/>
        </p:nvSpPr>
        <p:spPr>
          <a:xfrm>
            <a:off x="175775" y="158890"/>
            <a:ext cx="5481222" cy="2092991"/>
          </a:xfrm>
          <a:prstGeom prst="wedgeRectCallout">
            <a:avLst>
              <a:gd name="adj1" fmla="val -48045"/>
              <a:gd name="adj2" fmla="val 202898"/>
            </a:avLst>
          </a:prstGeom>
          <a:solidFill>
            <a:schemeClr val="tx2"/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Super block, storing: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Size and location of bitmaps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Number and location of </a:t>
            </a:r>
            <a:r>
              <a:rPr lang="en-US" sz="2400" dirty="0" err="1" smtClean="0"/>
              <a:t>inodes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Number and location of data blocks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Index of root </a:t>
            </a:r>
            <a:r>
              <a:rPr lang="en-US" sz="2400" dirty="0" err="1" smtClean="0"/>
              <a:t>inodes</a:t>
            </a:r>
            <a:endParaRPr lang="en-US" sz="2400" dirty="0"/>
          </a:p>
        </p:txBody>
      </p:sp>
      <p:sp>
        <p:nvSpPr>
          <p:cNvPr id="52" name="Right Brace 51"/>
          <p:cNvSpPr/>
          <p:nvPr/>
        </p:nvSpPr>
        <p:spPr>
          <a:xfrm rot="16200000">
            <a:off x="2059081" y="4801512"/>
            <a:ext cx="391886" cy="940844"/>
          </a:xfrm>
          <a:prstGeom prst="rightBrac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Brace 52"/>
          <p:cNvSpPr/>
          <p:nvPr/>
        </p:nvSpPr>
        <p:spPr>
          <a:xfrm rot="16200000">
            <a:off x="6682447" y="3209039"/>
            <a:ext cx="391887" cy="4111493"/>
          </a:xfrm>
          <a:prstGeom prst="rightBrac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ular Callout 53"/>
          <p:cNvSpPr/>
          <p:nvPr/>
        </p:nvSpPr>
        <p:spPr>
          <a:xfrm>
            <a:off x="6008045" y="4274349"/>
            <a:ext cx="3054488" cy="550459"/>
          </a:xfrm>
          <a:prstGeom prst="wedgeRectCallout">
            <a:avLst>
              <a:gd name="adj1" fmla="val -21041"/>
              <a:gd name="adj2" fmla="val 74269"/>
            </a:avLst>
          </a:prstGeom>
          <a:solidFill>
            <a:schemeClr val="accent4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blocks (4KB each)</a:t>
            </a:r>
            <a:endParaRPr lang="en-US" sz="2400" dirty="0"/>
          </a:p>
        </p:txBody>
      </p:sp>
      <p:sp>
        <p:nvSpPr>
          <p:cNvPr id="55" name="Rectangular Callout 54"/>
          <p:cNvSpPr/>
          <p:nvPr/>
        </p:nvSpPr>
        <p:spPr>
          <a:xfrm>
            <a:off x="1784602" y="2432711"/>
            <a:ext cx="2528942" cy="951934"/>
          </a:xfrm>
          <a:prstGeom prst="wedgeRectCallout">
            <a:avLst>
              <a:gd name="adj1" fmla="val -30769"/>
              <a:gd name="adj2" fmla="val 214030"/>
            </a:avLst>
          </a:prstGeom>
          <a:solidFill>
            <a:schemeClr val="accent3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Bitmap of free &amp; used data blocks</a:t>
            </a:r>
            <a:endParaRPr lang="en-US" sz="2400" dirty="0"/>
          </a:p>
        </p:txBody>
      </p:sp>
      <p:sp>
        <p:nvSpPr>
          <p:cNvPr id="56" name="Right Brace 55"/>
          <p:cNvSpPr/>
          <p:nvPr/>
        </p:nvSpPr>
        <p:spPr>
          <a:xfrm rot="16200000">
            <a:off x="3577931" y="4303211"/>
            <a:ext cx="391886" cy="1937446"/>
          </a:xfrm>
          <a:prstGeom prst="rightBrac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ular Callout 56"/>
          <p:cNvSpPr/>
          <p:nvPr/>
        </p:nvSpPr>
        <p:spPr>
          <a:xfrm>
            <a:off x="4540587" y="1914096"/>
            <a:ext cx="4299785" cy="1811743"/>
          </a:xfrm>
          <a:prstGeom prst="wedgeRectCallout">
            <a:avLst>
              <a:gd name="adj1" fmla="val -66646"/>
              <a:gd name="adj2" fmla="val 119656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Table of </a:t>
            </a:r>
            <a:r>
              <a:rPr lang="en-US" sz="2400" dirty="0" err="1" smtClean="0"/>
              <a:t>inodes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Each </a:t>
            </a:r>
            <a:r>
              <a:rPr lang="en-US" sz="2400" dirty="0" err="1" smtClean="0"/>
              <a:t>inode</a:t>
            </a:r>
            <a:r>
              <a:rPr lang="en-US" sz="2400" dirty="0" smtClean="0"/>
              <a:t> is a file/directory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Includes meta-data and lists of associated data blocks</a:t>
            </a:r>
            <a:endParaRPr lang="en-US" sz="2400" dirty="0"/>
          </a:p>
        </p:txBody>
      </p:sp>
      <p:sp>
        <p:nvSpPr>
          <p:cNvPr id="58" name="Right Brace 57"/>
          <p:cNvSpPr/>
          <p:nvPr/>
        </p:nvSpPr>
        <p:spPr>
          <a:xfrm rot="16200000">
            <a:off x="1053699" y="4805743"/>
            <a:ext cx="384739" cy="925234"/>
          </a:xfrm>
          <a:prstGeom prst="rightBrac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ular Callout 58"/>
          <p:cNvSpPr/>
          <p:nvPr/>
        </p:nvSpPr>
        <p:spPr>
          <a:xfrm>
            <a:off x="987629" y="3588869"/>
            <a:ext cx="2331492" cy="951934"/>
          </a:xfrm>
          <a:prstGeom prst="wedgeRectCallout">
            <a:avLst>
              <a:gd name="adj1" fmla="val -38268"/>
              <a:gd name="adj2" fmla="val 97902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Bitmap of free &amp; used </a:t>
            </a:r>
            <a:r>
              <a:rPr lang="en-US" sz="2400" dirty="0" err="1" smtClean="0"/>
              <a:t>inodes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69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Elbow Connector 97"/>
          <p:cNvCxnSpPr>
            <a:stCxn id="168" idx="0"/>
            <a:endCxn id="113" idx="0"/>
          </p:cNvCxnSpPr>
          <p:nvPr/>
        </p:nvCxnSpPr>
        <p:spPr>
          <a:xfrm rot="16200000" flipH="1">
            <a:off x="4116649" y="4021062"/>
            <a:ext cx="6692" cy="2111782"/>
          </a:xfrm>
          <a:prstGeom prst="bentConnector3">
            <a:avLst>
              <a:gd name="adj1" fmla="val -11369725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106" idx="0"/>
            <a:endCxn id="114" idx="0"/>
          </p:cNvCxnSpPr>
          <p:nvPr/>
        </p:nvCxnSpPr>
        <p:spPr>
          <a:xfrm rot="5400000" flipH="1" flipV="1">
            <a:off x="4632252" y="4022603"/>
            <a:ext cx="12700" cy="2115392"/>
          </a:xfrm>
          <a:prstGeom prst="bentConnector3">
            <a:avLst>
              <a:gd name="adj1" fmla="val 7280591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stCxn id="170" idx="0"/>
            <a:endCxn id="115" idx="0"/>
          </p:cNvCxnSpPr>
          <p:nvPr/>
        </p:nvCxnSpPr>
        <p:spPr>
          <a:xfrm rot="16200000" flipH="1">
            <a:off x="5146219" y="4022509"/>
            <a:ext cx="3799" cy="2111781"/>
          </a:xfrm>
          <a:prstGeom prst="bentConnector3">
            <a:avLst>
              <a:gd name="adj1" fmla="val -2793140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108" idx="0"/>
            <a:endCxn id="116" idx="0"/>
          </p:cNvCxnSpPr>
          <p:nvPr/>
        </p:nvCxnSpPr>
        <p:spPr>
          <a:xfrm rot="5400000" flipH="1" flipV="1">
            <a:off x="5660376" y="4022603"/>
            <a:ext cx="12700" cy="2115392"/>
          </a:xfrm>
          <a:prstGeom prst="bentConnector3">
            <a:avLst>
              <a:gd name="adj1" fmla="val 964478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108" idx="0"/>
            <a:endCxn id="117" idx="0"/>
          </p:cNvCxnSpPr>
          <p:nvPr/>
        </p:nvCxnSpPr>
        <p:spPr>
          <a:xfrm rot="5400000" flipH="1" flipV="1">
            <a:off x="5917407" y="3765572"/>
            <a:ext cx="12700" cy="2629454"/>
          </a:xfrm>
          <a:prstGeom prst="bentConnector3">
            <a:avLst>
              <a:gd name="adj1" fmla="val 964478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stCxn id="171" idx="0"/>
            <a:endCxn id="118" idx="0"/>
          </p:cNvCxnSpPr>
          <p:nvPr/>
        </p:nvCxnSpPr>
        <p:spPr>
          <a:xfrm rot="16200000" flipH="1">
            <a:off x="6175998" y="3505535"/>
            <a:ext cx="1446" cy="3148083"/>
          </a:xfrm>
          <a:prstGeom prst="bentConnector3">
            <a:avLst>
              <a:gd name="adj1" fmla="val -8376473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3342" y="5079343"/>
            <a:ext cx="606819" cy="7379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SB</a:t>
            </a:r>
            <a:endParaRPr lang="en-US" dirty="0"/>
          </a:p>
        </p:txBody>
      </p:sp>
      <p:pic>
        <p:nvPicPr>
          <p:cNvPr id="35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3" y="790367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202" y="2289217"/>
            <a:ext cx="697717" cy="69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072" y="211058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072" y="1253550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286305" y="1334595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/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54418" y="739620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bin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1418764" y="1825157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home</a:t>
            </a:r>
            <a:endParaRPr lang="en-US" sz="20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2842962" y="183762"/>
            <a:ext cx="688594" cy="688594"/>
            <a:chOff x="6581088" y="526057"/>
            <a:chExt cx="3251200" cy="3251201"/>
          </a:xfrm>
        </p:grpSpPr>
        <p:pic>
          <p:nvPicPr>
            <p:cNvPr id="44" name="Picture 5" descr="D:\Pictures\soft-scraps icons\Document Blan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1088" y="526057"/>
              <a:ext cx="3251200" cy="3251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" descr="D:\Pictures\soft-scraps icons\Gear-0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491" y="1100287"/>
              <a:ext cx="2142393" cy="2142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6" name="Elbow Connector 45"/>
          <p:cNvCxnSpPr>
            <a:stCxn id="35" idx="3"/>
            <a:endCxn id="38" idx="1"/>
          </p:cNvCxnSpPr>
          <p:nvPr/>
        </p:nvCxnSpPr>
        <p:spPr>
          <a:xfrm flipV="1">
            <a:off x="743320" y="526047"/>
            <a:ext cx="752752" cy="579309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5" idx="3"/>
            <a:endCxn id="39" idx="1"/>
          </p:cNvCxnSpPr>
          <p:nvPr/>
        </p:nvCxnSpPr>
        <p:spPr>
          <a:xfrm>
            <a:off x="743320" y="1105356"/>
            <a:ext cx="752752" cy="463183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5" idx="3"/>
            <a:endCxn id="37" idx="1"/>
          </p:cNvCxnSpPr>
          <p:nvPr/>
        </p:nvCxnSpPr>
        <p:spPr>
          <a:xfrm>
            <a:off x="743320" y="1105356"/>
            <a:ext cx="718882" cy="1532720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8" idx="3"/>
            <a:endCxn id="44" idx="1"/>
          </p:cNvCxnSpPr>
          <p:nvPr/>
        </p:nvCxnSpPr>
        <p:spPr>
          <a:xfrm>
            <a:off x="2126049" y="526047"/>
            <a:ext cx="716913" cy="2012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143" y="1246726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2859240" y="1764444"/>
            <a:ext cx="609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cbw</a:t>
            </a:r>
            <a:endParaRPr lang="en-US" sz="2000" dirty="0"/>
          </a:p>
        </p:txBody>
      </p:sp>
      <p:cxnSp>
        <p:nvCxnSpPr>
          <p:cNvPr id="53" name="Elbow Connector 52"/>
          <p:cNvCxnSpPr>
            <a:stCxn id="39" idx="3"/>
            <a:endCxn id="51" idx="1"/>
          </p:cNvCxnSpPr>
          <p:nvPr/>
        </p:nvCxnSpPr>
        <p:spPr>
          <a:xfrm flipV="1">
            <a:off x="2126049" y="1561715"/>
            <a:ext cx="723094" cy="6824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35822" y="4372413"/>
            <a:ext cx="8300096" cy="1642756"/>
            <a:chOff x="445806" y="3645753"/>
            <a:chExt cx="8300096" cy="1642756"/>
          </a:xfrm>
        </p:grpSpPr>
        <p:sp>
          <p:nvSpPr>
            <p:cNvPr id="88" name="Rectangle 87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66842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515447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</a:t>
              </a:r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091768" y="3799641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Inodes</a:t>
              </a:r>
              <a:endParaRPr lang="en-US" sz="2000" b="1" dirty="0" smtClean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975410" y="3799641"/>
              <a:ext cx="1416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 Blocks</a:t>
              </a:r>
            </a:p>
          </p:txBody>
        </p:sp>
        <p:cxnSp>
          <p:nvCxnSpPr>
            <p:cNvPr id="134" name="Straight Connector 133"/>
            <p:cNvCxnSpPr/>
            <p:nvPr/>
          </p:nvCxnSpPr>
          <p:spPr>
            <a:xfrm>
              <a:off x="1455742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2483875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4596993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Rectangle 138"/>
          <p:cNvSpPr/>
          <p:nvPr/>
        </p:nvSpPr>
        <p:spPr>
          <a:xfrm>
            <a:off x="1781394" y="5076500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4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942" y="5271624"/>
            <a:ext cx="381890" cy="38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941" y="5271624"/>
            <a:ext cx="381890" cy="38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003" y="5271624"/>
            <a:ext cx="381890" cy="38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992" y="5271624"/>
            <a:ext cx="381890" cy="38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58" y="5274393"/>
            <a:ext cx="376352" cy="37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8082195" y="5269656"/>
            <a:ext cx="385826" cy="385826"/>
            <a:chOff x="6581088" y="526057"/>
            <a:chExt cx="3251200" cy="3251201"/>
          </a:xfrm>
        </p:grpSpPr>
        <p:pic>
          <p:nvPicPr>
            <p:cNvPr id="86" name="Picture 5" descr="D:\Pictures\soft-scraps icons\Document Blank-0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1088" y="526057"/>
              <a:ext cx="3251200" cy="3251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4" descr="D:\Pictures\soft-scraps icons\Gear-01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491" y="1100287"/>
              <a:ext cx="2142393" cy="2142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9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103" y="5274393"/>
            <a:ext cx="376352" cy="37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587" y="5274393"/>
            <a:ext cx="376352" cy="37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ular Callout 30"/>
          <p:cNvSpPr/>
          <p:nvPr/>
        </p:nvSpPr>
        <p:spPr>
          <a:xfrm>
            <a:off x="156035" y="6136895"/>
            <a:ext cx="2111372" cy="532263"/>
          </a:xfrm>
          <a:prstGeom prst="wedgeRectCallout">
            <a:avLst>
              <a:gd name="adj1" fmla="val -32899"/>
              <a:gd name="adj2" fmla="val -96658"/>
            </a:avLst>
          </a:prstGeom>
          <a:solidFill>
            <a:schemeClr val="tx2"/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Root </a:t>
            </a:r>
            <a:r>
              <a:rPr lang="en-US" sz="2400" dirty="0" err="1" smtClean="0"/>
              <a:t>inode</a:t>
            </a:r>
            <a:r>
              <a:rPr lang="en-US" sz="2400" dirty="0" smtClean="0"/>
              <a:t> = </a:t>
            </a:r>
            <a:r>
              <a:rPr lang="en-US" sz="2400" dirty="0"/>
              <a:t>0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741827" y="5075960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1" name="Rectangle 140"/>
          <p:cNvSpPr/>
          <p:nvPr/>
        </p:nvSpPr>
        <p:spPr>
          <a:xfrm>
            <a:off x="983236" y="5076500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2" name="Rectangle 141"/>
          <p:cNvSpPr/>
          <p:nvPr/>
        </p:nvSpPr>
        <p:spPr>
          <a:xfrm>
            <a:off x="1229118" y="5079891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5" name="Rectangle 154"/>
          <p:cNvSpPr/>
          <p:nvPr/>
        </p:nvSpPr>
        <p:spPr>
          <a:xfrm>
            <a:off x="1470527" y="5073607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6" name="Rectangle 155"/>
          <p:cNvSpPr/>
          <p:nvPr/>
        </p:nvSpPr>
        <p:spPr>
          <a:xfrm>
            <a:off x="741528" y="5441557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7" name="Rectangle 156"/>
          <p:cNvSpPr/>
          <p:nvPr/>
        </p:nvSpPr>
        <p:spPr>
          <a:xfrm>
            <a:off x="982937" y="5435273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8" name="Rectangle 157"/>
          <p:cNvSpPr/>
          <p:nvPr/>
        </p:nvSpPr>
        <p:spPr>
          <a:xfrm>
            <a:off x="2021746" y="5073607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9" name="Rectangle 158"/>
          <p:cNvSpPr/>
          <p:nvPr/>
        </p:nvSpPr>
        <p:spPr>
          <a:xfrm>
            <a:off x="2265890" y="5078853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3" name="Rectangle 162"/>
          <p:cNvSpPr/>
          <p:nvPr/>
        </p:nvSpPr>
        <p:spPr>
          <a:xfrm>
            <a:off x="2506242" y="5075960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4" name="Rectangle 163"/>
          <p:cNvSpPr/>
          <p:nvPr/>
        </p:nvSpPr>
        <p:spPr>
          <a:xfrm>
            <a:off x="1775328" y="5441059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5" name="Rectangle 164"/>
          <p:cNvSpPr/>
          <p:nvPr/>
        </p:nvSpPr>
        <p:spPr>
          <a:xfrm>
            <a:off x="2015680" y="5438166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6" name="Rectangle 165"/>
          <p:cNvSpPr/>
          <p:nvPr/>
        </p:nvSpPr>
        <p:spPr>
          <a:xfrm>
            <a:off x="2259824" y="5436588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7" name="Rectangle 166"/>
          <p:cNvSpPr/>
          <p:nvPr/>
        </p:nvSpPr>
        <p:spPr>
          <a:xfrm>
            <a:off x="2500176" y="5440519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8" name="Rectangle 167"/>
          <p:cNvSpPr/>
          <p:nvPr/>
        </p:nvSpPr>
        <p:spPr>
          <a:xfrm>
            <a:off x="2807073" y="5073607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9" name="Rectangle 168"/>
          <p:cNvSpPr/>
          <p:nvPr/>
        </p:nvSpPr>
        <p:spPr>
          <a:xfrm>
            <a:off x="3317524" y="5075960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0" name="Rectangle 169"/>
          <p:cNvSpPr/>
          <p:nvPr/>
        </p:nvSpPr>
        <p:spPr>
          <a:xfrm>
            <a:off x="3835198" y="5076500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1" name="Rectangle 170"/>
          <p:cNvSpPr/>
          <p:nvPr/>
        </p:nvSpPr>
        <p:spPr>
          <a:xfrm>
            <a:off x="4345649" y="5078853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2" name="Rectangle 171"/>
          <p:cNvSpPr/>
          <p:nvPr/>
        </p:nvSpPr>
        <p:spPr>
          <a:xfrm>
            <a:off x="2803638" y="5438166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3" name="Rectangle 172"/>
          <p:cNvSpPr/>
          <p:nvPr/>
        </p:nvSpPr>
        <p:spPr>
          <a:xfrm>
            <a:off x="3314089" y="5440519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1" name="Rectangular Callout 130"/>
          <p:cNvSpPr/>
          <p:nvPr/>
        </p:nvSpPr>
        <p:spPr>
          <a:xfrm>
            <a:off x="3583336" y="147923"/>
            <a:ext cx="3404312" cy="3168482"/>
          </a:xfrm>
          <a:prstGeom prst="wedgeRectCallout">
            <a:avLst>
              <a:gd name="adj1" fmla="val 73"/>
              <a:gd name="adj2" fmla="val 108228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Directories are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Contains the list of entries in the directory</a:t>
            </a:r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243888"/>
              </p:ext>
            </p:extLst>
          </p:nvPr>
        </p:nvGraphicFramePr>
        <p:xfrm>
          <a:off x="4255394" y="1336947"/>
          <a:ext cx="206019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608"/>
                <a:gridCol w="755587"/>
              </a:tblGrid>
              <a:tr h="338345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initrd.img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9" name="Elbow Connector 178"/>
          <p:cNvCxnSpPr>
            <a:stCxn id="109" idx="2"/>
            <a:endCxn id="121" idx="2"/>
          </p:cNvCxnSpPr>
          <p:nvPr/>
        </p:nvCxnSpPr>
        <p:spPr>
          <a:xfrm rot="16200000" flipH="1">
            <a:off x="5662659" y="3215113"/>
            <a:ext cx="12700" cy="5204331"/>
          </a:xfrm>
          <a:prstGeom prst="bentConnector3">
            <a:avLst>
              <a:gd name="adj1" fmla="val 244478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Down Arrow 145"/>
          <p:cNvSpPr/>
          <p:nvPr/>
        </p:nvSpPr>
        <p:spPr>
          <a:xfrm rot="1969089">
            <a:off x="5775332" y="4674621"/>
            <a:ext cx="491319" cy="64144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Elbow Connector 179"/>
          <p:cNvCxnSpPr>
            <a:stCxn id="110" idx="2"/>
            <a:endCxn id="122" idx="2"/>
          </p:cNvCxnSpPr>
          <p:nvPr/>
        </p:nvCxnSpPr>
        <p:spPr>
          <a:xfrm rot="16200000" flipH="1">
            <a:off x="6176721" y="3215113"/>
            <a:ext cx="12700" cy="5204331"/>
          </a:xfrm>
          <a:prstGeom prst="bentConnector3">
            <a:avLst>
              <a:gd name="adj1" fmla="val 3626866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Down Arrow 180"/>
          <p:cNvSpPr/>
          <p:nvPr/>
        </p:nvSpPr>
        <p:spPr>
          <a:xfrm rot="1969089">
            <a:off x="6289521" y="4687438"/>
            <a:ext cx="491319" cy="64144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ular Callout 161"/>
          <p:cNvSpPr/>
          <p:nvPr/>
        </p:nvSpPr>
        <p:spPr>
          <a:xfrm>
            <a:off x="4023196" y="1237977"/>
            <a:ext cx="4875690" cy="2041989"/>
          </a:xfrm>
          <a:prstGeom prst="wedgeRectCallout">
            <a:avLst>
              <a:gd name="adj1" fmla="val 16232"/>
              <a:gd name="adj2" fmla="val 72822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Each </a:t>
            </a:r>
            <a:r>
              <a:rPr lang="en-US" sz="2400" dirty="0" err="1" smtClean="0"/>
              <a:t>inode</a:t>
            </a:r>
            <a:r>
              <a:rPr lang="en-US" sz="2400" dirty="0" smtClean="0"/>
              <a:t> can directly point to 12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Can also indirectly point to blocks at 1, 2, and 3 levels of depth</a:t>
            </a:r>
          </a:p>
        </p:txBody>
      </p:sp>
    </p:spTree>
    <p:extLst>
      <p:ext uri="{BB962C8B-B14F-4D97-AF65-F5344CB8AC3E}">
        <p14:creationId xmlns:p14="http://schemas.microsoft.com/office/powerpoint/2010/main" val="387718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5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000"/>
                            </p:stCondLst>
                            <p:childTnLst>
                              <p:par>
                                <p:cTn id="1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500"/>
                            </p:stCondLst>
                            <p:childTnLst>
                              <p:par>
                                <p:cTn id="1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39" grpId="0" animBg="1"/>
      <p:bldP spid="140" grpId="0" animBg="1"/>
      <p:bldP spid="141" grpId="0" animBg="1"/>
      <p:bldP spid="142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31" grpId="0" animBg="1"/>
      <p:bldP spid="131" grpId="1" animBg="1"/>
      <p:bldP spid="146" grpId="0" animBg="1"/>
      <p:bldP spid="146" grpId="1" animBg="1"/>
      <p:bldP spid="181" grpId="0" animBg="1"/>
      <p:bldP spid="16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ext2 </a:t>
            </a:r>
            <a:r>
              <a:rPr lang="en-US" dirty="0" err="1" smtClean="0"/>
              <a:t>inodes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138113"/>
              </p:ext>
            </p:extLst>
          </p:nvPr>
        </p:nvGraphicFramePr>
        <p:xfrm>
          <a:off x="606615" y="1056990"/>
          <a:ext cx="8009954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481"/>
                <a:gridCol w="1420686"/>
                <a:gridCol w="51537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Size (bytes)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What is this field for?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Read/write/execute?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User ID of the file</a:t>
                      </a:r>
                      <a:r>
                        <a:rPr lang="en-US" sz="2000" baseline="0" dirty="0" smtClean="0"/>
                        <a:t> owner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size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Size</a:t>
                      </a:r>
                      <a:r>
                        <a:rPr lang="en-US" sz="2000" baseline="0" dirty="0" smtClean="0"/>
                        <a:t> of the file in bytes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Last access time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Creation</a:t>
                      </a:r>
                      <a:r>
                        <a:rPr lang="en-US" sz="2000" baseline="0" dirty="0" smtClean="0"/>
                        <a:t> time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Last modification</a:t>
                      </a:r>
                      <a:r>
                        <a:rPr lang="en-US" sz="2000" baseline="0" dirty="0" smtClean="0"/>
                        <a:t> time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Deletion time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gid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Group</a:t>
                      </a:r>
                      <a:r>
                        <a:rPr lang="en-US" sz="2000" baseline="0" dirty="0" smtClean="0"/>
                        <a:t> ID of the file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links_count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How many hard links point to this file?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blocks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How many data blocks are allocated to</a:t>
                      </a:r>
                      <a:r>
                        <a:rPr lang="en-US" sz="2000" baseline="0" dirty="0" smtClean="0"/>
                        <a:t> this file?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flags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File or directory? Plus, other simple flags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block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</a:t>
                      </a:r>
                      <a:r>
                        <a:rPr lang="en-US" sz="2000" baseline="0" dirty="0" smtClean="0"/>
                        <a:t> direct and indirect pointers to data blocks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3678" y="5022376"/>
            <a:ext cx="8052179" cy="40943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3677" y="5816221"/>
            <a:ext cx="8052179" cy="40943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3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2513"/>
          </a:xfrm>
        </p:spPr>
        <p:txBody>
          <a:bodyPr>
            <a:norm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node</a:t>
            </a:r>
            <a:r>
              <a:rPr lang="en-US" dirty="0" smtClean="0"/>
              <a:t> Block Pointers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5837" y="825689"/>
            <a:ext cx="8679977" cy="1180531"/>
          </a:xfrm>
        </p:spPr>
        <p:txBody>
          <a:bodyPr>
            <a:normAutofit/>
          </a:bodyPr>
          <a:lstStyle/>
          <a:p>
            <a:r>
              <a:rPr lang="en-US" dirty="0" smtClean="0"/>
              <a:t>Each </a:t>
            </a:r>
            <a:r>
              <a:rPr lang="en-US" dirty="0" err="1" smtClean="0"/>
              <a:t>inode</a:t>
            </a:r>
            <a:r>
              <a:rPr lang="en-US" dirty="0" smtClean="0"/>
              <a:t> is the root of an unbalanced tree of data blocks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7" idx="3"/>
          </p:cNvCxnSpPr>
          <p:nvPr/>
        </p:nvCxnSpPr>
        <p:spPr>
          <a:xfrm flipH="1">
            <a:off x="641737" y="2091259"/>
            <a:ext cx="3811227" cy="61484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8" idx="3"/>
          </p:cNvCxnSpPr>
          <p:nvPr/>
        </p:nvCxnSpPr>
        <p:spPr>
          <a:xfrm flipH="1">
            <a:off x="923163" y="2091259"/>
            <a:ext cx="3529801" cy="8718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9" idx="3"/>
          </p:cNvCxnSpPr>
          <p:nvPr/>
        </p:nvCxnSpPr>
        <p:spPr>
          <a:xfrm flipH="1">
            <a:off x="1226275" y="2091259"/>
            <a:ext cx="3226689" cy="111479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19" idx="0"/>
          </p:cNvCxnSpPr>
          <p:nvPr/>
        </p:nvCxnSpPr>
        <p:spPr>
          <a:xfrm flipH="1">
            <a:off x="2928207" y="2091259"/>
            <a:ext cx="1524757" cy="75674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2"/>
            <a:endCxn id="27" idx="0"/>
          </p:cNvCxnSpPr>
          <p:nvPr/>
        </p:nvCxnSpPr>
        <p:spPr>
          <a:xfrm flipH="1">
            <a:off x="2691154" y="3475802"/>
            <a:ext cx="237053" cy="63940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2"/>
            <a:endCxn id="28" idx="0"/>
          </p:cNvCxnSpPr>
          <p:nvPr/>
        </p:nvCxnSpPr>
        <p:spPr>
          <a:xfrm flipH="1">
            <a:off x="2404496" y="3475802"/>
            <a:ext cx="523711" cy="48150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2"/>
            <a:endCxn id="29" idx="0"/>
          </p:cNvCxnSpPr>
          <p:nvPr/>
        </p:nvCxnSpPr>
        <p:spPr>
          <a:xfrm flipH="1">
            <a:off x="2149580" y="3475802"/>
            <a:ext cx="778627" cy="37392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2"/>
            <a:endCxn id="41" idx="0"/>
          </p:cNvCxnSpPr>
          <p:nvPr/>
        </p:nvCxnSpPr>
        <p:spPr>
          <a:xfrm flipH="1">
            <a:off x="3896222" y="4579833"/>
            <a:ext cx="606269" cy="40889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2"/>
            <a:endCxn id="39" idx="0"/>
          </p:cNvCxnSpPr>
          <p:nvPr/>
        </p:nvCxnSpPr>
        <p:spPr>
          <a:xfrm>
            <a:off x="4502491" y="4579833"/>
            <a:ext cx="0" cy="65287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6" idx="2"/>
            <a:endCxn id="40" idx="0"/>
          </p:cNvCxnSpPr>
          <p:nvPr/>
        </p:nvCxnSpPr>
        <p:spPr>
          <a:xfrm flipH="1">
            <a:off x="4174593" y="4579833"/>
            <a:ext cx="327898" cy="54065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3" idx="2"/>
            <a:endCxn id="26" idx="0"/>
          </p:cNvCxnSpPr>
          <p:nvPr/>
        </p:nvCxnSpPr>
        <p:spPr>
          <a:xfrm>
            <a:off x="4452964" y="3370718"/>
            <a:ext cx="49527" cy="84062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2"/>
            <a:endCxn id="37" idx="0"/>
          </p:cNvCxnSpPr>
          <p:nvPr/>
        </p:nvCxnSpPr>
        <p:spPr>
          <a:xfrm flipH="1">
            <a:off x="4208441" y="3370718"/>
            <a:ext cx="244523" cy="70248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3" idx="2"/>
            <a:endCxn id="38" idx="0"/>
          </p:cNvCxnSpPr>
          <p:nvPr/>
        </p:nvCxnSpPr>
        <p:spPr>
          <a:xfrm flipH="1">
            <a:off x="3896222" y="3370718"/>
            <a:ext cx="556742" cy="51690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" idx="2"/>
            <a:endCxn id="23" idx="0"/>
          </p:cNvCxnSpPr>
          <p:nvPr/>
        </p:nvCxnSpPr>
        <p:spPr>
          <a:xfrm>
            <a:off x="4452964" y="2091259"/>
            <a:ext cx="0" cy="65166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" idx="2"/>
            <a:endCxn id="24" idx="0"/>
          </p:cNvCxnSpPr>
          <p:nvPr/>
        </p:nvCxnSpPr>
        <p:spPr>
          <a:xfrm>
            <a:off x="4452964" y="2091259"/>
            <a:ext cx="1394120" cy="51864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ular Callout 73"/>
          <p:cNvSpPr/>
          <p:nvPr/>
        </p:nvSpPr>
        <p:spPr>
          <a:xfrm>
            <a:off x="5888994" y="1478685"/>
            <a:ext cx="2407156" cy="488168"/>
          </a:xfrm>
          <a:prstGeom prst="wedgeRectCallout">
            <a:avLst>
              <a:gd name="adj1" fmla="val -82627"/>
              <a:gd name="adj2" fmla="val 19589"/>
            </a:avLst>
          </a:prstGeom>
          <a:solidFill>
            <a:schemeClr val="tx2"/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15 total pointers</a:t>
            </a:r>
            <a:endParaRPr lang="en-US" sz="2400" dirty="0"/>
          </a:p>
        </p:txBody>
      </p:sp>
      <p:grpSp>
        <p:nvGrpSpPr>
          <p:cNvPr id="228" name="Group 227"/>
          <p:cNvGrpSpPr/>
          <p:nvPr/>
        </p:nvGrpSpPr>
        <p:grpSpPr>
          <a:xfrm>
            <a:off x="107883" y="3458773"/>
            <a:ext cx="1630561" cy="1781411"/>
            <a:chOff x="107883" y="3458773"/>
            <a:chExt cx="1630561" cy="1781411"/>
          </a:xfrm>
        </p:grpSpPr>
        <p:sp>
          <p:nvSpPr>
            <p:cNvPr id="75" name="Right Brace 74"/>
            <p:cNvSpPr/>
            <p:nvPr/>
          </p:nvSpPr>
          <p:spPr>
            <a:xfrm rot="5400000">
              <a:off x="510151" y="3134537"/>
              <a:ext cx="391887" cy="1040359"/>
            </a:xfrm>
            <a:prstGeom prst="rightBrac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ular Callout 75"/>
            <p:cNvSpPr/>
            <p:nvPr/>
          </p:nvSpPr>
          <p:spPr>
            <a:xfrm>
              <a:off x="107883" y="4257446"/>
              <a:ext cx="1630561" cy="982738"/>
            </a:xfrm>
            <a:prstGeom prst="wedgeRectCallout">
              <a:avLst>
                <a:gd name="adj1" fmla="val -17198"/>
                <a:gd name="adj2" fmla="val -78493"/>
              </a:avLst>
            </a:prstGeom>
            <a:solidFill>
              <a:schemeClr val="accent4"/>
            </a:solidFill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12 blocks * 4KB = 48KB</a:t>
              </a:r>
              <a:endParaRPr lang="en-US" sz="2400" dirty="0"/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5888994" y="5069791"/>
            <a:ext cx="3148224" cy="1030175"/>
            <a:chOff x="5888994" y="5069791"/>
            <a:chExt cx="3148224" cy="1030175"/>
          </a:xfrm>
        </p:grpSpPr>
        <p:sp>
          <p:nvSpPr>
            <p:cNvPr id="77" name="Right Brace 76"/>
            <p:cNvSpPr/>
            <p:nvPr/>
          </p:nvSpPr>
          <p:spPr>
            <a:xfrm rot="5400000">
              <a:off x="7267162" y="3691623"/>
              <a:ext cx="391887" cy="3148224"/>
            </a:xfrm>
            <a:prstGeom prst="rightBrac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ular Callout 77"/>
            <p:cNvSpPr/>
            <p:nvPr/>
          </p:nvSpPr>
          <p:spPr>
            <a:xfrm>
              <a:off x="6041303" y="5546610"/>
              <a:ext cx="2911804" cy="553356"/>
            </a:xfrm>
            <a:prstGeom prst="wedgeRectCallout">
              <a:avLst>
                <a:gd name="adj1" fmla="val -4745"/>
                <a:gd name="adj2" fmla="val -75435"/>
              </a:avLst>
            </a:prstGeom>
            <a:solidFill>
              <a:schemeClr val="accent4"/>
            </a:solidFill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r>
                <a:rPr lang="en-US" sz="2400" baseline="30000" dirty="0" smtClean="0"/>
                <a:t>30</a:t>
              </a:r>
              <a:r>
                <a:rPr lang="en-US" sz="2400" dirty="0" smtClean="0"/>
                <a:t> blocks * 4KB = 4TB</a:t>
              </a:r>
              <a:endParaRPr lang="en-US" sz="2400" dirty="0"/>
            </a:p>
          </p:txBody>
        </p:sp>
      </p:grpSp>
      <p:cxnSp>
        <p:nvCxnSpPr>
          <p:cNvPr id="104" name="Straight Arrow Connector 103"/>
          <p:cNvCxnSpPr>
            <a:stCxn id="19" idx="2"/>
            <a:endCxn id="103" idx="0"/>
          </p:cNvCxnSpPr>
          <p:nvPr/>
        </p:nvCxnSpPr>
        <p:spPr>
          <a:xfrm flipH="1">
            <a:off x="2928206" y="3475802"/>
            <a:ext cx="1" cy="82365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/>
          <p:cNvGrpSpPr/>
          <p:nvPr/>
        </p:nvGrpSpPr>
        <p:grpSpPr>
          <a:xfrm>
            <a:off x="1297645" y="4792786"/>
            <a:ext cx="1902755" cy="1855067"/>
            <a:chOff x="1297645" y="4792786"/>
            <a:chExt cx="1902755" cy="1855067"/>
          </a:xfrm>
        </p:grpSpPr>
        <p:sp>
          <p:nvSpPr>
            <p:cNvPr id="125" name="Right Brace 124"/>
            <p:cNvSpPr/>
            <p:nvPr/>
          </p:nvSpPr>
          <p:spPr>
            <a:xfrm rot="5400000">
              <a:off x="2332422" y="4404306"/>
              <a:ext cx="391887" cy="1168847"/>
            </a:xfrm>
            <a:prstGeom prst="rightBrac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ular Callout 125"/>
            <p:cNvSpPr/>
            <p:nvPr/>
          </p:nvSpPr>
          <p:spPr>
            <a:xfrm>
              <a:off x="1297645" y="5665115"/>
              <a:ext cx="1902755" cy="982738"/>
            </a:xfrm>
            <a:prstGeom prst="wedgeRectCallout">
              <a:avLst>
                <a:gd name="adj1" fmla="val -17198"/>
                <a:gd name="adj2" fmla="val -78493"/>
              </a:avLst>
            </a:prstGeom>
            <a:solidFill>
              <a:schemeClr val="accent4"/>
            </a:solidFill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1024 blocks * 4KB = 4MB</a:t>
              </a:r>
              <a:endParaRPr lang="en-US" sz="2400" dirty="0"/>
            </a:p>
          </p:txBody>
        </p:sp>
      </p:grpSp>
      <p:cxnSp>
        <p:nvCxnSpPr>
          <p:cNvPr id="147" name="Straight Arrow Connector 146"/>
          <p:cNvCxnSpPr>
            <a:stCxn id="23" idx="2"/>
            <a:endCxn id="145" idx="0"/>
          </p:cNvCxnSpPr>
          <p:nvPr/>
        </p:nvCxnSpPr>
        <p:spPr>
          <a:xfrm>
            <a:off x="4452964" y="3370718"/>
            <a:ext cx="384541" cy="69639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23" idx="2"/>
            <a:endCxn id="146" idx="0"/>
          </p:cNvCxnSpPr>
          <p:nvPr/>
        </p:nvCxnSpPr>
        <p:spPr>
          <a:xfrm>
            <a:off x="4452964" y="3370718"/>
            <a:ext cx="696618" cy="51295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26" idx="2"/>
          </p:cNvCxnSpPr>
          <p:nvPr/>
        </p:nvCxnSpPr>
        <p:spPr>
          <a:xfrm>
            <a:off x="4502491" y="4579833"/>
            <a:ext cx="335014" cy="72489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Group 232"/>
          <p:cNvGrpSpPr/>
          <p:nvPr/>
        </p:nvGrpSpPr>
        <p:grpSpPr>
          <a:xfrm>
            <a:off x="3690584" y="5823288"/>
            <a:ext cx="5213017" cy="951445"/>
            <a:chOff x="3690584" y="5823288"/>
            <a:chExt cx="5213017" cy="951445"/>
          </a:xfrm>
        </p:grpSpPr>
        <p:sp>
          <p:nvSpPr>
            <p:cNvPr id="166" name="Right Brace 165"/>
            <p:cNvSpPr/>
            <p:nvPr/>
          </p:nvSpPr>
          <p:spPr>
            <a:xfrm rot="5400000">
              <a:off x="4147035" y="5366837"/>
              <a:ext cx="391887" cy="1304789"/>
            </a:xfrm>
            <a:prstGeom prst="rightBrac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ular Callout 166"/>
            <p:cNvSpPr/>
            <p:nvPr/>
          </p:nvSpPr>
          <p:spPr>
            <a:xfrm>
              <a:off x="4591203" y="6215175"/>
              <a:ext cx="4312398" cy="559558"/>
            </a:xfrm>
            <a:prstGeom prst="wedgeRectCallout">
              <a:avLst>
                <a:gd name="adj1" fmla="val -55808"/>
                <a:gd name="adj2" fmla="val -34591"/>
              </a:avLst>
            </a:prstGeom>
            <a:solidFill>
              <a:schemeClr val="accent4"/>
            </a:solidFill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1024 * 1024 blocks * 4KB = 4GB</a:t>
              </a:r>
              <a:endParaRPr lang="en-US" sz="2400" dirty="0"/>
            </a:p>
          </p:txBody>
        </p:sp>
      </p:grpSp>
      <p:cxnSp>
        <p:nvCxnSpPr>
          <p:cNvPr id="181" name="Straight Arrow Connector 180"/>
          <p:cNvCxnSpPr>
            <a:stCxn id="24" idx="2"/>
            <a:endCxn id="175" idx="0"/>
          </p:cNvCxnSpPr>
          <p:nvPr/>
        </p:nvCxnSpPr>
        <p:spPr>
          <a:xfrm>
            <a:off x="5847084" y="3237705"/>
            <a:ext cx="320867" cy="46700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24" idx="2"/>
            <a:endCxn id="174" idx="0"/>
          </p:cNvCxnSpPr>
          <p:nvPr/>
        </p:nvCxnSpPr>
        <p:spPr>
          <a:xfrm>
            <a:off x="5847084" y="3237705"/>
            <a:ext cx="655881" cy="32277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24" idx="2"/>
            <a:endCxn id="172" idx="0"/>
          </p:cNvCxnSpPr>
          <p:nvPr/>
        </p:nvCxnSpPr>
        <p:spPr>
          <a:xfrm>
            <a:off x="5847084" y="3237705"/>
            <a:ext cx="967958" cy="13933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72" idx="2"/>
            <a:endCxn id="176" idx="1"/>
          </p:cNvCxnSpPr>
          <p:nvPr/>
        </p:nvCxnSpPr>
        <p:spPr>
          <a:xfrm>
            <a:off x="6815042" y="3745531"/>
            <a:ext cx="476526" cy="49321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72" idx="2"/>
            <a:endCxn id="173" idx="1"/>
          </p:cNvCxnSpPr>
          <p:nvPr/>
        </p:nvCxnSpPr>
        <p:spPr>
          <a:xfrm>
            <a:off x="6815042" y="3745531"/>
            <a:ext cx="776192" cy="27485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72" idx="2"/>
            <a:endCxn id="171" idx="1"/>
          </p:cNvCxnSpPr>
          <p:nvPr/>
        </p:nvCxnSpPr>
        <p:spPr>
          <a:xfrm>
            <a:off x="6815042" y="3745531"/>
            <a:ext cx="1078122" cy="5468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71" idx="2"/>
            <a:endCxn id="180" idx="1"/>
          </p:cNvCxnSpPr>
          <p:nvPr/>
        </p:nvCxnSpPr>
        <p:spPr>
          <a:xfrm flipH="1">
            <a:off x="8060446" y="3984464"/>
            <a:ext cx="38355" cy="103367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71" idx="2"/>
            <a:endCxn id="179" idx="1"/>
          </p:cNvCxnSpPr>
          <p:nvPr/>
        </p:nvCxnSpPr>
        <p:spPr>
          <a:xfrm>
            <a:off x="8098801" y="3984464"/>
            <a:ext cx="167282" cy="7824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71" idx="2"/>
            <a:endCxn id="177" idx="1"/>
          </p:cNvCxnSpPr>
          <p:nvPr/>
        </p:nvCxnSpPr>
        <p:spPr>
          <a:xfrm>
            <a:off x="8098801" y="3984464"/>
            <a:ext cx="372919" cy="52225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71" idx="2"/>
            <a:endCxn id="178" idx="1"/>
          </p:cNvCxnSpPr>
          <p:nvPr/>
        </p:nvCxnSpPr>
        <p:spPr>
          <a:xfrm>
            <a:off x="8098801" y="3984464"/>
            <a:ext cx="578556" cy="2728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910554" y="1722769"/>
            <a:ext cx="1084820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inode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2478047" y="2848005"/>
            <a:ext cx="900319" cy="62779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Single Indirect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02804" y="2742921"/>
            <a:ext cx="900319" cy="62779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Double Indirect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396924" y="2609908"/>
            <a:ext cx="900319" cy="62779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Triple Indirect</a:t>
            </a:r>
            <a:endParaRPr lang="en-US" dirty="0"/>
          </a:p>
        </p:txBody>
      </p:sp>
      <p:grpSp>
        <p:nvGrpSpPr>
          <p:cNvPr id="227" name="Group 226"/>
          <p:cNvGrpSpPr/>
          <p:nvPr/>
        </p:nvGrpSpPr>
        <p:grpSpPr>
          <a:xfrm>
            <a:off x="230463" y="2521857"/>
            <a:ext cx="995812" cy="868438"/>
            <a:chOff x="230463" y="2521857"/>
            <a:chExt cx="995812" cy="868438"/>
          </a:xfrm>
        </p:grpSpPr>
        <p:sp>
          <p:nvSpPr>
            <p:cNvPr id="7" name="Rectangle 6"/>
            <p:cNvSpPr/>
            <p:nvPr/>
          </p:nvSpPr>
          <p:spPr>
            <a:xfrm>
              <a:off x="230463" y="2521857"/>
              <a:ext cx="411274" cy="3684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1889" y="2778826"/>
              <a:ext cx="411274" cy="3684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5001" y="3021805"/>
              <a:ext cx="411274" cy="3684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1943943" y="3849726"/>
            <a:ext cx="1189900" cy="818216"/>
            <a:chOff x="1943943" y="3849726"/>
            <a:chExt cx="1189900" cy="818216"/>
          </a:xfrm>
        </p:grpSpPr>
        <p:sp>
          <p:nvSpPr>
            <p:cNvPr id="29" name="Rectangle 28"/>
            <p:cNvSpPr/>
            <p:nvPr/>
          </p:nvSpPr>
          <p:spPr>
            <a:xfrm>
              <a:off x="1943943" y="3849726"/>
              <a:ext cx="411274" cy="3684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98859" y="3957309"/>
              <a:ext cx="411274" cy="3684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85517" y="4115207"/>
              <a:ext cx="411274" cy="3684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722569" y="4299452"/>
              <a:ext cx="411274" cy="3684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3690585" y="3883673"/>
            <a:ext cx="1664634" cy="696160"/>
            <a:chOff x="3690585" y="3883673"/>
            <a:chExt cx="1664634" cy="696160"/>
          </a:xfrm>
        </p:grpSpPr>
        <p:sp>
          <p:nvSpPr>
            <p:cNvPr id="38" name="Rectangle 37"/>
            <p:cNvSpPr/>
            <p:nvPr/>
          </p:nvSpPr>
          <p:spPr>
            <a:xfrm>
              <a:off x="3690585" y="3887627"/>
              <a:ext cx="411274" cy="36849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943945" y="3883673"/>
              <a:ext cx="411274" cy="36849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02804" y="4073201"/>
              <a:ext cx="411274" cy="36849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4631868" y="4067108"/>
              <a:ext cx="411274" cy="36849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96854" y="4211343"/>
              <a:ext cx="411274" cy="36849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690585" y="4988729"/>
            <a:ext cx="1345384" cy="736980"/>
            <a:chOff x="3690585" y="4988729"/>
            <a:chExt cx="1345384" cy="736980"/>
          </a:xfrm>
        </p:grpSpPr>
        <p:sp>
          <p:nvSpPr>
            <p:cNvPr id="41" name="Rectangle 40"/>
            <p:cNvSpPr/>
            <p:nvPr/>
          </p:nvSpPr>
          <p:spPr>
            <a:xfrm>
              <a:off x="3690585" y="4988729"/>
              <a:ext cx="411274" cy="3684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68956" y="5120484"/>
              <a:ext cx="411274" cy="3684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296854" y="5232705"/>
              <a:ext cx="411274" cy="3684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4624695" y="5357219"/>
              <a:ext cx="411274" cy="3684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962314" y="3377041"/>
            <a:ext cx="1058365" cy="696160"/>
            <a:chOff x="5962314" y="3377041"/>
            <a:chExt cx="1058365" cy="696160"/>
          </a:xfrm>
        </p:grpSpPr>
        <p:sp>
          <p:nvSpPr>
            <p:cNvPr id="172" name="Rectangle 171"/>
            <p:cNvSpPr/>
            <p:nvPr/>
          </p:nvSpPr>
          <p:spPr>
            <a:xfrm>
              <a:off x="6609405" y="3377041"/>
              <a:ext cx="411274" cy="36849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297328" y="3560476"/>
              <a:ext cx="411274" cy="36849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962314" y="3704711"/>
              <a:ext cx="411274" cy="36849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7291568" y="3615974"/>
            <a:ext cx="1012870" cy="807021"/>
            <a:chOff x="7291568" y="3615974"/>
            <a:chExt cx="1012870" cy="807021"/>
          </a:xfrm>
        </p:grpSpPr>
        <p:sp>
          <p:nvSpPr>
            <p:cNvPr id="171" name="Rectangle 170"/>
            <p:cNvSpPr/>
            <p:nvPr/>
          </p:nvSpPr>
          <p:spPr>
            <a:xfrm>
              <a:off x="7893164" y="3615974"/>
              <a:ext cx="411274" cy="36849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7591234" y="3836140"/>
              <a:ext cx="411274" cy="36849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7291568" y="4054505"/>
              <a:ext cx="411274" cy="36849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8060446" y="4073030"/>
            <a:ext cx="1028185" cy="1129357"/>
            <a:chOff x="8060446" y="4073030"/>
            <a:chExt cx="1028185" cy="1129357"/>
          </a:xfrm>
        </p:grpSpPr>
        <p:sp>
          <p:nvSpPr>
            <p:cNvPr id="178" name="Rectangle 177"/>
            <p:cNvSpPr/>
            <p:nvPr/>
          </p:nvSpPr>
          <p:spPr>
            <a:xfrm>
              <a:off x="8677357" y="4073030"/>
              <a:ext cx="411274" cy="3684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8471720" y="4322475"/>
              <a:ext cx="411274" cy="3684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8266083" y="4582680"/>
              <a:ext cx="411274" cy="3684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8060446" y="4833897"/>
              <a:ext cx="411274" cy="3684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597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</a:t>
            </a:r>
            <a:r>
              <a:rPr lang="en-US" dirty="0" err="1" smtClean="0"/>
              <a:t>inodes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Optimized for file systems with many small files</a:t>
            </a:r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inode</a:t>
            </a:r>
            <a:r>
              <a:rPr lang="en-US" dirty="0" smtClean="0"/>
              <a:t> can directly point to 48KB of data</a:t>
            </a:r>
          </a:p>
          <a:p>
            <a:pPr lvl="1"/>
            <a:r>
              <a:rPr lang="en-US" dirty="0"/>
              <a:t>Only one layer of indirection needed for 4MB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Faster file access</a:t>
            </a:r>
          </a:p>
          <a:p>
            <a:pPr lvl="1"/>
            <a:r>
              <a:rPr lang="en-US" dirty="0"/>
              <a:t>Greater meta-data locality </a:t>
            </a:r>
            <a:r>
              <a:rPr lang="en-US" dirty="0">
                <a:sym typeface="Wingdings" panose="05000000000000000000" pitchFamily="2" charset="2"/>
              </a:rPr>
              <a:t> less random seeking</a:t>
            </a:r>
            <a:endParaRPr lang="en-US" dirty="0"/>
          </a:p>
          <a:p>
            <a:pPr lvl="1"/>
            <a:r>
              <a:rPr lang="en-US" dirty="0" smtClean="0"/>
              <a:t>No need to traverse long, chained FAT entries</a:t>
            </a:r>
          </a:p>
          <a:p>
            <a:r>
              <a:rPr lang="en-US" dirty="0" smtClean="0"/>
              <a:t>Easier free space management</a:t>
            </a:r>
          </a:p>
          <a:p>
            <a:pPr lvl="1"/>
            <a:r>
              <a:rPr lang="en-US" dirty="0" smtClean="0"/>
              <a:t>Bitmaps can be cached in memory for fast access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node</a:t>
            </a:r>
            <a:r>
              <a:rPr lang="en-US" dirty="0" smtClean="0"/>
              <a:t> and data space handled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7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1810"/>
          </a:xfrm>
        </p:spPr>
        <p:txBody>
          <a:bodyPr/>
          <a:lstStyle/>
          <a:p>
            <a:r>
              <a:rPr lang="en-US" dirty="0" smtClean="0"/>
              <a:t>File Reading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900100"/>
              </p:ext>
            </p:extLst>
          </p:nvPr>
        </p:nvGraphicFramePr>
        <p:xfrm>
          <a:off x="647558" y="1160060"/>
          <a:ext cx="8020688" cy="556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1218"/>
                <a:gridCol w="657987"/>
                <a:gridCol w="771843"/>
                <a:gridCol w="656146"/>
                <a:gridCol w="656146"/>
                <a:gridCol w="718566"/>
                <a:gridCol w="656146"/>
                <a:gridCol w="656146"/>
                <a:gridCol w="798830"/>
                <a:gridCol w="798830"/>
                <a:gridCol w="79883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inode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file[0]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file[1]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file[3]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open</a:t>
                      </a:r>
                      <a:r>
                        <a:rPr lang="en-US" dirty="0" smtClean="0"/>
                        <a:t>(“/</a:t>
                      </a:r>
                      <a:r>
                        <a:rPr lang="en-US" dirty="0" err="1" smtClean="0"/>
                        <a:t>tmp</a:t>
                      </a:r>
                      <a:r>
                        <a:rPr lang="en-US" dirty="0" smtClean="0"/>
                        <a:t>/file”)</a:t>
                      </a:r>
                      <a:endParaRPr lang="en-US" dirty="0"/>
                    </a:p>
                  </a:txBody>
                  <a:tcPr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</a:t>
                      </a:r>
                      <a:r>
                        <a:rPr lang="en-US" dirty="0" smtClean="0"/>
                        <a:t>()</a:t>
                      </a:r>
                      <a:endParaRPr lang="en-US" dirty="0" smtClean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</a:t>
                      </a:r>
                      <a:r>
                        <a:rPr lang="en-US" dirty="0" smtClean="0"/>
                        <a:t>()</a:t>
                      </a:r>
                      <a:endParaRPr lang="en-US" dirty="0" smtClean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</a:t>
                      </a:r>
                      <a:r>
                        <a:rPr lang="en-US" dirty="0" smtClean="0"/>
                        <a:t>()</a:t>
                      </a:r>
                      <a:endParaRPr lang="en-US" dirty="0" smtClean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12794" y="771810"/>
            <a:ext cx="1053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Bitmaps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75630" y="771810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/>
              <a:t>inodes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69102" y="771810"/>
            <a:ext cx="141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Data Blocks</a:t>
            </a:r>
            <a:endParaRPr lang="en-US" sz="2000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1712794" y="3234519"/>
            <a:ext cx="2113127" cy="1337481"/>
          </a:xfrm>
          <a:prstGeom prst="wedgeRectCallout">
            <a:avLst>
              <a:gd name="adj1" fmla="val 67371"/>
              <a:gd name="adj2" fmla="val 3346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Update the last accessed time of the file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1675377"/>
            <a:ext cx="461665" cy="4915667"/>
            <a:chOff x="0" y="1675377"/>
            <a:chExt cx="461665" cy="4915667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457200" y="1675377"/>
              <a:ext cx="0" cy="49156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16200000">
              <a:off x="-171682" y="3672426"/>
              <a:ext cx="8050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3003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Root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679977" cy="5636525"/>
          </a:xfrm>
        </p:spPr>
        <p:txBody>
          <a:bodyPr/>
          <a:lstStyle/>
          <a:p>
            <a:r>
              <a:rPr lang="en-US" dirty="0" smtClean="0"/>
              <a:t>One of the first tasks of an OS during </a:t>
            </a:r>
            <a:r>
              <a:rPr lang="en-US" dirty="0" err="1" smtClean="0"/>
              <a:t>bootup</a:t>
            </a:r>
            <a:r>
              <a:rPr lang="en-US" dirty="0" smtClean="0"/>
              <a:t> is to build the root file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Locate all bootable media</a:t>
            </a:r>
          </a:p>
          <a:p>
            <a:pPr marL="914400" lvl="1" indent="-514350"/>
            <a:r>
              <a:rPr lang="en-US" dirty="0"/>
              <a:t>Internal and external hard disks</a:t>
            </a:r>
          </a:p>
          <a:p>
            <a:pPr marL="914400" lvl="1" indent="-514350"/>
            <a:r>
              <a:rPr lang="en-US" dirty="0"/>
              <a:t>SSDs</a:t>
            </a:r>
          </a:p>
          <a:p>
            <a:pPr marL="914400" lvl="1" indent="-514350"/>
            <a:r>
              <a:rPr lang="en-US" dirty="0"/>
              <a:t>Floppy disks, CDs, DVDs, USB sticks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Locate all the partitions on each media</a:t>
            </a:r>
          </a:p>
          <a:p>
            <a:pPr marL="914400" lvl="1" indent="-514350"/>
            <a:r>
              <a:rPr lang="en-US" dirty="0"/>
              <a:t>Read MBR(s), extended partition tables,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Mount</a:t>
            </a:r>
            <a:r>
              <a:rPr lang="en-US" dirty="0"/>
              <a:t> one or more partitions</a:t>
            </a:r>
          </a:p>
          <a:p>
            <a:pPr marL="914400" lvl="1" indent="-514350"/>
            <a:r>
              <a:rPr lang="en-US" dirty="0"/>
              <a:t>Makes the file system(s) available for </a:t>
            </a:r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4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901" y="280491"/>
            <a:ext cx="1869743" cy="331640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File Create and Write Example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847159"/>
              </p:ext>
            </p:extLst>
          </p:nvPr>
        </p:nvGraphicFramePr>
        <p:xfrm>
          <a:off x="2173558" y="668741"/>
          <a:ext cx="6608447" cy="556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1218"/>
                <a:gridCol w="718566"/>
                <a:gridCol w="771843"/>
                <a:gridCol w="656146"/>
                <a:gridCol w="718566"/>
                <a:gridCol w="718566"/>
                <a:gridCol w="656146"/>
                <a:gridCol w="718566"/>
                <a:gridCol w="79883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inode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file[0]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9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open</a:t>
                      </a:r>
                      <a:r>
                        <a:rPr lang="en-US" dirty="0" smtClean="0"/>
                        <a:t>(“/</a:t>
                      </a:r>
                      <a:r>
                        <a:rPr lang="en-US" dirty="0" err="1" smtClean="0"/>
                        <a:t>tmp</a:t>
                      </a:r>
                      <a:r>
                        <a:rPr lang="en-US" dirty="0" smtClean="0"/>
                        <a:t>/file”)</a:t>
                      </a:r>
                      <a:endParaRPr lang="en-US" dirty="0"/>
                    </a:p>
                  </a:txBody>
                  <a:tcPr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write()</a:t>
                      </a:r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8794" y="280491"/>
            <a:ext cx="1053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Bitmaps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01630" y="280491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/>
              <a:t>inodes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76487" y="280491"/>
            <a:ext cx="141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Data Blocks</a:t>
            </a:r>
            <a:endParaRPr lang="en-US" sz="2000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2709137" y="3113980"/>
            <a:ext cx="2113127" cy="1337481"/>
          </a:xfrm>
          <a:prstGeom prst="wedgeRectCallout">
            <a:avLst>
              <a:gd name="adj1" fmla="val 67371"/>
              <a:gd name="adj2" fmla="val 3346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Update the modified time of the directory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553393" y="1080097"/>
            <a:ext cx="461665" cy="5161143"/>
            <a:chOff x="42958" y="1675377"/>
            <a:chExt cx="461665" cy="4915667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57200" y="1675377"/>
              <a:ext cx="0" cy="49156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6200000">
              <a:off x="-128724" y="4797877"/>
              <a:ext cx="8050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513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ext2 </a:t>
            </a:r>
            <a:r>
              <a:rPr lang="en-US" dirty="0" err="1" smtClean="0"/>
              <a:t>inodes</a:t>
            </a:r>
            <a:r>
              <a:rPr lang="en-US" dirty="0" smtClean="0"/>
              <a:t>, Again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160686"/>
              </p:ext>
            </p:extLst>
          </p:nvPr>
        </p:nvGraphicFramePr>
        <p:xfrm>
          <a:off x="606615" y="1056990"/>
          <a:ext cx="8009954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481"/>
                <a:gridCol w="1420686"/>
                <a:gridCol w="51537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Size (bytes)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What is this field for?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Read/write/execute?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User ID of the file</a:t>
                      </a:r>
                      <a:r>
                        <a:rPr lang="en-US" sz="2000" baseline="0" dirty="0" smtClean="0"/>
                        <a:t> owner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size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Size</a:t>
                      </a:r>
                      <a:r>
                        <a:rPr lang="en-US" sz="2000" baseline="0" dirty="0" smtClean="0"/>
                        <a:t> of the file in bytes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Last access time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Creation</a:t>
                      </a:r>
                      <a:r>
                        <a:rPr lang="en-US" sz="2000" baseline="0" dirty="0" smtClean="0"/>
                        <a:t> time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Last modification</a:t>
                      </a:r>
                      <a:r>
                        <a:rPr lang="en-US" sz="2000" baseline="0" dirty="0" smtClean="0"/>
                        <a:t> time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Deletion time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gid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Group</a:t>
                      </a:r>
                      <a:r>
                        <a:rPr lang="en-US" sz="2000" baseline="0" dirty="0" smtClean="0"/>
                        <a:t> ID of the file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links_count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How many hard links point to this file?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blocks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How many data blocks are allocated to</a:t>
                      </a:r>
                      <a:r>
                        <a:rPr lang="en-US" sz="2000" baseline="0" dirty="0" smtClean="0"/>
                        <a:t> this file?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flags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File or directory? Plus, other simple flags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block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</a:t>
                      </a:r>
                      <a:r>
                        <a:rPr lang="en-US" sz="2000" baseline="0" dirty="0" smtClean="0"/>
                        <a:t> direct and indirect pointers to data blocks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0030" y="4626591"/>
            <a:ext cx="8052179" cy="40943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8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Elbow Connector 33"/>
          <p:cNvCxnSpPr>
            <a:stCxn id="58" idx="0"/>
            <a:endCxn id="66" idx="0"/>
          </p:cNvCxnSpPr>
          <p:nvPr/>
        </p:nvCxnSpPr>
        <p:spPr>
          <a:xfrm rot="5400000" flipH="1" flipV="1">
            <a:off x="5660376" y="4561699"/>
            <a:ext cx="12700" cy="2115392"/>
          </a:xfrm>
          <a:prstGeom prst="bentConnector3">
            <a:avLst>
              <a:gd name="adj1" fmla="val 8785079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55" idx="0"/>
            <a:endCxn id="63" idx="0"/>
          </p:cNvCxnSpPr>
          <p:nvPr/>
        </p:nvCxnSpPr>
        <p:spPr>
          <a:xfrm rot="5400000" flipH="1" flipV="1">
            <a:off x="4118190" y="4561699"/>
            <a:ext cx="12700" cy="2115392"/>
          </a:xfrm>
          <a:prstGeom prst="bentConnector3">
            <a:avLst>
              <a:gd name="adj1" fmla="val 588358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03" idx="0"/>
            <a:endCxn id="64" idx="0"/>
          </p:cNvCxnSpPr>
          <p:nvPr/>
        </p:nvCxnSpPr>
        <p:spPr>
          <a:xfrm rot="16200000" flipH="1">
            <a:off x="4630081" y="4559529"/>
            <a:ext cx="4339" cy="2115393"/>
          </a:xfrm>
          <a:prstGeom prst="bentConnector3">
            <a:avLst>
              <a:gd name="adj1" fmla="val -2005174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57" idx="0"/>
            <a:endCxn id="65" idx="0"/>
          </p:cNvCxnSpPr>
          <p:nvPr/>
        </p:nvCxnSpPr>
        <p:spPr>
          <a:xfrm rot="5400000" flipH="1" flipV="1">
            <a:off x="5146314" y="4561699"/>
            <a:ext cx="12700" cy="2115392"/>
          </a:xfrm>
          <a:prstGeom prst="bentConnector3">
            <a:avLst>
              <a:gd name="adj1" fmla="val 7925378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6161"/>
          </a:xfrm>
        </p:spPr>
        <p:txBody>
          <a:bodyPr/>
          <a:lstStyle/>
          <a:p>
            <a:r>
              <a:rPr lang="en-US" dirty="0" smtClean="0"/>
              <a:t>Hard Link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887101"/>
            <a:ext cx="8679977" cy="1139588"/>
          </a:xfrm>
        </p:spPr>
        <p:txBody>
          <a:bodyPr/>
          <a:lstStyle/>
          <a:p>
            <a:r>
              <a:rPr lang="en-US" dirty="0" smtClean="0"/>
              <a:t>Multiple directory entries may point to the same </a:t>
            </a:r>
            <a:r>
              <a:rPr lang="en-US" dirty="0" err="1" smtClean="0"/>
              <a:t>inode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14" y="2607283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876" y="1911966"/>
            <a:ext cx="697717" cy="69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643" y="2027974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643" y="3070466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205" y="3151511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home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528740" y="2556536"/>
            <a:ext cx="609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cbw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281260" y="3642073"/>
            <a:ext cx="1107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amislove</a:t>
            </a:r>
            <a:endParaRPr lang="en-US" sz="2000" dirty="0"/>
          </a:p>
        </p:txBody>
      </p:sp>
      <p:cxnSp>
        <p:nvCxnSpPr>
          <p:cNvPr id="15" name="Elbow Connector 14"/>
          <p:cNvCxnSpPr>
            <a:stCxn id="5" idx="3"/>
            <a:endCxn id="7" idx="1"/>
          </p:cNvCxnSpPr>
          <p:nvPr/>
        </p:nvCxnSpPr>
        <p:spPr>
          <a:xfrm flipV="1">
            <a:off x="765891" y="2342963"/>
            <a:ext cx="752752" cy="579309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8" idx="1"/>
          </p:cNvCxnSpPr>
          <p:nvPr/>
        </p:nvCxnSpPr>
        <p:spPr>
          <a:xfrm>
            <a:off x="765891" y="2922272"/>
            <a:ext cx="752752" cy="463183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3"/>
            <a:endCxn id="6" idx="1"/>
          </p:cNvCxnSpPr>
          <p:nvPr/>
        </p:nvCxnSpPr>
        <p:spPr>
          <a:xfrm flipV="1">
            <a:off x="2148620" y="2260825"/>
            <a:ext cx="645256" cy="82138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65650" y="2560712"/>
            <a:ext cx="954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m</a:t>
            </a:r>
            <a:r>
              <a:rPr lang="en-US" sz="2000" dirty="0" err="1" smtClean="0"/>
              <a:t>y_file</a:t>
            </a:r>
            <a:endParaRPr lang="en-US" sz="2000" dirty="0"/>
          </a:p>
        </p:txBody>
      </p:sp>
      <p:cxnSp>
        <p:nvCxnSpPr>
          <p:cNvPr id="21" name="Elbow Connector 20"/>
          <p:cNvCxnSpPr>
            <a:stCxn id="8" idx="3"/>
            <a:endCxn id="23" idx="1"/>
          </p:cNvCxnSpPr>
          <p:nvPr/>
        </p:nvCxnSpPr>
        <p:spPr>
          <a:xfrm>
            <a:off x="2148620" y="3385455"/>
            <a:ext cx="645255" cy="69541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875" y="3106137"/>
            <a:ext cx="697717" cy="69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614774" y="3727233"/>
            <a:ext cx="1063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cbw_file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3785024" y="1735988"/>
            <a:ext cx="5296623" cy="7465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sz="2000" dirty="0" smtClean="0">
                <a:solidFill>
                  <a:schemeClr val="accent3"/>
                </a:solidFill>
              </a:rPr>
              <a:t>[amislove@ativ9 ~] </a:t>
            </a:r>
            <a:r>
              <a:rPr lang="en-US" sz="2000" dirty="0" err="1" smtClean="0"/>
              <a:t>ln</a:t>
            </a:r>
            <a:r>
              <a:rPr lang="en-US" sz="2000" dirty="0" smtClean="0"/>
              <a:t> –T ../</a:t>
            </a:r>
            <a:r>
              <a:rPr lang="en-US" sz="2000" dirty="0" err="1" smtClean="0"/>
              <a:t>cbw</a:t>
            </a:r>
            <a:r>
              <a:rPr lang="en-US" sz="2000" dirty="0" smtClean="0"/>
              <a:t>/</a:t>
            </a:r>
            <a:r>
              <a:rPr lang="en-US" sz="2000" dirty="0" err="1" smtClean="0"/>
              <a:t>my_file</a:t>
            </a:r>
            <a:r>
              <a:rPr lang="en-US" sz="2000" dirty="0" smtClean="0"/>
              <a:t> </a:t>
            </a:r>
            <a:r>
              <a:rPr lang="en-US" sz="2000" dirty="0" err="1" smtClean="0"/>
              <a:t>cbw_file</a:t>
            </a:r>
            <a:endParaRPr lang="en-US" sz="20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113342" y="5618439"/>
            <a:ext cx="606819" cy="7379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SB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735822" y="4911509"/>
            <a:ext cx="8300096" cy="1642756"/>
            <a:chOff x="445806" y="3645753"/>
            <a:chExt cx="8300096" cy="1642756"/>
          </a:xfrm>
        </p:grpSpPr>
        <p:sp>
          <p:nvSpPr>
            <p:cNvPr id="39" name="Rectangle 38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6842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515447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</a:t>
              </a:r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91768" y="3799641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Inodes</a:t>
              </a:r>
              <a:endParaRPr lang="en-US" sz="2000" b="1" dirty="0" smtClean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975410" y="3799641"/>
              <a:ext cx="1416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 Blocks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1455742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483875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596993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1781394" y="5615596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0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941" y="5810720"/>
            <a:ext cx="381890" cy="38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003" y="5810720"/>
            <a:ext cx="381890" cy="38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992" y="5810720"/>
            <a:ext cx="381890" cy="38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103" y="5813489"/>
            <a:ext cx="376352" cy="37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/>
          <p:cNvSpPr/>
          <p:nvPr/>
        </p:nvSpPr>
        <p:spPr>
          <a:xfrm>
            <a:off x="741827" y="5615056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0" name="Rectangle 89"/>
          <p:cNvSpPr/>
          <p:nvPr/>
        </p:nvSpPr>
        <p:spPr>
          <a:xfrm>
            <a:off x="983236" y="5615596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1" name="Rectangle 90"/>
          <p:cNvSpPr/>
          <p:nvPr/>
        </p:nvSpPr>
        <p:spPr>
          <a:xfrm>
            <a:off x="1229118" y="5618987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2" name="Rectangle 91"/>
          <p:cNvSpPr/>
          <p:nvPr/>
        </p:nvSpPr>
        <p:spPr>
          <a:xfrm>
            <a:off x="1470527" y="5612703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5" name="Rectangle 94"/>
          <p:cNvSpPr/>
          <p:nvPr/>
        </p:nvSpPr>
        <p:spPr>
          <a:xfrm>
            <a:off x="2021746" y="5612703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6" name="Rectangle 95"/>
          <p:cNvSpPr/>
          <p:nvPr/>
        </p:nvSpPr>
        <p:spPr>
          <a:xfrm>
            <a:off x="2265890" y="5617949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7" name="Rectangle 96"/>
          <p:cNvSpPr/>
          <p:nvPr/>
        </p:nvSpPr>
        <p:spPr>
          <a:xfrm>
            <a:off x="2506242" y="5615056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2" name="Rectangle 101"/>
          <p:cNvSpPr/>
          <p:nvPr/>
        </p:nvSpPr>
        <p:spPr>
          <a:xfrm>
            <a:off x="2807073" y="5612703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3" name="Rectangle 102"/>
          <p:cNvSpPr/>
          <p:nvPr/>
        </p:nvSpPr>
        <p:spPr>
          <a:xfrm>
            <a:off x="3317524" y="5615056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835198" y="5615596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5" name="Rectangle 104"/>
          <p:cNvSpPr/>
          <p:nvPr/>
        </p:nvSpPr>
        <p:spPr>
          <a:xfrm>
            <a:off x="4345649" y="5617949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6" name="Content Placeholder 2"/>
          <p:cNvSpPr txBox="1">
            <a:spLocks/>
          </p:cNvSpPr>
          <p:nvPr/>
        </p:nvSpPr>
        <p:spPr>
          <a:xfrm>
            <a:off x="3785025" y="2638335"/>
            <a:ext cx="5250894" cy="15306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an entry to the “</a:t>
            </a:r>
            <a:r>
              <a:rPr lang="en-US" dirty="0" err="1" smtClean="0"/>
              <a:t>amislove</a:t>
            </a:r>
            <a:r>
              <a:rPr lang="en-US" dirty="0" smtClean="0"/>
              <a:t>”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Increase the </a:t>
            </a:r>
            <a:r>
              <a:rPr lang="en-US" dirty="0" err="1" smtClean="0"/>
              <a:t>link_count</a:t>
            </a:r>
            <a:r>
              <a:rPr lang="en-US" dirty="0" smtClean="0"/>
              <a:t> of the “</a:t>
            </a:r>
            <a:r>
              <a:rPr lang="en-US" dirty="0" err="1" smtClean="0"/>
              <a:t>my_file</a:t>
            </a:r>
            <a:r>
              <a:rPr lang="en-US" dirty="0" smtClean="0"/>
              <a:t>” </a:t>
            </a:r>
            <a:r>
              <a:rPr lang="en-US" dirty="0" err="1" smtClean="0"/>
              <a:t>inode</a:t>
            </a:r>
            <a:endParaRPr lang="en-US" dirty="0"/>
          </a:p>
        </p:txBody>
      </p:sp>
      <p:sp>
        <p:nvSpPr>
          <p:cNvPr id="127" name="Down Arrow 126"/>
          <p:cNvSpPr/>
          <p:nvPr/>
        </p:nvSpPr>
        <p:spPr>
          <a:xfrm rot="1969089">
            <a:off x="5792771" y="5147349"/>
            <a:ext cx="491319" cy="64144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own Arrow 127"/>
          <p:cNvSpPr/>
          <p:nvPr/>
        </p:nvSpPr>
        <p:spPr>
          <a:xfrm rot="1969089">
            <a:off x="4673195" y="5150823"/>
            <a:ext cx="491319" cy="64144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9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127" grpId="0" animBg="1"/>
      <p:bldP spid="12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Link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links give you the ability to create many </a:t>
            </a:r>
            <a:r>
              <a:rPr lang="en-US" dirty="0" smtClean="0">
                <a:solidFill>
                  <a:schemeClr val="accent1"/>
                </a:solidFill>
              </a:rPr>
              <a:t>aliases</a:t>
            </a:r>
            <a:r>
              <a:rPr lang="en-US" dirty="0" smtClean="0"/>
              <a:t> of the same underlying file</a:t>
            </a:r>
          </a:p>
          <a:p>
            <a:pPr lvl="1"/>
            <a:r>
              <a:rPr lang="en-US" dirty="0" smtClean="0"/>
              <a:t>Can be in different directories</a:t>
            </a:r>
          </a:p>
          <a:p>
            <a:r>
              <a:rPr lang="en-US" dirty="0" smtClean="0"/>
              <a:t>Target file will not be marked invalid (deleted) until </a:t>
            </a:r>
            <a:r>
              <a:rPr lang="en-US" dirty="0" err="1" smtClean="0"/>
              <a:t>link_count</a:t>
            </a:r>
            <a:r>
              <a:rPr lang="en-US" dirty="0" smtClean="0"/>
              <a:t> == 0</a:t>
            </a:r>
          </a:p>
          <a:p>
            <a:pPr lvl="1"/>
            <a:r>
              <a:rPr lang="en-US" dirty="0" smtClean="0"/>
              <a:t>This is why POSIX “delete” is called </a:t>
            </a:r>
            <a:r>
              <a:rPr lang="en-US" i="1" dirty="0" smtClean="0"/>
              <a:t>unlink()</a:t>
            </a:r>
            <a:r>
              <a:rPr lang="en-US" dirty="0" smtClean="0"/>
              <a:t> </a:t>
            </a:r>
          </a:p>
          <a:p>
            <a:r>
              <a:rPr lang="en-US" dirty="0" smtClean="0"/>
              <a:t>Disadvantage of hard links</a:t>
            </a:r>
          </a:p>
          <a:p>
            <a:pPr lvl="1"/>
            <a:r>
              <a:rPr lang="en-US" dirty="0" err="1" smtClean="0"/>
              <a:t>Inodes</a:t>
            </a:r>
            <a:r>
              <a:rPr lang="en-US" dirty="0" smtClean="0"/>
              <a:t> are only unique within a single file system</a:t>
            </a:r>
          </a:p>
          <a:p>
            <a:pPr lvl="1"/>
            <a:r>
              <a:rPr lang="en-US" dirty="0" smtClean="0"/>
              <a:t>Thus, can only point to files in the same partition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6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679977" cy="2995683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Soft links </a:t>
            </a:r>
            <a:r>
              <a:rPr lang="en-US" dirty="0" smtClean="0"/>
              <a:t>are special files that include the path to another file</a:t>
            </a:r>
          </a:p>
          <a:p>
            <a:pPr lvl="1"/>
            <a:r>
              <a:rPr lang="en-US" dirty="0" smtClean="0"/>
              <a:t>Also known as </a:t>
            </a:r>
            <a:r>
              <a:rPr lang="en-US" dirty="0" smtClean="0">
                <a:solidFill>
                  <a:schemeClr val="accent1"/>
                </a:solidFill>
              </a:rPr>
              <a:t>symbolic links</a:t>
            </a:r>
          </a:p>
          <a:p>
            <a:pPr lvl="1"/>
            <a:r>
              <a:rPr lang="en-US" dirty="0"/>
              <a:t>On Windows, known as </a:t>
            </a:r>
            <a:r>
              <a:rPr lang="en-US" dirty="0">
                <a:solidFill>
                  <a:schemeClr val="accent1"/>
                </a:solidFill>
              </a:rPr>
              <a:t>shortcuts</a:t>
            </a:r>
          </a:p>
          <a:p>
            <a:pPr lvl="1"/>
            <a:r>
              <a:rPr lang="en-US" dirty="0" smtClean="0"/>
              <a:t>File </a:t>
            </a:r>
            <a:r>
              <a:rPr lang="en-US" dirty="0" smtClean="0"/>
              <a:t>may be on another partition or </a:t>
            </a:r>
            <a:r>
              <a:rPr lang="en-US" dirty="0" smtClean="0"/>
              <a:t>device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Elbow Connector 33"/>
          <p:cNvCxnSpPr>
            <a:stCxn id="58" idx="0"/>
            <a:endCxn id="66" idx="0"/>
          </p:cNvCxnSpPr>
          <p:nvPr/>
        </p:nvCxnSpPr>
        <p:spPr>
          <a:xfrm rot="5400000" flipH="1" flipV="1">
            <a:off x="5660376" y="4165907"/>
            <a:ext cx="12700" cy="2115392"/>
          </a:xfrm>
          <a:prstGeom prst="bentConnector3">
            <a:avLst>
              <a:gd name="adj1" fmla="val 8785079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55" idx="0"/>
            <a:endCxn id="63" idx="0"/>
          </p:cNvCxnSpPr>
          <p:nvPr/>
        </p:nvCxnSpPr>
        <p:spPr>
          <a:xfrm rot="5400000" flipH="1" flipV="1">
            <a:off x="4118190" y="4165907"/>
            <a:ext cx="12700" cy="2115392"/>
          </a:xfrm>
          <a:prstGeom prst="bentConnector3">
            <a:avLst>
              <a:gd name="adj1" fmla="val 588358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03" idx="0"/>
            <a:endCxn id="64" idx="0"/>
          </p:cNvCxnSpPr>
          <p:nvPr/>
        </p:nvCxnSpPr>
        <p:spPr>
          <a:xfrm rot="16200000" flipH="1">
            <a:off x="4630081" y="4163737"/>
            <a:ext cx="4339" cy="2115393"/>
          </a:xfrm>
          <a:prstGeom prst="bentConnector3">
            <a:avLst>
              <a:gd name="adj1" fmla="val -2005174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57" idx="0"/>
            <a:endCxn id="65" idx="0"/>
          </p:cNvCxnSpPr>
          <p:nvPr/>
        </p:nvCxnSpPr>
        <p:spPr>
          <a:xfrm rot="5400000" flipH="1" flipV="1">
            <a:off x="5146314" y="4165907"/>
            <a:ext cx="12700" cy="2115392"/>
          </a:xfrm>
          <a:prstGeom prst="bentConnector3">
            <a:avLst>
              <a:gd name="adj1" fmla="val 7925378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23582"/>
          </a:xfrm>
        </p:spPr>
        <p:txBody>
          <a:bodyPr/>
          <a:lstStyle/>
          <a:p>
            <a:r>
              <a:rPr lang="en-US" dirty="0" smtClean="0"/>
              <a:t>Soft Link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5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14" y="2109131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876" y="1413814"/>
            <a:ext cx="697717" cy="69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643" y="1529822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643" y="2572314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205" y="2653359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home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528740" y="2058384"/>
            <a:ext cx="609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cbw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281260" y="3143921"/>
            <a:ext cx="1107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amislove</a:t>
            </a:r>
            <a:endParaRPr lang="en-US" sz="2000" dirty="0"/>
          </a:p>
        </p:txBody>
      </p:sp>
      <p:cxnSp>
        <p:nvCxnSpPr>
          <p:cNvPr id="15" name="Elbow Connector 14"/>
          <p:cNvCxnSpPr>
            <a:stCxn id="5" idx="3"/>
            <a:endCxn id="7" idx="1"/>
          </p:cNvCxnSpPr>
          <p:nvPr/>
        </p:nvCxnSpPr>
        <p:spPr>
          <a:xfrm flipV="1">
            <a:off x="765891" y="1844811"/>
            <a:ext cx="752752" cy="579309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8" idx="1"/>
          </p:cNvCxnSpPr>
          <p:nvPr/>
        </p:nvCxnSpPr>
        <p:spPr>
          <a:xfrm>
            <a:off x="765891" y="2424120"/>
            <a:ext cx="752752" cy="463183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3"/>
            <a:endCxn id="6" idx="1"/>
          </p:cNvCxnSpPr>
          <p:nvPr/>
        </p:nvCxnSpPr>
        <p:spPr>
          <a:xfrm flipV="1">
            <a:off x="2148620" y="1762673"/>
            <a:ext cx="645256" cy="82138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65650" y="2062560"/>
            <a:ext cx="954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m</a:t>
            </a:r>
            <a:r>
              <a:rPr lang="en-US" sz="2000" dirty="0" err="1" smtClean="0"/>
              <a:t>y_file</a:t>
            </a:r>
            <a:endParaRPr lang="en-US" sz="2000" dirty="0"/>
          </a:p>
        </p:txBody>
      </p:sp>
      <p:cxnSp>
        <p:nvCxnSpPr>
          <p:cNvPr id="21" name="Elbow Connector 20"/>
          <p:cNvCxnSpPr>
            <a:stCxn id="8" idx="3"/>
            <a:endCxn id="85" idx="1"/>
          </p:cNvCxnSpPr>
          <p:nvPr/>
        </p:nvCxnSpPr>
        <p:spPr>
          <a:xfrm>
            <a:off x="2148620" y="2887303"/>
            <a:ext cx="644117" cy="69541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14774" y="3229081"/>
            <a:ext cx="1063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cbw_file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3785024" y="1237836"/>
            <a:ext cx="5296623" cy="7465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sz="2000" dirty="0" smtClean="0">
                <a:solidFill>
                  <a:schemeClr val="accent3"/>
                </a:solidFill>
              </a:rPr>
              <a:t>[amislove@ativ9 ~] </a:t>
            </a:r>
            <a:r>
              <a:rPr lang="en-US" sz="2000" dirty="0" err="1" smtClean="0"/>
              <a:t>ln</a:t>
            </a:r>
            <a:r>
              <a:rPr lang="en-US" sz="2000" dirty="0" smtClean="0"/>
              <a:t> –s ../</a:t>
            </a:r>
            <a:r>
              <a:rPr lang="en-US" sz="2000" dirty="0" err="1" smtClean="0"/>
              <a:t>cbw</a:t>
            </a:r>
            <a:r>
              <a:rPr lang="en-US" sz="2000" dirty="0" smtClean="0"/>
              <a:t>/</a:t>
            </a:r>
            <a:r>
              <a:rPr lang="en-US" sz="2000" dirty="0" err="1" smtClean="0"/>
              <a:t>my_file</a:t>
            </a:r>
            <a:r>
              <a:rPr lang="en-US" sz="2000" dirty="0" smtClean="0"/>
              <a:t> </a:t>
            </a:r>
            <a:r>
              <a:rPr lang="en-US" sz="2000" dirty="0" err="1" smtClean="0"/>
              <a:t>cbw_file</a:t>
            </a:r>
            <a:endParaRPr lang="en-US" sz="20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113342" y="5222647"/>
            <a:ext cx="606819" cy="7379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SB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735822" y="4515717"/>
            <a:ext cx="8300096" cy="1642756"/>
            <a:chOff x="445806" y="3645753"/>
            <a:chExt cx="8300096" cy="1642756"/>
          </a:xfrm>
        </p:grpSpPr>
        <p:sp>
          <p:nvSpPr>
            <p:cNvPr id="39" name="Rectangle 38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6842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515447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</a:t>
              </a:r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91768" y="3799641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Inodes</a:t>
              </a:r>
              <a:endParaRPr lang="en-US" sz="2000" b="1" dirty="0" smtClean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975410" y="3799641"/>
              <a:ext cx="1416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 Blocks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1455742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483875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596993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1781394" y="5219804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0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941" y="5414928"/>
            <a:ext cx="381890" cy="38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003" y="5414928"/>
            <a:ext cx="381890" cy="38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992" y="5414928"/>
            <a:ext cx="381890" cy="38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103" y="5417697"/>
            <a:ext cx="376352" cy="37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/>
          <p:cNvSpPr/>
          <p:nvPr/>
        </p:nvSpPr>
        <p:spPr>
          <a:xfrm>
            <a:off x="741827" y="5219264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0" name="Rectangle 89"/>
          <p:cNvSpPr/>
          <p:nvPr/>
        </p:nvSpPr>
        <p:spPr>
          <a:xfrm>
            <a:off x="983236" y="5219804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1" name="Rectangle 90"/>
          <p:cNvSpPr/>
          <p:nvPr/>
        </p:nvSpPr>
        <p:spPr>
          <a:xfrm>
            <a:off x="1229118" y="5223195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2" name="Rectangle 91"/>
          <p:cNvSpPr/>
          <p:nvPr/>
        </p:nvSpPr>
        <p:spPr>
          <a:xfrm>
            <a:off x="1470527" y="5216911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5" name="Rectangle 94"/>
          <p:cNvSpPr/>
          <p:nvPr/>
        </p:nvSpPr>
        <p:spPr>
          <a:xfrm>
            <a:off x="2021746" y="5216911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6" name="Rectangle 95"/>
          <p:cNvSpPr/>
          <p:nvPr/>
        </p:nvSpPr>
        <p:spPr>
          <a:xfrm>
            <a:off x="2265890" y="5222157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7" name="Rectangle 96"/>
          <p:cNvSpPr/>
          <p:nvPr/>
        </p:nvSpPr>
        <p:spPr>
          <a:xfrm>
            <a:off x="2506242" y="5219264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2" name="Rectangle 101"/>
          <p:cNvSpPr/>
          <p:nvPr/>
        </p:nvSpPr>
        <p:spPr>
          <a:xfrm>
            <a:off x="2807073" y="5216911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3" name="Rectangle 102"/>
          <p:cNvSpPr/>
          <p:nvPr/>
        </p:nvSpPr>
        <p:spPr>
          <a:xfrm>
            <a:off x="3317524" y="5219264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835198" y="5219804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5" name="Rectangle 104"/>
          <p:cNvSpPr/>
          <p:nvPr/>
        </p:nvSpPr>
        <p:spPr>
          <a:xfrm>
            <a:off x="4345649" y="5222157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6" name="Content Placeholder 2"/>
          <p:cNvSpPr txBox="1">
            <a:spLocks/>
          </p:cNvSpPr>
          <p:nvPr/>
        </p:nvSpPr>
        <p:spPr>
          <a:xfrm>
            <a:off x="3785025" y="2140183"/>
            <a:ext cx="5250894" cy="15306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soft link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it to the current directory</a:t>
            </a:r>
            <a:endParaRPr lang="en-US" dirty="0"/>
          </a:p>
        </p:txBody>
      </p:sp>
      <p:sp>
        <p:nvSpPr>
          <p:cNvPr id="127" name="Down Arrow 126"/>
          <p:cNvSpPr/>
          <p:nvPr/>
        </p:nvSpPr>
        <p:spPr>
          <a:xfrm rot="1969089">
            <a:off x="5792771" y="4751557"/>
            <a:ext cx="491319" cy="64144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2792737" y="2590522"/>
            <a:ext cx="732644" cy="732644"/>
            <a:chOff x="3006916" y="5853256"/>
            <a:chExt cx="780338" cy="780338"/>
          </a:xfrm>
        </p:grpSpPr>
        <p:pic>
          <p:nvPicPr>
            <p:cNvPr id="85" name="Picture 2" descr="D:\Pictures\soft-scraps icons\Document Blank-0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6916" y="5853256"/>
              <a:ext cx="780338" cy="780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3" descr="D:\Classes\5600\assets\Small-arrow-desktop-shortcut-1128093702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999" r="80313" b="1313"/>
            <a:stretch/>
          </p:blipFill>
          <p:spPr bwMode="auto">
            <a:xfrm>
              <a:off x="3130691" y="6017975"/>
              <a:ext cx="532788" cy="532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/>
          <p:cNvGrpSpPr/>
          <p:nvPr/>
        </p:nvGrpSpPr>
        <p:grpSpPr>
          <a:xfrm>
            <a:off x="7022726" y="5401156"/>
            <a:ext cx="432319" cy="432319"/>
            <a:chOff x="3006916" y="5853256"/>
            <a:chExt cx="780338" cy="780338"/>
          </a:xfrm>
        </p:grpSpPr>
        <p:pic>
          <p:nvPicPr>
            <p:cNvPr id="93" name="Picture 2" descr="D:\Pictures\soft-scraps icons\Document Blank-0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6916" y="5853256"/>
              <a:ext cx="780338" cy="780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3" descr="D:\Classes\5600\assets\Small-arrow-desktop-shortcut-1128093702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999" r="80313" b="1313"/>
            <a:stretch/>
          </p:blipFill>
          <p:spPr bwMode="auto">
            <a:xfrm>
              <a:off x="3130691" y="6017975"/>
              <a:ext cx="532788" cy="532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8" name="Rectangle 97"/>
          <p:cNvSpPr/>
          <p:nvPr/>
        </p:nvSpPr>
        <p:spPr>
          <a:xfrm>
            <a:off x="2809813" y="5588743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9" name="Rectangle 98"/>
          <p:cNvSpPr/>
          <p:nvPr/>
        </p:nvSpPr>
        <p:spPr>
          <a:xfrm>
            <a:off x="1778167" y="5591289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0" name="Rectangle 99"/>
          <p:cNvSpPr/>
          <p:nvPr/>
        </p:nvSpPr>
        <p:spPr>
          <a:xfrm>
            <a:off x="743210" y="5590020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01" name="Elbow Connector 100"/>
          <p:cNvCxnSpPr>
            <a:stCxn id="98" idx="2"/>
            <a:endCxn id="67" idx="2"/>
          </p:cNvCxnSpPr>
          <p:nvPr/>
        </p:nvCxnSpPr>
        <p:spPr>
          <a:xfrm rot="16200000" flipH="1">
            <a:off x="5147814" y="3876263"/>
            <a:ext cx="3350" cy="4165290"/>
          </a:xfrm>
          <a:prstGeom prst="bentConnector3">
            <a:avLst>
              <a:gd name="adj1" fmla="val 9775642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49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127" grpId="0" animBg="1"/>
      <p:bldP spid="98" grpId="0" animBg="1"/>
      <p:bldP spid="99" grpId="0" animBg="1"/>
      <p:bldP spid="10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2513"/>
          </a:xfrm>
        </p:spPr>
        <p:txBody>
          <a:bodyPr/>
          <a:lstStyle/>
          <a:p>
            <a:r>
              <a:rPr lang="en-US" dirty="0" err="1" smtClean="0"/>
              <a:t>ext</a:t>
            </a:r>
            <a:r>
              <a:rPr lang="en-US" dirty="0" smtClean="0"/>
              <a:t>: The Good and 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691" y="893928"/>
            <a:ext cx="8679977" cy="5465928"/>
          </a:xfrm>
        </p:spPr>
        <p:txBody>
          <a:bodyPr>
            <a:normAutofit/>
          </a:bodyPr>
          <a:lstStyle/>
          <a:p>
            <a:r>
              <a:rPr lang="en-US" dirty="0" smtClean="0"/>
              <a:t>The Good – </a:t>
            </a:r>
            <a:r>
              <a:rPr lang="en-US" dirty="0" err="1" smtClean="0"/>
              <a:t>ext</a:t>
            </a:r>
            <a:r>
              <a:rPr lang="en-US" dirty="0" smtClean="0"/>
              <a:t> file system (</a:t>
            </a:r>
            <a:r>
              <a:rPr lang="en-US" dirty="0" err="1" smtClean="0"/>
              <a:t>inodes</a:t>
            </a:r>
            <a:r>
              <a:rPr lang="en-US" dirty="0" smtClean="0"/>
              <a:t>) support:</a:t>
            </a:r>
          </a:p>
          <a:p>
            <a:pPr lvl="1"/>
            <a:r>
              <a:rPr lang="en-US" dirty="0" smtClean="0"/>
              <a:t>All the typical file/directory features</a:t>
            </a:r>
          </a:p>
          <a:p>
            <a:pPr lvl="1"/>
            <a:r>
              <a:rPr lang="en-US" dirty="0" smtClean="0"/>
              <a:t>Hard and soft links</a:t>
            </a:r>
          </a:p>
          <a:p>
            <a:pPr lvl="1"/>
            <a:r>
              <a:rPr lang="en-US" dirty="0" smtClean="0"/>
              <a:t>More performant (less seeking) than FAT</a:t>
            </a:r>
          </a:p>
          <a:p>
            <a:r>
              <a:rPr lang="en-US" dirty="0" smtClean="0"/>
              <a:t>The Bad: poor locality</a:t>
            </a:r>
          </a:p>
          <a:p>
            <a:pPr lvl="1"/>
            <a:r>
              <a:rPr lang="en-US" dirty="0" err="1" smtClean="0"/>
              <a:t>ext</a:t>
            </a:r>
            <a:r>
              <a:rPr lang="en-US" dirty="0" smtClean="0"/>
              <a:t> is optimized for a particular file size distribution</a:t>
            </a:r>
          </a:p>
          <a:p>
            <a:pPr lvl="1"/>
            <a:r>
              <a:rPr lang="en-US" dirty="0" smtClean="0"/>
              <a:t>However, it is not optimized for spinning disks</a:t>
            </a:r>
          </a:p>
          <a:p>
            <a:pPr lvl="1"/>
            <a:r>
              <a:rPr lang="en-US" dirty="0" err="1" smtClean="0"/>
              <a:t>inodes</a:t>
            </a:r>
            <a:r>
              <a:rPr lang="en-US" dirty="0" smtClean="0"/>
              <a:t> and associated data are far apart on the disk!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3342" y="6080190"/>
            <a:ext cx="606819" cy="5906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SB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35822" y="5395918"/>
            <a:ext cx="8300096" cy="1444932"/>
            <a:chOff x="445806" y="3529441"/>
            <a:chExt cx="8300096" cy="1759068"/>
          </a:xfrm>
        </p:grpSpPr>
        <p:sp>
          <p:nvSpPr>
            <p:cNvPr id="7" name="Rectangle 6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6842" y="3529441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15447" y="3529441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</a:t>
              </a:r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91768" y="3799641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Inodes</a:t>
              </a:r>
              <a:endParaRPr lang="en-US" sz="2000" b="1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75410" y="3799641"/>
              <a:ext cx="1416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 Blocks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455742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483875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596993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711" y="6180506"/>
            <a:ext cx="376352" cy="37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2800249" y="6086440"/>
            <a:ext cx="514062" cy="275418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8" name="Curved Down Arrow 47"/>
          <p:cNvSpPr/>
          <p:nvPr/>
        </p:nvSpPr>
        <p:spPr>
          <a:xfrm>
            <a:off x="2954740" y="5186149"/>
            <a:ext cx="6012323" cy="8325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03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Partitions and Mounting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Basics (FAT)</a:t>
            </a:r>
          </a:p>
          <a:p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</a:rPr>
              <a:t>inodes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locks (</a:t>
            </a:r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</a:rPr>
              <a:t>ext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sz="4400" dirty="0"/>
              <a:t>B</a:t>
            </a:r>
            <a:r>
              <a:rPr lang="en-US" sz="4400" dirty="0" smtClean="0"/>
              <a:t>lock Groups (ext2)</a:t>
            </a:r>
          </a:p>
          <a:p>
            <a:r>
              <a:rPr lang="en-US" sz="4400" dirty="0" smtClean="0"/>
              <a:t>Journaling (ext3)</a:t>
            </a:r>
          </a:p>
          <a:p>
            <a:r>
              <a:rPr lang="en-US" sz="4400" dirty="0"/>
              <a:t>Extents and B-Trees (ext4)</a:t>
            </a:r>
          </a:p>
          <a:p>
            <a:r>
              <a:rPr lang="en-US" sz="4400" dirty="0" smtClean="0"/>
              <a:t>Log-based File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679977" cy="5520519"/>
          </a:xfrm>
        </p:spPr>
        <p:txBody>
          <a:bodyPr>
            <a:normAutofit/>
          </a:bodyPr>
          <a:lstStyle/>
          <a:p>
            <a:r>
              <a:rPr lang="en-US" dirty="0" smtClean="0"/>
              <a:t>At this point, we’ve moved from FAT to </a:t>
            </a:r>
            <a:r>
              <a:rPr lang="en-US" dirty="0" err="1" smtClean="0"/>
              <a:t>ext</a:t>
            </a:r>
            <a:endParaRPr lang="en-US" dirty="0" smtClean="0"/>
          </a:p>
          <a:p>
            <a:pPr lvl="1"/>
            <a:r>
              <a:rPr lang="en-US" dirty="0" err="1" smtClean="0"/>
              <a:t>inodes</a:t>
            </a:r>
            <a:r>
              <a:rPr lang="en-US" dirty="0" smtClean="0"/>
              <a:t> are imbalanced trees of data blocks</a:t>
            </a:r>
          </a:p>
          <a:p>
            <a:pPr lvl="1"/>
            <a:r>
              <a:rPr lang="en-US" dirty="0" smtClean="0"/>
              <a:t>Optimized for the common case: small files</a:t>
            </a:r>
          </a:p>
          <a:p>
            <a:r>
              <a:rPr lang="en-US" dirty="0" smtClean="0"/>
              <a:t>Problem: </a:t>
            </a:r>
            <a:r>
              <a:rPr lang="en-US" dirty="0" err="1" smtClean="0"/>
              <a:t>ext</a:t>
            </a:r>
            <a:r>
              <a:rPr lang="en-US" dirty="0" smtClean="0"/>
              <a:t> has poor locality</a:t>
            </a:r>
          </a:p>
          <a:p>
            <a:pPr lvl="1"/>
            <a:r>
              <a:rPr lang="en-US" dirty="0" err="1" smtClean="0"/>
              <a:t>inodes</a:t>
            </a:r>
            <a:r>
              <a:rPr lang="en-US" dirty="0" smtClean="0"/>
              <a:t> are far from their corresponding data</a:t>
            </a:r>
          </a:p>
          <a:p>
            <a:pPr lvl="1"/>
            <a:r>
              <a:rPr lang="en-US" dirty="0" smtClean="0"/>
              <a:t>This is going to result in long seeks across the disk</a:t>
            </a:r>
          </a:p>
          <a:p>
            <a:r>
              <a:rPr lang="en-US" dirty="0" smtClean="0"/>
              <a:t>Problem: </a:t>
            </a:r>
            <a:r>
              <a:rPr lang="en-US" dirty="0" err="1" smtClean="0"/>
              <a:t>ext</a:t>
            </a:r>
            <a:r>
              <a:rPr lang="en-US" dirty="0" smtClean="0"/>
              <a:t> is prone to fragmentation</a:t>
            </a:r>
          </a:p>
          <a:p>
            <a:pPr lvl="1"/>
            <a:r>
              <a:rPr lang="en-US" dirty="0" err="1" smtClean="0"/>
              <a:t>ext</a:t>
            </a:r>
            <a:r>
              <a:rPr lang="en-US" dirty="0" smtClean="0"/>
              <a:t> chooses the first available blocks for new data</a:t>
            </a:r>
          </a:p>
          <a:p>
            <a:pPr lvl="1"/>
            <a:r>
              <a:rPr lang="en-US" dirty="0" smtClean="0"/>
              <a:t>No attempt is made to keep the blocks of a file contiguous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File System (FFS)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FFS developed at Berkeley in 1984</a:t>
            </a:r>
          </a:p>
          <a:p>
            <a:pPr lvl="1"/>
            <a:r>
              <a:rPr lang="en-US" dirty="0" smtClean="0"/>
              <a:t>First attempt at a </a:t>
            </a:r>
            <a:r>
              <a:rPr lang="en-US" dirty="0" smtClean="0">
                <a:solidFill>
                  <a:schemeClr val="accent1"/>
                </a:solidFill>
              </a:rPr>
              <a:t>disk aware</a:t>
            </a:r>
            <a:r>
              <a:rPr lang="en-US" dirty="0" smtClean="0"/>
              <a:t> file system</a:t>
            </a:r>
          </a:p>
          <a:p>
            <a:pPr lvl="1"/>
            <a:r>
              <a:rPr lang="en-US" dirty="0" smtClean="0"/>
              <a:t>i.e. optimized for performance on spinning disks</a:t>
            </a:r>
          </a:p>
          <a:p>
            <a:r>
              <a:rPr lang="en-US" dirty="0" smtClean="0"/>
              <a:t>Observation: processes tend to access files that </a:t>
            </a:r>
            <a:r>
              <a:rPr lang="en-US" dirty="0" smtClean="0"/>
              <a:t>are in </a:t>
            </a:r>
            <a:r>
              <a:rPr lang="en-US" dirty="0" smtClean="0"/>
              <a:t>the same (or close) directories</a:t>
            </a:r>
          </a:p>
          <a:p>
            <a:pPr lvl="1"/>
            <a:r>
              <a:rPr lang="en-US" dirty="0" smtClean="0"/>
              <a:t>Spatial locality</a:t>
            </a:r>
          </a:p>
          <a:p>
            <a:r>
              <a:rPr lang="en-US" dirty="0" smtClean="0"/>
              <a:t>Key idea: place groups of directories and their files into </a:t>
            </a:r>
            <a:r>
              <a:rPr lang="en-US" dirty="0" smtClean="0">
                <a:solidFill>
                  <a:schemeClr val="accent1"/>
                </a:solidFill>
              </a:rPr>
              <a:t>cylinder groups</a:t>
            </a:r>
          </a:p>
          <a:p>
            <a:pPr lvl="1"/>
            <a:r>
              <a:rPr lang="en-US" dirty="0" smtClean="0"/>
              <a:t>Introduced into ext2, called </a:t>
            </a:r>
            <a:r>
              <a:rPr lang="en-US" dirty="0" smtClean="0">
                <a:solidFill>
                  <a:schemeClr val="accent1"/>
                </a:solidFill>
              </a:rPr>
              <a:t>block groups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0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4283" y="5008725"/>
            <a:ext cx="8065827" cy="805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4283" y="5008726"/>
            <a:ext cx="648261" cy="805218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MBR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12544" y="5008726"/>
            <a:ext cx="148760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1</a:t>
            </a:r>
          </a:p>
          <a:p>
            <a:pPr algn="ctr"/>
            <a:r>
              <a:rPr lang="en-US" dirty="0" smtClean="0"/>
              <a:t>(ext3)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00150" y="5008726"/>
            <a:ext cx="1185081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2</a:t>
            </a:r>
          </a:p>
          <a:p>
            <a:pPr algn="ctr"/>
            <a:r>
              <a:rPr lang="en-US" dirty="0" smtClean="0"/>
              <a:t>(swap)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78574" y="5008726"/>
            <a:ext cx="2497539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3</a:t>
            </a:r>
          </a:p>
          <a:p>
            <a:pPr algn="ctr"/>
            <a:r>
              <a:rPr lang="en-US" dirty="0" smtClean="0"/>
              <a:t>(NTFS)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85295" y="5008726"/>
            <a:ext cx="1944815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4</a:t>
            </a:r>
          </a:p>
          <a:p>
            <a:pPr algn="ctr"/>
            <a:r>
              <a:rPr lang="en-US" dirty="0" smtClean="0"/>
              <a:t>(FAT32)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185371" y="1108422"/>
            <a:ext cx="4966659" cy="3632578"/>
          </a:xfrm>
          <a:prstGeom prst="wedgeRectCallout">
            <a:avLst>
              <a:gd name="adj1" fmla="val -33767"/>
              <a:gd name="adj2" fmla="val 60220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Master Boot Record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613072"/>
              </p:ext>
            </p:extLst>
          </p:nvPr>
        </p:nvGraphicFramePr>
        <p:xfrm>
          <a:off x="282054" y="1237587"/>
          <a:ext cx="4724401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341"/>
                <a:gridCol w="754728"/>
                <a:gridCol w="2286362"/>
                <a:gridCol w="859970"/>
              </a:tblGrid>
              <a:tr h="3483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 anchor="ctr"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(Bytes)</a:t>
                      </a:r>
                      <a:endParaRPr lang="en-US" dirty="0"/>
                    </a:p>
                  </a:txBody>
                  <a:tcPr anchor="ctr"/>
                </a:tc>
              </a:tr>
              <a:tr h="3483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Hex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Dec.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0x000</a:t>
                      </a:r>
                      <a:endParaRPr lang="en-US" dirty="0"/>
                    </a:p>
                  </a:txBody>
                  <a:tcP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Bootstrap code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 Entry #1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 Entry #2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 Entry #3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</a:t>
                      </a:r>
                      <a:r>
                        <a:rPr lang="en-US" baseline="0" dirty="0" smtClean="0"/>
                        <a:t> Entry #4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Magic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Total: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512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ular Callout 11"/>
          <p:cNvSpPr/>
          <p:nvPr/>
        </p:nvSpPr>
        <p:spPr>
          <a:xfrm>
            <a:off x="5464780" y="1534447"/>
            <a:ext cx="2717053" cy="1157113"/>
          </a:xfrm>
          <a:prstGeom prst="wedgeRectCallout">
            <a:avLst>
              <a:gd name="adj1" fmla="val -70359"/>
              <a:gd name="adj2" fmla="val 3675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Includes the starting LBA and length of the partition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94959" y="5220001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Disk 1</a:t>
            </a:r>
            <a:endParaRPr lang="en-US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06235" y="5934497"/>
            <a:ext cx="8523875" cy="822661"/>
            <a:chOff x="306235" y="5934497"/>
            <a:chExt cx="8523875" cy="822661"/>
          </a:xfrm>
        </p:grpSpPr>
        <p:sp>
          <p:nvSpPr>
            <p:cNvPr id="14" name="Rectangle 13"/>
            <p:cNvSpPr/>
            <p:nvPr/>
          </p:nvSpPr>
          <p:spPr>
            <a:xfrm>
              <a:off x="764283" y="5934497"/>
              <a:ext cx="8065827" cy="805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4283" y="5934497"/>
              <a:ext cx="648261" cy="80521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MBR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76317" y="5934497"/>
              <a:ext cx="7151426" cy="805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Partition 1</a:t>
              </a:r>
            </a:p>
            <a:p>
              <a:pPr algn="ctr"/>
              <a:r>
                <a:rPr lang="en-US" dirty="0" smtClean="0"/>
                <a:t>(NTFS)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94959" y="6145773"/>
              <a:ext cx="822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Disk 2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2894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33220" y="6028034"/>
            <a:ext cx="606819" cy="6385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SB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243873" y="3699859"/>
            <a:ext cx="8667432" cy="1649142"/>
            <a:chOff x="128550" y="3277700"/>
            <a:chExt cx="8667432" cy="1649142"/>
          </a:xfrm>
        </p:grpSpPr>
        <p:sp>
          <p:nvSpPr>
            <p:cNvPr id="57" name="Rectangle 56"/>
            <p:cNvSpPr/>
            <p:nvPr/>
          </p:nvSpPr>
          <p:spPr>
            <a:xfrm>
              <a:off x="128550" y="3277700"/>
              <a:ext cx="8667432" cy="1649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3235" y="3306222"/>
              <a:ext cx="8300096" cy="1444932"/>
              <a:chOff x="445806" y="3529441"/>
              <a:chExt cx="8300096" cy="175906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45806" y="4353639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92982" y="4353639"/>
                <a:ext cx="232012" cy="3684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40158" y="4353639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187335" y="4353639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45806" y="4722129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92982" y="4722129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40158" y="4722129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187335" y="4722129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483038" y="4353639"/>
                <a:ext cx="232012" cy="368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730214" y="4353639"/>
                <a:ext cx="232012" cy="368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977390" y="4353639"/>
                <a:ext cx="232012" cy="368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224567" y="4353639"/>
                <a:ext cx="232012" cy="368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483038" y="4722129"/>
                <a:ext cx="232012" cy="368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0214" y="4722129"/>
                <a:ext cx="232012" cy="368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977390" y="4722129"/>
                <a:ext cx="232012" cy="368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24567" y="4722129"/>
                <a:ext cx="232012" cy="368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513447" y="4353639"/>
                <a:ext cx="514062" cy="36849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027509" y="4353639"/>
                <a:ext cx="514062" cy="36849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541571" y="4353639"/>
                <a:ext cx="514062" cy="36849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055633" y="4353639"/>
                <a:ext cx="514062" cy="36849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513447" y="4722129"/>
                <a:ext cx="514062" cy="36849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027509" y="4722129"/>
                <a:ext cx="514062" cy="36849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41571" y="4722129"/>
                <a:ext cx="514062" cy="36849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055633" y="4722129"/>
                <a:ext cx="514062" cy="36849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28839" y="4353639"/>
                <a:ext cx="514062" cy="7369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42901" y="4353639"/>
                <a:ext cx="514062" cy="7369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656963" y="4353639"/>
                <a:ext cx="514062" cy="7369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171025" y="4353639"/>
                <a:ext cx="514062" cy="7369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685087" y="4353639"/>
                <a:ext cx="514062" cy="7369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03716" y="4353639"/>
                <a:ext cx="514062" cy="7369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717778" y="4353639"/>
                <a:ext cx="514062" cy="7369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8231840" y="4353639"/>
                <a:ext cx="514062" cy="7369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66842" y="3529441"/>
                <a:ext cx="95250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err="1" smtClean="0"/>
                  <a:t>Inode</a:t>
                </a:r>
                <a:endParaRPr lang="en-US" sz="2000" b="1" dirty="0" smtClean="0"/>
              </a:p>
              <a:p>
                <a:pPr algn="ctr"/>
                <a:r>
                  <a:rPr lang="en-US" sz="2000" b="1" dirty="0" smtClean="0"/>
                  <a:t>Bitmap</a:t>
                </a:r>
                <a:endParaRPr lang="en-US" sz="20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515447" y="3529441"/>
                <a:ext cx="95250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Data</a:t>
                </a:r>
              </a:p>
              <a:p>
                <a:pPr algn="ctr"/>
                <a:r>
                  <a:rPr lang="en-US" sz="2000" b="1" dirty="0" smtClean="0"/>
                  <a:t>Bitmap</a:t>
                </a:r>
                <a:endParaRPr lang="en-US" sz="2000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091768" y="3799641"/>
                <a:ext cx="8996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err="1" smtClean="0"/>
                  <a:t>Inodes</a:t>
                </a:r>
                <a:endParaRPr lang="en-US" sz="2000" b="1" dirty="0" smtClean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975410" y="3799641"/>
                <a:ext cx="14167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Data Blocks</a:t>
                </a: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1455742" y="3691721"/>
                <a:ext cx="0" cy="1596788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483875" y="3691721"/>
                <a:ext cx="0" cy="1596788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596993" y="3691721"/>
                <a:ext cx="0" cy="1596788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Rectangle 48"/>
          <p:cNvSpPr/>
          <p:nvPr/>
        </p:nvSpPr>
        <p:spPr>
          <a:xfrm>
            <a:off x="1768794" y="6028034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1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900358" y="6028034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2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029953" y="6028034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3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165687" y="6028034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4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310391" y="6028034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5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446125" y="6028034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6</a:t>
            </a:r>
            <a:endParaRPr lang="en-US" dirty="0"/>
          </a:p>
        </p:txBody>
      </p:sp>
      <p:sp>
        <p:nvSpPr>
          <p:cNvPr id="58" name="Trapezoid 57"/>
          <p:cNvSpPr/>
          <p:nvPr/>
        </p:nvSpPr>
        <p:spPr>
          <a:xfrm rot="10800000">
            <a:off x="284611" y="5349001"/>
            <a:ext cx="8626693" cy="655092"/>
          </a:xfrm>
          <a:prstGeom prst="trapezoid">
            <a:avLst>
              <a:gd name="adj" fmla="val 583333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6161"/>
          </a:xfrm>
        </p:spPr>
        <p:txBody>
          <a:bodyPr>
            <a:normAutofit/>
          </a:bodyPr>
          <a:lstStyle/>
          <a:p>
            <a:r>
              <a:rPr lang="en-US" dirty="0" smtClean="0"/>
              <a:t>Block Groups</a:t>
            </a:r>
            <a:endParaRPr lang="en-US" dirty="0"/>
          </a:p>
        </p:txBody>
      </p: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238834" y="900751"/>
            <a:ext cx="8679977" cy="2715905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ext</a:t>
            </a:r>
            <a:r>
              <a:rPr lang="en-US" dirty="0" smtClean="0"/>
              <a:t>, there is a single set of key data structures</a:t>
            </a:r>
          </a:p>
          <a:p>
            <a:pPr lvl="1"/>
            <a:r>
              <a:rPr lang="en-US" dirty="0" smtClean="0"/>
              <a:t>One data bitmap, one </a:t>
            </a:r>
            <a:r>
              <a:rPr lang="en-US" dirty="0" err="1" smtClean="0"/>
              <a:t>inode</a:t>
            </a:r>
            <a:r>
              <a:rPr lang="en-US" dirty="0" smtClean="0"/>
              <a:t> bitmap</a:t>
            </a:r>
          </a:p>
          <a:p>
            <a:pPr lvl="1"/>
            <a:r>
              <a:rPr lang="en-US" dirty="0" smtClean="0"/>
              <a:t>One </a:t>
            </a:r>
            <a:r>
              <a:rPr lang="en-US" dirty="0" err="1" smtClean="0"/>
              <a:t>inode</a:t>
            </a:r>
            <a:r>
              <a:rPr lang="en-US" dirty="0" smtClean="0"/>
              <a:t> table, one array of data blocks</a:t>
            </a:r>
          </a:p>
          <a:p>
            <a:r>
              <a:rPr lang="en-US" dirty="0" smtClean="0"/>
              <a:t>In ext2, each block group contains its own key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6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7"/>
            <a:ext cx="8679977" cy="1153236"/>
          </a:xfrm>
        </p:spPr>
        <p:txBody>
          <a:bodyPr/>
          <a:lstStyle/>
          <a:p>
            <a:r>
              <a:rPr lang="en-US" dirty="0" smtClean="0"/>
              <a:t>ext2 attempts to keep related files and directories within the same block group</a:t>
            </a:r>
            <a:endParaRPr lang="en-US" dirty="0"/>
          </a:p>
        </p:txBody>
      </p:sp>
      <p:pic>
        <p:nvPicPr>
          <p:cNvPr id="5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754" y="2832442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359" y="2650378"/>
            <a:ext cx="590972" cy="59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483" y="2832442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50175" y="3345477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home</a:t>
            </a:r>
            <a:endParaRPr lang="en-US" sz="2000" dirty="0"/>
          </a:p>
        </p:txBody>
      </p:sp>
      <p:pic>
        <p:nvPicPr>
          <p:cNvPr id="10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554" y="2832442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90651" y="3345477"/>
            <a:ext cx="609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cbw</a:t>
            </a:r>
            <a:endParaRPr lang="en-US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57460" y="3147430"/>
            <a:ext cx="723094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474731" y="3147430"/>
            <a:ext cx="752752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17684" y="3345477"/>
            <a:ext cx="1107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amislove</a:t>
            </a:r>
            <a:endParaRPr lang="en-US" sz="2000" dirty="0"/>
          </a:p>
        </p:txBody>
      </p:sp>
      <p:pic>
        <p:nvPicPr>
          <p:cNvPr id="21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998" y="2871447"/>
            <a:ext cx="590972" cy="59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365" y="3049991"/>
            <a:ext cx="590972" cy="59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765" y="3250046"/>
            <a:ext cx="590972" cy="59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>
            <a:stCxn id="10" idx="3"/>
            <a:endCxn id="6" idx="1"/>
          </p:cNvCxnSpPr>
          <p:nvPr/>
        </p:nvCxnSpPr>
        <p:spPr>
          <a:xfrm flipV="1">
            <a:off x="6210531" y="2945864"/>
            <a:ext cx="660828" cy="20156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21" idx="1"/>
          </p:cNvCxnSpPr>
          <p:nvPr/>
        </p:nvCxnSpPr>
        <p:spPr>
          <a:xfrm>
            <a:off x="6210531" y="3147431"/>
            <a:ext cx="881467" cy="1950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  <a:endCxn id="22" idx="1"/>
          </p:cNvCxnSpPr>
          <p:nvPr/>
        </p:nvCxnSpPr>
        <p:spPr>
          <a:xfrm>
            <a:off x="6210531" y="3147431"/>
            <a:ext cx="1139834" cy="19804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23" idx="1"/>
          </p:cNvCxnSpPr>
          <p:nvPr/>
        </p:nvCxnSpPr>
        <p:spPr>
          <a:xfrm>
            <a:off x="6210531" y="3147431"/>
            <a:ext cx="1292234" cy="39810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1"/>
            <a:endCxn id="39" idx="3"/>
          </p:cNvCxnSpPr>
          <p:nvPr/>
        </p:nvCxnSpPr>
        <p:spPr>
          <a:xfrm flipH="1">
            <a:off x="2309361" y="3147431"/>
            <a:ext cx="535393" cy="39810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1"/>
            <a:endCxn id="36" idx="3"/>
          </p:cNvCxnSpPr>
          <p:nvPr/>
        </p:nvCxnSpPr>
        <p:spPr>
          <a:xfrm flipH="1" flipV="1">
            <a:off x="1514182" y="2945864"/>
            <a:ext cx="1330572" cy="20156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" idx="1"/>
            <a:endCxn id="38" idx="3"/>
          </p:cNvCxnSpPr>
          <p:nvPr/>
        </p:nvCxnSpPr>
        <p:spPr>
          <a:xfrm flipH="1">
            <a:off x="2013875" y="3147431"/>
            <a:ext cx="830879" cy="19905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" idx="1"/>
            <a:endCxn id="37" idx="3"/>
          </p:cNvCxnSpPr>
          <p:nvPr/>
        </p:nvCxnSpPr>
        <p:spPr>
          <a:xfrm flipH="1" flipV="1">
            <a:off x="1718389" y="3125818"/>
            <a:ext cx="1126365" cy="216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10" y="2650378"/>
            <a:ext cx="590972" cy="59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17" y="2830332"/>
            <a:ext cx="590972" cy="59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903" y="3050995"/>
            <a:ext cx="590972" cy="59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389" y="3250046"/>
            <a:ext cx="590972" cy="59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971577" y="5790662"/>
            <a:ext cx="606819" cy="6385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SB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607151" y="5790662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1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738715" y="5790662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2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868310" y="5790662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3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004044" y="5790662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4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148748" y="5790662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5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284482" y="5790662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6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4748275" y="4456000"/>
            <a:ext cx="3938523" cy="613688"/>
            <a:chOff x="4748275" y="4244456"/>
            <a:chExt cx="3938523" cy="613688"/>
          </a:xfrm>
        </p:grpSpPr>
        <p:sp>
          <p:nvSpPr>
            <p:cNvPr id="72" name="Rectangle 71"/>
            <p:cNvSpPr/>
            <p:nvPr/>
          </p:nvSpPr>
          <p:spPr>
            <a:xfrm>
              <a:off x="4748275" y="4244456"/>
              <a:ext cx="3938523" cy="61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947603" y="4396214"/>
              <a:ext cx="232012" cy="3026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172566" y="4396214"/>
              <a:ext cx="232012" cy="3026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414243" y="4396214"/>
              <a:ext cx="514062" cy="30268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928305" y="4396214"/>
              <a:ext cx="514062" cy="30268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442367" y="4396214"/>
              <a:ext cx="514062" cy="3026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956429" y="4396214"/>
              <a:ext cx="514062" cy="3026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470491" y="4396214"/>
              <a:ext cx="514062" cy="3026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984553" y="4396214"/>
              <a:ext cx="514062" cy="3026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</p:grpSp>
      <p:sp>
        <p:nvSpPr>
          <p:cNvPr id="74" name="Trapezoid 73"/>
          <p:cNvSpPr/>
          <p:nvPr/>
        </p:nvSpPr>
        <p:spPr>
          <a:xfrm rot="10800000">
            <a:off x="205755" y="5076964"/>
            <a:ext cx="3938523" cy="686401"/>
          </a:xfrm>
          <a:prstGeom prst="trapezoid">
            <a:avLst>
              <a:gd name="adj" fmla="val 201942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205757" y="4456001"/>
            <a:ext cx="3938523" cy="613688"/>
            <a:chOff x="205757" y="4244457"/>
            <a:chExt cx="3938523" cy="613688"/>
          </a:xfrm>
        </p:grpSpPr>
        <p:sp>
          <p:nvSpPr>
            <p:cNvPr id="75" name="Rectangle 74"/>
            <p:cNvSpPr/>
            <p:nvPr/>
          </p:nvSpPr>
          <p:spPr>
            <a:xfrm>
              <a:off x="205757" y="4244457"/>
              <a:ext cx="3938523" cy="61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05085" y="4396215"/>
              <a:ext cx="232012" cy="3026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30048" y="4396215"/>
              <a:ext cx="232012" cy="3026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71725" y="4396215"/>
              <a:ext cx="514062" cy="30268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385787" y="4396215"/>
              <a:ext cx="514062" cy="30268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899849" y="4396215"/>
              <a:ext cx="514062" cy="3026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413911" y="4396215"/>
              <a:ext cx="514062" cy="3026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27973" y="4396215"/>
              <a:ext cx="514062" cy="3026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442035" y="4396215"/>
              <a:ext cx="514062" cy="3026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630048" y="2504368"/>
            <a:ext cx="3244401" cy="159678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>
            <a:off x="1899849" y="3937383"/>
            <a:ext cx="618163" cy="75062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138653" y="2504368"/>
            <a:ext cx="3244401" cy="159678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/>
          <p:cNvSpPr/>
          <p:nvPr/>
        </p:nvSpPr>
        <p:spPr>
          <a:xfrm>
            <a:off x="6408454" y="3937383"/>
            <a:ext cx="618163" cy="75062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rapezoid 89"/>
          <p:cNvSpPr/>
          <p:nvPr/>
        </p:nvSpPr>
        <p:spPr>
          <a:xfrm rot="10800000">
            <a:off x="4748274" y="5076965"/>
            <a:ext cx="3938523" cy="686401"/>
          </a:xfrm>
          <a:prstGeom prst="trapezoid">
            <a:avLst>
              <a:gd name="adj" fmla="val 20393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4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ext2: The Good and 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 – ext2 supports:</a:t>
            </a:r>
          </a:p>
          <a:p>
            <a:pPr lvl="1"/>
            <a:r>
              <a:rPr lang="en-US" dirty="0" smtClean="0"/>
              <a:t>All the features of </a:t>
            </a:r>
            <a:r>
              <a:rPr lang="en-US" dirty="0" err="1" smtClean="0"/>
              <a:t>ext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 with even better performance (because of increased spatial locality)</a:t>
            </a:r>
          </a:p>
          <a:p>
            <a:r>
              <a:rPr lang="en-US" dirty="0" smtClean="0"/>
              <a:t>The bad</a:t>
            </a:r>
          </a:p>
          <a:p>
            <a:pPr lvl="1"/>
            <a:r>
              <a:rPr lang="en-US" dirty="0" smtClean="0"/>
              <a:t>Large files must cross block groups</a:t>
            </a:r>
          </a:p>
          <a:p>
            <a:pPr lvl="1"/>
            <a:r>
              <a:rPr lang="en-US" dirty="0" smtClean="0"/>
              <a:t>As the file system becomes more complex, the chance of file system </a:t>
            </a:r>
            <a:r>
              <a:rPr lang="en-US" dirty="0" smtClean="0">
                <a:solidFill>
                  <a:schemeClr val="accent1"/>
                </a:solidFill>
              </a:rPr>
              <a:t>corruption</a:t>
            </a:r>
            <a:r>
              <a:rPr lang="en-US" dirty="0" smtClean="0"/>
              <a:t> grows</a:t>
            </a:r>
          </a:p>
          <a:p>
            <a:pPr lvl="2"/>
            <a:r>
              <a:rPr lang="en-US" dirty="0" smtClean="0"/>
              <a:t>E.g. invalid </a:t>
            </a:r>
            <a:r>
              <a:rPr lang="en-US" dirty="0" err="1" smtClean="0"/>
              <a:t>inodes</a:t>
            </a:r>
            <a:r>
              <a:rPr lang="en-US" dirty="0" smtClean="0"/>
              <a:t>, incorrect directory entries,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6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Partitions and Mounting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Basics (FAT)</a:t>
            </a:r>
          </a:p>
          <a:p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</a:rPr>
              <a:t>inodes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locks (</a:t>
            </a:r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</a:rPr>
              <a:t>ext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lock Groups (ext2)</a:t>
            </a:r>
          </a:p>
          <a:p>
            <a:r>
              <a:rPr lang="en-US" sz="4400" dirty="0" smtClean="0"/>
              <a:t>Journaling (ext3)</a:t>
            </a:r>
          </a:p>
          <a:p>
            <a:r>
              <a:rPr lang="en-US" sz="4400" dirty="0"/>
              <a:t>Extents and B-Trees (ext4)</a:t>
            </a:r>
          </a:p>
          <a:p>
            <a:r>
              <a:rPr lang="en-US" sz="4400" dirty="0" smtClean="0"/>
              <a:t>Log-based File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09379" cy="5018964"/>
          </a:xfrm>
        </p:spPr>
        <p:txBody>
          <a:bodyPr/>
          <a:lstStyle/>
          <a:p>
            <a:r>
              <a:rPr lang="en-US" dirty="0" smtClean="0"/>
              <a:t>At this point, we have a full featured file system</a:t>
            </a:r>
          </a:p>
          <a:p>
            <a:pPr lvl="1"/>
            <a:r>
              <a:rPr lang="en-US" dirty="0" smtClean="0"/>
              <a:t>Directories</a:t>
            </a:r>
          </a:p>
          <a:p>
            <a:pPr lvl="1"/>
            <a:r>
              <a:rPr lang="en-US" dirty="0" smtClean="0"/>
              <a:t>Fine-grained data allocation</a:t>
            </a:r>
          </a:p>
          <a:p>
            <a:pPr lvl="1"/>
            <a:r>
              <a:rPr lang="en-US" dirty="0" smtClean="0"/>
              <a:t>Hard/soft links</a:t>
            </a:r>
          </a:p>
          <a:p>
            <a:r>
              <a:rPr lang="en-US" dirty="0" smtClean="0"/>
              <a:t>File system is optimized for spinning disks</a:t>
            </a:r>
          </a:p>
          <a:p>
            <a:pPr lvl="1"/>
            <a:r>
              <a:rPr lang="en-US" dirty="0" err="1" smtClean="0"/>
              <a:t>inodes</a:t>
            </a:r>
            <a:r>
              <a:rPr lang="en-US" dirty="0" smtClean="0"/>
              <a:t> are optimized for small files</a:t>
            </a:r>
          </a:p>
          <a:p>
            <a:pPr lvl="1"/>
            <a:r>
              <a:rPr lang="en-US" dirty="0" smtClean="0"/>
              <a:t>Block groups improve locality</a:t>
            </a:r>
          </a:p>
          <a:p>
            <a:r>
              <a:rPr lang="en-US" dirty="0" smtClean="0"/>
              <a:t>What’s next?</a:t>
            </a:r>
          </a:p>
          <a:p>
            <a:pPr lvl="1"/>
            <a:r>
              <a:rPr lang="en-US" dirty="0" smtClean="0"/>
              <a:t>Consistency and reliability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3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5191"/>
          </a:xfrm>
        </p:spPr>
        <p:txBody>
          <a:bodyPr>
            <a:normAutofit/>
          </a:bodyPr>
          <a:lstStyle/>
          <a:p>
            <a:r>
              <a:rPr lang="en-US" dirty="0" smtClean="0"/>
              <a:t>Many operations results in multiple, independent writes to the file system</a:t>
            </a:r>
          </a:p>
          <a:p>
            <a:pPr lvl="1"/>
            <a:r>
              <a:rPr lang="en-US" dirty="0" smtClean="0"/>
              <a:t>Example: append a block to an existing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Update the free data bitmap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Update the </a:t>
            </a:r>
            <a:r>
              <a:rPr lang="en-US" dirty="0" err="1" smtClean="0"/>
              <a:t>inode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Write the user data</a:t>
            </a:r>
          </a:p>
          <a:p>
            <a:pPr marL="571500" indent="-514350"/>
            <a:r>
              <a:rPr lang="en-US" dirty="0" smtClean="0"/>
              <a:t>What happens if the computer crashes in the middle of this process?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3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842" y="0"/>
            <a:ext cx="8229600" cy="1143000"/>
          </a:xfrm>
        </p:spPr>
        <p:txBody>
          <a:bodyPr/>
          <a:lstStyle/>
          <a:p>
            <a:r>
              <a:rPr lang="en-US" dirty="0" smtClean="0"/>
              <a:t>File Append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445806" y="3645753"/>
            <a:ext cx="8300096" cy="1642756"/>
            <a:chOff x="445806" y="3645753"/>
            <a:chExt cx="8300096" cy="1642756"/>
          </a:xfrm>
        </p:grpSpPr>
        <p:sp>
          <p:nvSpPr>
            <p:cNvPr id="5" name="Rectangle 4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6842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15447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</a:t>
              </a:r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91768" y="3799641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Inodes</a:t>
              </a:r>
              <a:endParaRPr lang="en-US" sz="2000" b="1" dirty="0" smtClean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75410" y="3799641"/>
              <a:ext cx="1416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 Blocks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455742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483875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6993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ular Callout 44"/>
          <p:cNvSpPr/>
          <p:nvPr/>
        </p:nvSpPr>
        <p:spPr>
          <a:xfrm>
            <a:off x="134185" y="1132762"/>
            <a:ext cx="2472520" cy="2442949"/>
          </a:xfrm>
          <a:prstGeom prst="wedgeRectCallout">
            <a:avLst>
              <a:gd name="adj1" fmla="val 72451"/>
              <a:gd name="adj2" fmla="val 71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87488" algn="l"/>
              </a:tabLst>
            </a:pPr>
            <a:r>
              <a:rPr lang="en-US" sz="2000" dirty="0" smtClean="0"/>
              <a:t>owner:	</a:t>
            </a:r>
            <a:r>
              <a:rPr lang="en-US" sz="2000" dirty="0" err="1" smtClean="0"/>
              <a:t>christo</a:t>
            </a:r>
            <a:endParaRPr lang="en-US" sz="2000" dirty="0" smtClean="0"/>
          </a:p>
          <a:p>
            <a:pPr>
              <a:tabLst>
                <a:tab pos="1487488" algn="l"/>
              </a:tabLst>
            </a:pPr>
            <a:r>
              <a:rPr lang="en-US" sz="2000" dirty="0" smtClean="0"/>
              <a:t>permissions:	</a:t>
            </a:r>
            <a:r>
              <a:rPr lang="en-US" sz="2000" dirty="0" err="1" smtClean="0"/>
              <a:t>rw</a:t>
            </a:r>
            <a:endParaRPr lang="en-US" sz="2000" dirty="0" smtClean="0"/>
          </a:p>
          <a:p>
            <a:pPr>
              <a:tabLst>
                <a:tab pos="1487488" algn="l"/>
              </a:tabLst>
            </a:pPr>
            <a:r>
              <a:rPr lang="en-US" sz="2000" dirty="0" smtClean="0"/>
              <a:t>size:	1</a:t>
            </a:r>
          </a:p>
          <a:p>
            <a:pPr>
              <a:tabLst>
                <a:tab pos="1487488" algn="l"/>
              </a:tabLst>
            </a:pPr>
            <a:r>
              <a:rPr lang="en-US" sz="2000" dirty="0" smtClean="0"/>
              <a:t>pointer:	4</a:t>
            </a:r>
          </a:p>
          <a:p>
            <a:pPr>
              <a:tabLst>
                <a:tab pos="1487488" algn="l"/>
              </a:tabLst>
            </a:pPr>
            <a:r>
              <a:rPr lang="en-US" sz="2000" dirty="0" smtClean="0"/>
              <a:t>pointer:	null</a:t>
            </a:r>
          </a:p>
          <a:p>
            <a:pPr>
              <a:tabLst>
                <a:tab pos="1487488" algn="l"/>
              </a:tabLst>
            </a:pPr>
            <a:r>
              <a:rPr lang="en-US" sz="2000" dirty="0"/>
              <a:t>pointer:	null </a:t>
            </a:r>
            <a:endParaRPr lang="en-US" sz="2000" dirty="0" smtClean="0"/>
          </a:p>
          <a:p>
            <a:pPr>
              <a:tabLst>
                <a:tab pos="1487488" algn="l"/>
              </a:tabLst>
            </a:pPr>
            <a:r>
              <a:rPr lang="en-US" sz="2000" dirty="0"/>
              <a:t>pointer:	</a:t>
            </a:r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46" name="Rectangular Callout 45"/>
          <p:cNvSpPr/>
          <p:nvPr/>
        </p:nvSpPr>
        <p:spPr>
          <a:xfrm>
            <a:off x="2280413" y="5433034"/>
            <a:ext cx="1518189" cy="1199778"/>
          </a:xfrm>
          <a:prstGeom prst="wedgeRectCallout">
            <a:avLst>
              <a:gd name="adj1" fmla="val 8516"/>
              <a:gd name="adj2" fmla="val -100652"/>
            </a:avLst>
          </a:prstGeom>
          <a:solidFill>
            <a:schemeClr val="accent3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Update the </a:t>
            </a:r>
            <a:r>
              <a:rPr lang="en-US" sz="2400" dirty="0" err="1" smtClean="0"/>
              <a:t>inode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3027508" y="4353639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</a:t>
            </a:r>
            <a:r>
              <a:rPr lang="en-US" sz="2400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203716" y="4353639"/>
            <a:ext cx="514062" cy="736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/>
              <a:t>2</a:t>
            </a:r>
          </a:p>
        </p:txBody>
      </p:sp>
      <p:sp>
        <p:nvSpPr>
          <p:cNvPr id="49" name="Rectangular Callout 48"/>
          <p:cNvSpPr/>
          <p:nvPr/>
        </p:nvSpPr>
        <p:spPr>
          <a:xfrm>
            <a:off x="6314849" y="5433034"/>
            <a:ext cx="1518189" cy="1199778"/>
          </a:xfrm>
          <a:prstGeom prst="wedgeRectCallout">
            <a:avLst>
              <a:gd name="adj1" fmla="val 31888"/>
              <a:gd name="adj2" fmla="val -82451"/>
            </a:avLst>
          </a:prstGeom>
          <a:solidFill>
            <a:schemeClr val="accent3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Write the data</a:t>
            </a:r>
            <a:endParaRPr lang="en-US" sz="2400" dirty="0"/>
          </a:p>
        </p:txBody>
      </p:sp>
      <p:sp>
        <p:nvSpPr>
          <p:cNvPr id="52" name="Rectangular Callout 51"/>
          <p:cNvSpPr/>
          <p:nvPr/>
        </p:nvSpPr>
        <p:spPr>
          <a:xfrm>
            <a:off x="134185" y="1132761"/>
            <a:ext cx="2472520" cy="2442949"/>
          </a:xfrm>
          <a:prstGeom prst="wedgeRectCallout">
            <a:avLst>
              <a:gd name="adj1" fmla="val 71898"/>
              <a:gd name="adj2" fmla="val 71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87488" algn="l"/>
              </a:tabLst>
            </a:pPr>
            <a:r>
              <a:rPr lang="en-US" sz="2000" dirty="0" smtClean="0"/>
              <a:t>owner:	</a:t>
            </a:r>
            <a:r>
              <a:rPr lang="en-US" sz="2000" dirty="0" err="1" smtClean="0"/>
              <a:t>christo</a:t>
            </a:r>
            <a:endParaRPr lang="en-US" sz="2000" dirty="0" smtClean="0"/>
          </a:p>
          <a:p>
            <a:pPr>
              <a:tabLst>
                <a:tab pos="1487488" algn="l"/>
              </a:tabLst>
            </a:pPr>
            <a:r>
              <a:rPr lang="en-US" sz="2000" dirty="0" smtClean="0"/>
              <a:t>permissions:	</a:t>
            </a:r>
            <a:r>
              <a:rPr lang="en-US" sz="2000" dirty="0" err="1" smtClean="0"/>
              <a:t>rw</a:t>
            </a:r>
            <a:endParaRPr lang="en-US" sz="2000" dirty="0" smtClean="0"/>
          </a:p>
          <a:p>
            <a:pPr>
              <a:tabLst>
                <a:tab pos="1487488" algn="l"/>
              </a:tabLst>
            </a:pPr>
            <a:r>
              <a:rPr lang="en-US" sz="2000" dirty="0" smtClean="0"/>
              <a:t>size:	2</a:t>
            </a:r>
          </a:p>
          <a:p>
            <a:pPr>
              <a:tabLst>
                <a:tab pos="1487488" algn="l"/>
              </a:tabLst>
            </a:pPr>
            <a:r>
              <a:rPr lang="en-US" sz="2000" dirty="0" smtClean="0"/>
              <a:t>pointer:	4</a:t>
            </a:r>
          </a:p>
          <a:p>
            <a:pPr>
              <a:tabLst>
                <a:tab pos="1487488" algn="l"/>
              </a:tabLst>
            </a:pPr>
            <a:r>
              <a:rPr lang="en-US" sz="2000" dirty="0" smtClean="0"/>
              <a:t>pointer:	5</a:t>
            </a:r>
          </a:p>
          <a:p>
            <a:pPr>
              <a:tabLst>
                <a:tab pos="1487488" algn="l"/>
              </a:tabLst>
            </a:pPr>
            <a:r>
              <a:rPr lang="en-US" sz="2000" dirty="0"/>
              <a:t>pointer:	null </a:t>
            </a:r>
            <a:endParaRPr lang="en-US" sz="2000" dirty="0" smtClean="0"/>
          </a:p>
          <a:p>
            <a:pPr>
              <a:tabLst>
                <a:tab pos="1487488" algn="l"/>
              </a:tabLst>
            </a:pPr>
            <a:r>
              <a:rPr lang="en-US" sz="2000" dirty="0"/>
              <a:t>pointer:	</a:t>
            </a:r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53" name="Rectangle 52"/>
          <p:cNvSpPr/>
          <p:nvPr/>
        </p:nvSpPr>
        <p:spPr>
          <a:xfrm>
            <a:off x="1731730" y="4722129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ular Callout 47"/>
          <p:cNvSpPr/>
          <p:nvPr/>
        </p:nvSpPr>
        <p:spPr>
          <a:xfrm>
            <a:off x="212025" y="5433034"/>
            <a:ext cx="1518189" cy="1199778"/>
          </a:xfrm>
          <a:prstGeom prst="wedgeRectCallout">
            <a:avLst>
              <a:gd name="adj1" fmla="val 56160"/>
              <a:gd name="adj2" fmla="val -83589"/>
            </a:avLst>
          </a:prstGeom>
          <a:solidFill>
            <a:schemeClr val="accent3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Update the data bitmap</a:t>
            </a:r>
            <a:endParaRPr lang="en-US" sz="2400" dirty="0"/>
          </a:p>
        </p:txBody>
      </p:sp>
      <p:sp>
        <p:nvSpPr>
          <p:cNvPr id="54" name="Content Placeholder 2"/>
          <p:cNvSpPr>
            <a:spLocks noGrp="1"/>
          </p:cNvSpPr>
          <p:nvPr>
            <p:ph idx="1"/>
          </p:nvPr>
        </p:nvSpPr>
        <p:spPr>
          <a:xfrm>
            <a:off x="3270114" y="1204411"/>
            <a:ext cx="5578158" cy="229965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These three operations can potentially be done in any order</a:t>
            </a:r>
          </a:p>
          <a:p>
            <a:r>
              <a:rPr lang="en-US" sz="3000" dirty="0" smtClean="0"/>
              <a:t>… but the system can crash at any time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1853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50" grpId="0" animBg="1"/>
      <p:bldP spid="51" grpId="0" animBg="1"/>
      <p:bldP spid="49" grpId="0" animBg="1"/>
      <p:bldP spid="52" grpId="0" animBg="1"/>
      <p:bldP spid="53" grpId="0" animBg="1"/>
      <p:bldP spid="48" grpId="0" animBg="1"/>
      <p:bldP spid="5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66840" y="67746"/>
            <a:ext cx="8300096" cy="1642756"/>
            <a:chOff x="445806" y="3645753"/>
            <a:chExt cx="8300096" cy="1642756"/>
          </a:xfrm>
        </p:grpSpPr>
        <p:sp>
          <p:nvSpPr>
            <p:cNvPr id="6" name="Rectangle 5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6842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15447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</a:t>
              </a:r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91768" y="3799641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Inodes</a:t>
              </a:r>
              <a:endParaRPr lang="en-US" sz="2000" b="1" dirty="0" smtClean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75410" y="3799641"/>
              <a:ext cx="1416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 Blocks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455742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483875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6993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7224750" y="775632"/>
            <a:ext cx="514062" cy="736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/>
              <a:t>2</a:t>
            </a:r>
          </a:p>
        </p:txBody>
      </p:sp>
      <p:sp>
        <p:nvSpPr>
          <p:cNvPr id="48" name="Rectangular Callout 47"/>
          <p:cNvSpPr/>
          <p:nvPr/>
        </p:nvSpPr>
        <p:spPr>
          <a:xfrm>
            <a:off x="6802407" y="1690645"/>
            <a:ext cx="2176075" cy="571981"/>
          </a:xfrm>
          <a:prstGeom prst="wedgeRectCallout">
            <a:avLst>
              <a:gd name="adj1" fmla="val -20167"/>
              <a:gd name="adj2" fmla="val -89609"/>
            </a:avLst>
          </a:prstGeom>
          <a:solidFill>
            <a:schemeClr val="accent3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Write the data</a:t>
            </a:r>
            <a:endParaRPr lang="en-US" sz="24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3832610" y="461721"/>
            <a:ext cx="1175029" cy="1111901"/>
            <a:chOff x="2524837" y="1074860"/>
            <a:chExt cx="1105469" cy="1091820"/>
          </a:xfrm>
        </p:grpSpPr>
        <p:sp>
          <p:nvSpPr>
            <p:cNvPr id="52" name="Isosceles Triangle 51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ightning Bolt 52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4" name="Rectangular Callout 53"/>
          <p:cNvSpPr/>
          <p:nvPr/>
        </p:nvSpPr>
        <p:spPr>
          <a:xfrm>
            <a:off x="111220" y="1690645"/>
            <a:ext cx="6494295" cy="571981"/>
          </a:xfrm>
          <a:prstGeom prst="wedgeRectCallout">
            <a:avLst>
              <a:gd name="adj1" fmla="val 20053"/>
              <a:gd name="adj2" fmla="val -1773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Result: file system is consistent, but the data is lost</a:t>
            </a:r>
            <a:endParaRPr lang="en-US" sz="24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466841" y="2554573"/>
            <a:ext cx="8300096" cy="1105839"/>
            <a:chOff x="445806" y="4182670"/>
            <a:chExt cx="8300096" cy="1105839"/>
          </a:xfrm>
        </p:grpSpPr>
        <p:sp>
          <p:nvSpPr>
            <p:cNvPr id="102" name="Rectangle 101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1455742" y="4182670"/>
              <a:ext cx="0" cy="110583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483875" y="4182670"/>
              <a:ext cx="0" cy="110583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4596993" y="4182670"/>
              <a:ext cx="0" cy="110583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Rectangular Callout 145"/>
          <p:cNvSpPr/>
          <p:nvPr/>
        </p:nvSpPr>
        <p:spPr>
          <a:xfrm>
            <a:off x="2926209" y="3703376"/>
            <a:ext cx="6017640" cy="820854"/>
          </a:xfrm>
          <a:prstGeom prst="wedgeRectCallout">
            <a:avLst>
              <a:gd name="adj1" fmla="val 20053"/>
              <a:gd name="adj2" fmla="val -1773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Result: </a:t>
            </a:r>
            <a:r>
              <a:rPr lang="en-US" sz="2400" dirty="0" err="1" smtClean="0"/>
              <a:t>inode</a:t>
            </a:r>
            <a:r>
              <a:rPr lang="en-US" sz="2400" dirty="0" smtClean="0"/>
              <a:t> points to garbage data, and file system is inconsistent (data bitmap vs. </a:t>
            </a:r>
            <a:r>
              <a:rPr lang="en-US" sz="2400" dirty="0" err="1" smtClean="0"/>
              <a:t>inode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grpSp>
        <p:nvGrpSpPr>
          <p:cNvPr id="203" name="Group 202"/>
          <p:cNvGrpSpPr/>
          <p:nvPr/>
        </p:nvGrpSpPr>
        <p:grpSpPr>
          <a:xfrm>
            <a:off x="3826461" y="2426294"/>
            <a:ext cx="1175029" cy="1111901"/>
            <a:chOff x="2524837" y="1074860"/>
            <a:chExt cx="1105469" cy="1091820"/>
          </a:xfrm>
        </p:grpSpPr>
        <p:sp>
          <p:nvSpPr>
            <p:cNvPr id="204" name="Isosceles Triangle 203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Lightning Bolt 204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8" name="Rectangle 247"/>
          <p:cNvSpPr/>
          <p:nvPr/>
        </p:nvSpPr>
        <p:spPr>
          <a:xfrm>
            <a:off x="3048542" y="2725354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</a:t>
            </a:r>
            <a:r>
              <a:rPr lang="en-US" sz="2400" dirty="0"/>
              <a:t>2</a:t>
            </a:r>
          </a:p>
        </p:txBody>
      </p:sp>
      <p:grpSp>
        <p:nvGrpSpPr>
          <p:cNvPr id="249" name="Group 248"/>
          <p:cNvGrpSpPr/>
          <p:nvPr/>
        </p:nvGrpSpPr>
        <p:grpSpPr>
          <a:xfrm>
            <a:off x="466841" y="4798087"/>
            <a:ext cx="8300096" cy="1105839"/>
            <a:chOff x="445806" y="4182670"/>
            <a:chExt cx="8300096" cy="1105839"/>
          </a:xfrm>
        </p:grpSpPr>
        <p:sp>
          <p:nvSpPr>
            <p:cNvPr id="250" name="Rectangle 249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cxnSp>
          <p:nvCxnSpPr>
            <p:cNvPr id="282" name="Straight Connector 281"/>
            <p:cNvCxnSpPr/>
            <p:nvPr/>
          </p:nvCxnSpPr>
          <p:spPr>
            <a:xfrm>
              <a:off x="1455742" y="4182670"/>
              <a:ext cx="0" cy="110583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2483875" y="4182670"/>
              <a:ext cx="0" cy="110583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4596993" y="4182670"/>
              <a:ext cx="0" cy="110583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" name="Rectangular Callout 285"/>
          <p:cNvSpPr/>
          <p:nvPr/>
        </p:nvSpPr>
        <p:spPr>
          <a:xfrm>
            <a:off x="2926209" y="5946890"/>
            <a:ext cx="6017640" cy="820854"/>
          </a:xfrm>
          <a:prstGeom prst="wedgeRectCallout">
            <a:avLst>
              <a:gd name="adj1" fmla="val 20053"/>
              <a:gd name="adj2" fmla="val -1773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Result: space leakage, and file system is inconsistent (data bitmap vs. </a:t>
            </a:r>
            <a:r>
              <a:rPr lang="en-US" sz="2400" dirty="0" err="1" smtClean="0"/>
              <a:t>inode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grpSp>
        <p:nvGrpSpPr>
          <p:cNvPr id="287" name="Group 286"/>
          <p:cNvGrpSpPr/>
          <p:nvPr/>
        </p:nvGrpSpPr>
        <p:grpSpPr>
          <a:xfrm>
            <a:off x="3826461" y="4669808"/>
            <a:ext cx="1175029" cy="1111901"/>
            <a:chOff x="2524837" y="1074860"/>
            <a:chExt cx="1105469" cy="1091820"/>
          </a:xfrm>
        </p:grpSpPr>
        <p:sp>
          <p:nvSpPr>
            <p:cNvPr id="288" name="Isosceles Triangle 287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Lightning Bolt 288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91" name="Rectangle 290"/>
          <p:cNvSpPr/>
          <p:nvPr/>
        </p:nvSpPr>
        <p:spPr>
          <a:xfrm>
            <a:off x="1766413" y="5337546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5" name="Rectangular Callout 284"/>
          <p:cNvSpPr/>
          <p:nvPr/>
        </p:nvSpPr>
        <p:spPr>
          <a:xfrm>
            <a:off x="111221" y="5946890"/>
            <a:ext cx="2003210" cy="820853"/>
          </a:xfrm>
          <a:prstGeom prst="wedgeRectCallout">
            <a:avLst>
              <a:gd name="adj1" fmla="val 38191"/>
              <a:gd name="adj2" fmla="val -81538"/>
            </a:avLst>
          </a:prstGeom>
          <a:solidFill>
            <a:schemeClr val="accent3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Update the data bitmap</a:t>
            </a:r>
            <a:endParaRPr lang="en-US" sz="2400" dirty="0"/>
          </a:p>
        </p:txBody>
      </p:sp>
      <p:sp>
        <p:nvSpPr>
          <p:cNvPr id="142" name="Rectangular Callout 141"/>
          <p:cNvSpPr/>
          <p:nvPr/>
        </p:nvSpPr>
        <p:spPr>
          <a:xfrm>
            <a:off x="111220" y="3806531"/>
            <a:ext cx="2459325" cy="474856"/>
          </a:xfrm>
          <a:prstGeom prst="wedgeRectCallout">
            <a:avLst>
              <a:gd name="adj1" fmla="val 73618"/>
              <a:gd name="adj2" fmla="val -204573"/>
            </a:avLst>
          </a:prstGeom>
          <a:solidFill>
            <a:schemeClr val="accent3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Update the </a:t>
            </a:r>
            <a:r>
              <a:rPr lang="en-US" sz="2400" dirty="0" err="1" smtClean="0"/>
              <a:t>inode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623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4" grpId="0" animBg="1"/>
      <p:bldP spid="146" grpId="0" animBg="1"/>
      <p:bldP spid="248" grpId="0" animBg="1"/>
      <p:bldP spid="286" grpId="0" animBg="1"/>
      <p:bldP spid="291" grpId="0" animBg="1"/>
      <p:bldP spid="285" grpId="0" animBg="1"/>
      <p:bldP spid="14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66840" y="67746"/>
            <a:ext cx="8300096" cy="1642756"/>
            <a:chOff x="445806" y="3645753"/>
            <a:chExt cx="8300096" cy="1642756"/>
          </a:xfrm>
        </p:grpSpPr>
        <p:sp>
          <p:nvSpPr>
            <p:cNvPr id="6" name="Rectangle 5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6842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15447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</a:t>
              </a:r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91768" y="3799641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Inodes</a:t>
              </a:r>
              <a:endParaRPr lang="en-US" sz="2000" b="1" dirty="0" smtClean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75410" y="3799641"/>
              <a:ext cx="1416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 Blocks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455742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483875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6993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7224750" y="775632"/>
            <a:ext cx="514062" cy="736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/>
              <a:t>2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832610" y="461721"/>
            <a:ext cx="1175029" cy="1111901"/>
            <a:chOff x="2524837" y="1074860"/>
            <a:chExt cx="1105469" cy="1091820"/>
          </a:xfrm>
        </p:grpSpPr>
        <p:sp>
          <p:nvSpPr>
            <p:cNvPr id="48" name="Isosceles Triangle 47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ghtning Bolt 48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0" name="Rectangular Callout 49"/>
          <p:cNvSpPr/>
          <p:nvPr/>
        </p:nvSpPr>
        <p:spPr>
          <a:xfrm>
            <a:off x="714017" y="1690644"/>
            <a:ext cx="7795889" cy="571981"/>
          </a:xfrm>
          <a:prstGeom prst="wedgeRectCallout">
            <a:avLst>
              <a:gd name="adj1" fmla="val 20053"/>
              <a:gd name="adj2" fmla="val -1773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Result: </a:t>
            </a:r>
            <a:r>
              <a:rPr lang="en-US" sz="2400" dirty="0" err="1" smtClean="0"/>
              <a:t>inode</a:t>
            </a:r>
            <a:r>
              <a:rPr lang="en-US" sz="2400" dirty="0" smtClean="0"/>
              <a:t> points to data, but file system is inconsistent</a:t>
            </a:r>
            <a:endParaRPr lang="en-US" sz="24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466841" y="2554573"/>
            <a:ext cx="8300096" cy="1105839"/>
            <a:chOff x="445806" y="4182670"/>
            <a:chExt cx="8300096" cy="1105839"/>
          </a:xfrm>
        </p:grpSpPr>
        <p:sp>
          <p:nvSpPr>
            <p:cNvPr id="52" name="Rectangle 51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1455742" y="4182670"/>
              <a:ext cx="0" cy="110583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483875" y="4182670"/>
              <a:ext cx="0" cy="110583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596993" y="4182670"/>
              <a:ext cx="0" cy="110583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ectangular Callout 86"/>
          <p:cNvSpPr/>
          <p:nvPr/>
        </p:nvSpPr>
        <p:spPr>
          <a:xfrm>
            <a:off x="1307228" y="3703376"/>
            <a:ext cx="6438940" cy="820854"/>
          </a:xfrm>
          <a:prstGeom prst="wedgeRectCallout">
            <a:avLst>
              <a:gd name="adj1" fmla="val 20053"/>
              <a:gd name="adj2" fmla="val -1773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Result: file system is inconsistent, and the data is useless since it’s not associated with an </a:t>
            </a:r>
            <a:r>
              <a:rPr lang="en-US" sz="2400" dirty="0" err="1" smtClean="0"/>
              <a:t>inode</a:t>
            </a:r>
            <a:endParaRPr lang="en-US" sz="2400" dirty="0"/>
          </a:p>
        </p:txBody>
      </p:sp>
      <p:grpSp>
        <p:nvGrpSpPr>
          <p:cNvPr id="88" name="Group 87"/>
          <p:cNvGrpSpPr/>
          <p:nvPr/>
        </p:nvGrpSpPr>
        <p:grpSpPr>
          <a:xfrm>
            <a:off x="3826461" y="2426294"/>
            <a:ext cx="1175029" cy="1111901"/>
            <a:chOff x="2524837" y="1074860"/>
            <a:chExt cx="1105469" cy="1091820"/>
          </a:xfrm>
        </p:grpSpPr>
        <p:sp>
          <p:nvSpPr>
            <p:cNvPr id="89" name="Isosceles Triangle 88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Lightning Bolt 89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6841" y="4798087"/>
            <a:ext cx="8300096" cy="1105839"/>
            <a:chOff x="445806" y="4182670"/>
            <a:chExt cx="8300096" cy="1105839"/>
          </a:xfrm>
        </p:grpSpPr>
        <p:sp>
          <p:nvSpPr>
            <p:cNvPr id="93" name="Rectangle 92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455742" y="4182670"/>
              <a:ext cx="0" cy="110583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2483875" y="4182670"/>
              <a:ext cx="0" cy="110583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4596993" y="4182670"/>
              <a:ext cx="0" cy="110583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ectangular Callout 127"/>
          <p:cNvSpPr/>
          <p:nvPr/>
        </p:nvSpPr>
        <p:spPr>
          <a:xfrm>
            <a:off x="1307229" y="5946890"/>
            <a:ext cx="6431584" cy="820854"/>
          </a:xfrm>
          <a:prstGeom prst="wedgeRectCallout">
            <a:avLst>
              <a:gd name="adj1" fmla="val 20053"/>
              <a:gd name="adj2" fmla="val -1773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Result: file system is consistent, but the </a:t>
            </a:r>
            <a:r>
              <a:rPr lang="en-US" sz="2400" dirty="0" err="1" smtClean="0"/>
              <a:t>inode</a:t>
            </a:r>
            <a:r>
              <a:rPr lang="en-US" sz="2400" dirty="0" smtClean="0"/>
              <a:t> points to garbage data</a:t>
            </a:r>
            <a:endParaRPr lang="en-US" sz="2400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3826461" y="4669808"/>
            <a:ext cx="1175029" cy="1111901"/>
            <a:chOff x="2524837" y="1074860"/>
            <a:chExt cx="1105469" cy="1091820"/>
          </a:xfrm>
        </p:grpSpPr>
        <p:sp>
          <p:nvSpPr>
            <p:cNvPr id="130" name="Isosceles Triangle 129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Lightning Bolt 130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1766413" y="5337546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7" name="Rectangle 136"/>
          <p:cNvSpPr/>
          <p:nvPr/>
        </p:nvSpPr>
        <p:spPr>
          <a:xfrm>
            <a:off x="3048542" y="775632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</a:t>
            </a:r>
            <a:r>
              <a:rPr lang="en-US" sz="2400" dirty="0"/>
              <a:t>2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7232106" y="2724353"/>
            <a:ext cx="514062" cy="736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/>
              <a:t>2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760249" y="3086019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1" name="Rectangle 90"/>
          <p:cNvSpPr/>
          <p:nvPr/>
        </p:nvSpPr>
        <p:spPr>
          <a:xfrm>
            <a:off x="3048542" y="4969056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</a:t>
            </a:r>
            <a:r>
              <a:rPr lang="en-US" sz="2400" dirty="0"/>
              <a:t>2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2743200" y="393599"/>
            <a:ext cx="369602" cy="456289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7663148" y="393599"/>
            <a:ext cx="356047" cy="456289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1865474" y="2426294"/>
            <a:ext cx="9892" cy="726069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7661404" y="2426294"/>
            <a:ext cx="356047" cy="456289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743200" y="4638502"/>
            <a:ext cx="369602" cy="456289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1865474" y="4693191"/>
            <a:ext cx="9892" cy="726069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63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0" grpId="0" animBg="1"/>
      <p:bldP spid="87" grpId="0" animBg="1"/>
      <p:bldP spid="128" grpId="0" animBg="1"/>
      <p:bldP spid="132" grpId="0" animBg="1"/>
      <p:bldP spid="137" grpId="0" animBg="1"/>
      <p:bldP spid="138" grpId="0" animBg="1"/>
      <p:bldP spid="139" grpId="0" animBg="1"/>
      <p:bldP spid="9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Crash Consistency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296" y="1153236"/>
            <a:ext cx="9034818" cy="5561463"/>
          </a:xfrm>
        </p:spPr>
        <p:txBody>
          <a:bodyPr/>
          <a:lstStyle/>
          <a:p>
            <a:r>
              <a:rPr lang="en-US" dirty="0" smtClean="0"/>
              <a:t>The disk guarantees that sector writes are atomic</a:t>
            </a:r>
          </a:p>
          <a:p>
            <a:pPr lvl="1"/>
            <a:r>
              <a:rPr lang="en-US" dirty="0" smtClean="0"/>
              <a:t>No way to make multi-sector writes atomic</a:t>
            </a:r>
          </a:p>
          <a:p>
            <a:r>
              <a:rPr lang="en-US" dirty="0" smtClean="0"/>
              <a:t>How to ensure consistency after a crash?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Don’t bother to ensure consistency</a:t>
            </a:r>
          </a:p>
          <a:p>
            <a:pPr marL="1371600" lvl="2" indent="-514350"/>
            <a:r>
              <a:rPr lang="en-US" dirty="0" smtClean="0"/>
              <a:t>Accept that the file system may be inconsistent after a crash</a:t>
            </a:r>
          </a:p>
          <a:p>
            <a:pPr marL="1371600" lvl="2" indent="-514350"/>
            <a:r>
              <a:rPr lang="en-US" dirty="0" smtClean="0"/>
              <a:t>Run a program that fixes the file system during </a:t>
            </a:r>
            <a:r>
              <a:rPr lang="en-US" dirty="0" err="1" smtClean="0"/>
              <a:t>bootup</a:t>
            </a:r>
            <a:endParaRPr lang="en-US" dirty="0" smtClean="0"/>
          </a:p>
          <a:p>
            <a:pPr marL="1371600" lvl="2" indent="-514350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File system checker </a:t>
            </a:r>
            <a:r>
              <a:rPr lang="en-US" dirty="0" smtClean="0"/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fsck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a transaction log to make multi-writes atomic</a:t>
            </a:r>
          </a:p>
          <a:p>
            <a:pPr marL="1371600" lvl="2" indent="-514350"/>
            <a:r>
              <a:rPr lang="en-US" dirty="0" smtClean="0"/>
              <a:t>Log stores a history of all writes to the disk</a:t>
            </a:r>
          </a:p>
          <a:p>
            <a:pPr marL="1371600" lvl="2" indent="-514350"/>
            <a:r>
              <a:rPr lang="en-US" dirty="0" smtClean="0"/>
              <a:t>After a crash the log can be “replayed” to finish updates</a:t>
            </a:r>
          </a:p>
          <a:p>
            <a:pPr marL="1371600" lvl="2" indent="-514350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Journaling file system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7"/>
            <a:ext cx="8679977" cy="1351128"/>
          </a:xfrm>
        </p:spPr>
        <p:txBody>
          <a:bodyPr/>
          <a:lstStyle/>
          <a:p>
            <a:r>
              <a:rPr lang="en-US" dirty="0" smtClean="0"/>
              <a:t>In some cases, you may want &gt;4 partitions</a:t>
            </a:r>
          </a:p>
          <a:p>
            <a:r>
              <a:rPr lang="en-US" dirty="0" smtClean="0"/>
              <a:t>Modern </a:t>
            </a:r>
            <a:r>
              <a:rPr lang="en-US" dirty="0" err="1" smtClean="0"/>
              <a:t>OSes</a:t>
            </a:r>
            <a:r>
              <a:rPr lang="en-US" dirty="0" smtClean="0"/>
              <a:t> support extended partitions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1062" y="3673793"/>
            <a:ext cx="8065827" cy="805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89323" y="3673793"/>
            <a:ext cx="148760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1</a:t>
            </a:r>
          </a:p>
          <a:p>
            <a:pPr algn="ctr"/>
            <a:r>
              <a:rPr lang="en-US" dirty="0" smtClean="0"/>
              <a:t>(ext3)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76929" y="3673793"/>
            <a:ext cx="1185081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2</a:t>
            </a:r>
          </a:p>
          <a:p>
            <a:pPr algn="ctr"/>
            <a:r>
              <a:rPr lang="en-US" dirty="0" smtClean="0"/>
              <a:t>(swap)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93937" y="3673793"/>
            <a:ext cx="3278809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3</a:t>
            </a:r>
          </a:p>
          <a:p>
            <a:pPr algn="ctr"/>
            <a:r>
              <a:rPr lang="en-US" dirty="0" smtClean="0"/>
              <a:t>(Extended Partition)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88753" y="3673793"/>
            <a:ext cx="1218135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4</a:t>
            </a:r>
          </a:p>
          <a:p>
            <a:pPr algn="ctr"/>
            <a:r>
              <a:rPr lang="en-US" dirty="0" smtClean="0"/>
              <a:t>(FAT32)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71738" y="3880708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Disk 1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4937609" y="3673793"/>
            <a:ext cx="1350056" cy="8052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Logical Partition 1</a:t>
            </a:r>
          </a:p>
          <a:p>
            <a:pPr algn="ctr"/>
            <a:r>
              <a:rPr lang="en-US" dirty="0" smtClean="0"/>
              <a:t>(NTFS)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87665" y="3673793"/>
            <a:ext cx="1185081" cy="8052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Logical Partition 2</a:t>
            </a:r>
          </a:p>
          <a:p>
            <a:pPr algn="ctr"/>
            <a:r>
              <a:rPr lang="en-US" dirty="0" smtClean="0"/>
              <a:t>(NTFS)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38834" y="4702118"/>
            <a:ext cx="8679977" cy="2126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Extended partitions may use OS-specific partition table formats (meta-data)</a:t>
            </a:r>
          </a:p>
          <a:p>
            <a:pPr lvl="1"/>
            <a:r>
              <a:rPr lang="en-US" dirty="0" smtClean="0"/>
              <a:t>Thus, other </a:t>
            </a:r>
            <a:r>
              <a:rPr lang="en-US" dirty="0" err="1" smtClean="0"/>
              <a:t>OSes</a:t>
            </a:r>
            <a:r>
              <a:rPr lang="en-US" dirty="0" smtClean="0"/>
              <a:t> may not be able to read the logical partitions</a:t>
            </a:r>
            <a:endParaRPr lang="en-US" dirty="0"/>
          </a:p>
        </p:txBody>
      </p:sp>
      <p:cxnSp>
        <p:nvCxnSpPr>
          <p:cNvPr id="17" name="Elbow Connector 16"/>
          <p:cNvCxnSpPr>
            <a:stCxn id="6" idx="0"/>
            <a:endCxn id="7" idx="0"/>
          </p:cNvCxnSpPr>
          <p:nvPr/>
        </p:nvCxnSpPr>
        <p:spPr>
          <a:xfrm rot="5400000" flipH="1" flipV="1">
            <a:off x="1599159" y="3139827"/>
            <a:ext cx="12700" cy="1067933"/>
          </a:xfrm>
          <a:prstGeom prst="bentConnector3">
            <a:avLst>
              <a:gd name="adj1" fmla="val 242818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0"/>
            <a:endCxn id="8" idx="0"/>
          </p:cNvCxnSpPr>
          <p:nvPr/>
        </p:nvCxnSpPr>
        <p:spPr>
          <a:xfrm rot="5400000" flipH="1" flipV="1">
            <a:off x="2267331" y="2471655"/>
            <a:ext cx="12700" cy="2404277"/>
          </a:xfrm>
          <a:prstGeom prst="bentConnector3">
            <a:avLst>
              <a:gd name="adj1" fmla="val 324966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/>
          <p:cNvSpPr/>
          <p:nvPr/>
        </p:nvSpPr>
        <p:spPr>
          <a:xfrm rot="5400000">
            <a:off x="5648799" y="1560611"/>
            <a:ext cx="369084" cy="327880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6" idx="0"/>
            <a:endCxn id="22" idx="1"/>
          </p:cNvCxnSpPr>
          <p:nvPr/>
        </p:nvCxnSpPr>
        <p:spPr>
          <a:xfrm rot="5400000" flipH="1" flipV="1">
            <a:off x="3120108" y="960560"/>
            <a:ext cx="658319" cy="4768148"/>
          </a:xfrm>
          <a:prstGeom prst="bentConnector3">
            <a:avLst>
              <a:gd name="adj1" fmla="val 13478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0"/>
            <a:endCxn id="10" idx="0"/>
          </p:cNvCxnSpPr>
          <p:nvPr/>
        </p:nvCxnSpPr>
        <p:spPr>
          <a:xfrm rot="5400000" flipH="1" flipV="1">
            <a:off x="4631507" y="107479"/>
            <a:ext cx="12700" cy="7132628"/>
          </a:xfrm>
          <a:prstGeom prst="bentConnector3">
            <a:avLst>
              <a:gd name="adj1" fmla="val 904832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41062" y="3673793"/>
            <a:ext cx="648261" cy="805218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MBR</a:t>
            </a:r>
            <a:endParaRPr lang="en-US" dirty="0"/>
          </a:p>
        </p:txBody>
      </p:sp>
      <p:cxnSp>
        <p:nvCxnSpPr>
          <p:cNvPr id="33" name="Elbow Connector 32"/>
          <p:cNvCxnSpPr>
            <a:stCxn id="12" idx="0"/>
            <a:endCxn id="13" idx="0"/>
          </p:cNvCxnSpPr>
          <p:nvPr/>
        </p:nvCxnSpPr>
        <p:spPr>
          <a:xfrm rot="5400000" flipH="1" flipV="1">
            <a:off x="5086031" y="3153536"/>
            <a:ext cx="6349" cy="1046864"/>
          </a:xfrm>
          <a:prstGeom prst="bentConnector3">
            <a:avLst>
              <a:gd name="adj1" fmla="val 3700567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2" idx="0"/>
            <a:endCxn id="14" idx="0"/>
          </p:cNvCxnSpPr>
          <p:nvPr/>
        </p:nvCxnSpPr>
        <p:spPr>
          <a:xfrm rot="5400000" flipH="1" flipV="1">
            <a:off x="5719815" y="2519752"/>
            <a:ext cx="6349" cy="2314433"/>
          </a:xfrm>
          <a:prstGeom prst="bentConnector3">
            <a:avLst>
              <a:gd name="adj1" fmla="val 5633753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06987" y="3680142"/>
            <a:ext cx="717572" cy="7988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Ext.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1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File System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46" y="1153236"/>
            <a:ext cx="8782336" cy="5172501"/>
          </a:xfrm>
        </p:spPr>
        <p:txBody>
          <a:bodyPr/>
          <a:lstStyle/>
          <a:p>
            <a:r>
              <a:rPr lang="en-US" dirty="0" smtClean="0"/>
              <a:t>Key idea: fix inconsistent file systems during </a:t>
            </a:r>
            <a:r>
              <a:rPr lang="en-US" dirty="0" err="1" smtClean="0"/>
              <a:t>bootup</a:t>
            </a:r>
            <a:endParaRPr lang="en-US" dirty="0" smtClean="0"/>
          </a:p>
          <a:p>
            <a:pPr lvl="1"/>
            <a:r>
              <a:rPr lang="en-US" dirty="0" smtClean="0"/>
              <a:t>Unix utility called </a:t>
            </a:r>
            <a:r>
              <a:rPr lang="en-US" i="1" dirty="0" err="1" smtClean="0"/>
              <a:t>fsck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chkdsk</a:t>
            </a:r>
            <a:r>
              <a:rPr lang="en-US" i="1" dirty="0" smtClean="0"/>
              <a:t> </a:t>
            </a:r>
            <a:r>
              <a:rPr lang="en-US" dirty="0" smtClean="0"/>
              <a:t>on Windows)</a:t>
            </a:r>
            <a:endParaRPr lang="en-US" i="1" dirty="0" smtClean="0"/>
          </a:p>
          <a:p>
            <a:pPr lvl="1"/>
            <a:r>
              <a:rPr lang="en-US" dirty="0" smtClean="0"/>
              <a:t>Scans the entire file system multiple times, identifying and correcting inconsistencies</a:t>
            </a:r>
          </a:p>
          <a:p>
            <a:r>
              <a:rPr lang="en-US" dirty="0" smtClean="0"/>
              <a:t>Why during </a:t>
            </a:r>
            <a:r>
              <a:rPr lang="en-US" dirty="0" err="1" smtClean="0"/>
              <a:t>bootup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 other file system activity can be going on</a:t>
            </a:r>
          </a:p>
          <a:p>
            <a:pPr lvl="1"/>
            <a:r>
              <a:rPr lang="en-US" dirty="0" smtClean="0"/>
              <a:t>After </a:t>
            </a:r>
            <a:r>
              <a:rPr lang="en-US" dirty="0" err="1" smtClean="0"/>
              <a:t>fsck</a:t>
            </a:r>
            <a:r>
              <a:rPr lang="en-US" dirty="0" smtClean="0"/>
              <a:t> runs, </a:t>
            </a:r>
            <a:r>
              <a:rPr lang="en-US" dirty="0" err="1" smtClean="0"/>
              <a:t>bootup</a:t>
            </a:r>
            <a:r>
              <a:rPr lang="en-US" dirty="0" smtClean="0"/>
              <a:t>/mounting can continue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3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fsck</a:t>
            </a:r>
            <a:r>
              <a:rPr lang="en-US" dirty="0" smtClean="0"/>
              <a:t> Tasks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679977" cy="5520519"/>
          </a:xfrm>
        </p:spPr>
        <p:txBody>
          <a:bodyPr/>
          <a:lstStyle/>
          <a:p>
            <a:r>
              <a:rPr lang="en-US" b="1" dirty="0" smtClean="0"/>
              <a:t>Superblock: </a:t>
            </a:r>
            <a:r>
              <a:rPr lang="en-US" dirty="0"/>
              <a:t>v</a:t>
            </a:r>
            <a:r>
              <a:rPr lang="en-US" dirty="0" smtClean="0"/>
              <a:t>alidate the superblock, replace it with a backup if it is corrupted</a:t>
            </a:r>
          </a:p>
          <a:p>
            <a:r>
              <a:rPr lang="en-US" b="1" dirty="0" smtClean="0"/>
              <a:t>Free blocks and </a:t>
            </a:r>
            <a:r>
              <a:rPr lang="en-US" b="1" dirty="0" err="1" smtClean="0"/>
              <a:t>inodes</a:t>
            </a:r>
            <a:r>
              <a:rPr lang="en-US" b="1" dirty="0" smtClean="0"/>
              <a:t>: </a:t>
            </a:r>
            <a:r>
              <a:rPr lang="en-US" dirty="0" smtClean="0"/>
              <a:t>rebuild the bitmaps by scanning all </a:t>
            </a:r>
            <a:r>
              <a:rPr lang="en-US" dirty="0" err="1" smtClean="0"/>
              <a:t>inodes</a:t>
            </a:r>
            <a:endParaRPr lang="en-US" dirty="0" smtClean="0"/>
          </a:p>
          <a:p>
            <a:r>
              <a:rPr lang="en-US" b="1" dirty="0" smtClean="0"/>
              <a:t>Reachability: </a:t>
            </a:r>
            <a:r>
              <a:rPr lang="en-US" dirty="0" smtClean="0"/>
              <a:t>make sure all </a:t>
            </a:r>
            <a:r>
              <a:rPr lang="en-US" dirty="0" err="1" smtClean="0"/>
              <a:t>inodes</a:t>
            </a:r>
            <a:r>
              <a:rPr lang="en-US" dirty="0" smtClean="0"/>
              <a:t> are reachable from the root of the </a:t>
            </a:r>
            <a:r>
              <a:rPr lang="en-US" smtClean="0"/>
              <a:t>file system</a:t>
            </a:r>
            <a:endParaRPr lang="en-US" dirty="0" smtClean="0"/>
          </a:p>
          <a:p>
            <a:r>
              <a:rPr lang="en-US" b="1" dirty="0" err="1"/>
              <a:t>i</a:t>
            </a:r>
            <a:r>
              <a:rPr lang="en-US" b="1" dirty="0" err="1" smtClean="0"/>
              <a:t>nodes</a:t>
            </a:r>
            <a:r>
              <a:rPr lang="en-US" b="1" dirty="0" smtClean="0"/>
              <a:t>: </a:t>
            </a:r>
            <a:r>
              <a:rPr lang="en-US" dirty="0" smtClean="0"/>
              <a:t>delete all corrupted </a:t>
            </a:r>
            <a:r>
              <a:rPr lang="en-US" dirty="0" err="1" smtClean="0"/>
              <a:t>inodes</a:t>
            </a:r>
            <a:r>
              <a:rPr lang="en-US" dirty="0" smtClean="0"/>
              <a:t>, and rebuild their link counts by walking the directory tree</a:t>
            </a:r>
          </a:p>
          <a:p>
            <a:r>
              <a:rPr lang="en-US" b="1" dirty="0" smtClean="0"/>
              <a:t>directories: </a:t>
            </a:r>
            <a:r>
              <a:rPr lang="en-US" dirty="0" smtClean="0"/>
              <a:t>verify the integrity of all directories</a:t>
            </a:r>
          </a:p>
          <a:p>
            <a:r>
              <a:rPr lang="en-US" dirty="0" smtClean="0"/>
              <a:t>… and many other minor consistency checks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fsck</a:t>
            </a:r>
            <a:r>
              <a:rPr lang="en-US" dirty="0" smtClean="0"/>
              <a:t>: the Good and 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679977" cy="5704764"/>
          </a:xfrm>
        </p:spPr>
        <p:txBody>
          <a:bodyPr/>
          <a:lstStyle/>
          <a:p>
            <a:r>
              <a:rPr lang="en-US" dirty="0" smtClean="0"/>
              <a:t>Advantages of </a:t>
            </a:r>
            <a:r>
              <a:rPr lang="en-US" i="1" dirty="0" err="1" smtClean="0"/>
              <a:t>fsck</a:t>
            </a:r>
            <a:endParaRPr lang="en-US" i="1" dirty="0"/>
          </a:p>
          <a:p>
            <a:pPr lvl="1"/>
            <a:r>
              <a:rPr lang="en-US" dirty="0" smtClean="0"/>
              <a:t>Doesn’t require the file system to do any work to ensure consistency</a:t>
            </a:r>
          </a:p>
          <a:p>
            <a:pPr lvl="1"/>
            <a:r>
              <a:rPr lang="en-US" dirty="0" smtClean="0"/>
              <a:t>Makes the file system implementation simpler</a:t>
            </a:r>
          </a:p>
          <a:p>
            <a:r>
              <a:rPr lang="en-US" dirty="0" smtClean="0"/>
              <a:t>Disadvantages of </a:t>
            </a:r>
            <a:r>
              <a:rPr lang="en-US" i="1" dirty="0" err="1" smtClean="0"/>
              <a:t>fsck</a:t>
            </a:r>
            <a:endParaRPr lang="en-US" i="1" dirty="0" smtClean="0"/>
          </a:p>
          <a:p>
            <a:pPr lvl="1"/>
            <a:r>
              <a:rPr lang="en-US" dirty="0" smtClean="0"/>
              <a:t>Very complicated to implement the </a:t>
            </a:r>
            <a:r>
              <a:rPr lang="en-US" i="1" dirty="0" err="1" smtClean="0"/>
              <a:t>fsck</a:t>
            </a:r>
            <a:r>
              <a:rPr lang="en-US" dirty="0" smtClean="0"/>
              <a:t> program</a:t>
            </a:r>
          </a:p>
          <a:p>
            <a:pPr lvl="2"/>
            <a:r>
              <a:rPr lang="en-US" dirty="0" smtClean="0"/>
              <a:t>Many possible inconsistencies that must be identified</a:t>
            </a:r>
          </a:p>
          <a:p>
            <a:pPr lvl="2"/>
            <a:r>
              <a:rPr lang="en-US" dirty="0" smtClean="0"/>
              <a:t>Many difficult corner cases to consider and handle</a:t>
            </a:r>
          </a:p>
          <a:p>
            <a:pPr lvl="1"/>
            <a:r>
              <a:rPr lang="en-US" i="1" dirty="0" err="1" smtClean="0"/>
              <a:t>fsck</a:t>
            </a:r>
            <a:r>
              <a:rPr lang="en-US" dirty="0" smtClean="0"/>
              <a:t> is </a:t>
            </a:r>
            <a:r>
              <a:rPr lang="en-US" b="1" dirty="0" smtClean="0"/>
              <a:t>super slow</a:t>
            </a:r>
          </a:p>
          <a:p>
            <a:pPr lvl="2"/>
            <a:r>
              <a:rPr lang="en-US" dirty="0" smtClean="0"/>
              <a:t>Scans the entire file system multiple times</a:t>
            </a:r>
          </a:p>
          <a:p>
            <a:pPr lvl="2"/>
            <a:r>
              <a:rPr lang="en-US" dirty="0" smtClean="0"/>
              <a:t>Imagine how long it would take to </a:t>
            </a:r>
            <a:r>
              <a:rPr lang="en-US" dirty="0" err="1" smtClean="0"/>
              <a:t>fsck</a:t>
            </a:r>
            <a:r>
              <a:rPr lang="en-US" dirty="0" smtClean="0"/>
              <a:t> a 40 TB RAID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1026" name="Picture 2" descr="D:\Classes\5600\assets\fsck-you.american-apparel-unisex-fitted-tee.black.w760h7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41" y="1381362"/>
            <a:ext cx="3897952" cy="389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Classes\5600\assets\2067599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45" y="1724179"/>
            <a:ext cx="4283091" cy="321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53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3214" y="5472750"/>
            <a:ext cx="8065827" cy="805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2: Journaling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679977" cy="4264925"/>
          </a:xfrm>
        </p:spPr>
        <p:txBody>
          <a:bodyPr/>
          <a:lstStyle/>
          <a:p>
            <a:r>
              <a:rPr lang="en-US" dirty="0" smtClean="0"/>
              <a:t>Problem:</a:t>
            </a:r>
            <a:r>
              <a:rPr lang="en-US" i="1" dirty="0" smtClean="0"/>
              <a:t> </a:t>
            </a:r>
            <a:r>
              <a:rPr lang="en-US" i="1" dirty="0" err="1" smtClean="0"/>
              <a:t>fsck</a:t>
            </a:r>
            <a:r>
              <a:rPr lang="en-US" dirty="0" smtClean="0"/>
              <a:t> is slow because it checks the entire file system after a crash</a:t>
            </a:r>
          </a:p>
          <a:p>
            <a:pPr lvl="1"/>
            <a:r>
              <a:rPr lang="en-US" dirty="0" smtClean="0"/>
              <a:t>What if we knew where the last writes were before the crash, and just checked those?</a:t>
            </a:r>
          </a:p>
          <a:p>
            <a:r>
              <a:rPr lang="en-US" dirty="0" smtClean="0"/>
              <a:t>Key idea: make writes transactional by using a </a:t>
            </a:r>
            <a:r>
              <a:rPr lang="en-US" dirty="0" smtClean="0">
                <a:solidFill>
                  <a:schemeClr val="accent1"/>
                </a:solidFill>
              </a:rPr>
              <a:t>write-ahead log</a:t>
            </a:r>
          </a:p>
          <a:p>
            <a:pPr lvl="1"/>
            <a:r>
              <a:rPr lang="en-US" dirty="0" smtClean="0"/>
              <a:t>Commonly referred to as a </a:t>
            </a:r>
            <a:r>
              <a:rPr lang="en-US" dirty="0" smtClean="0">
                <a:solidFill>
                  <a:schemeClr val="accent1"/>
                </a:solidFill>
              </a:rPr>
              <a:t>journal</a:t>
            </a:r>
          </a:p>
          <a:p>
            <a:r>
              <a:rPr lang="en-US" dirty="0" smtClean="0"/>
              <a:t>Ext3 and NTFS use journaling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3214" y="5472750"/>
            <a:ext cx="1323833" cy="8052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Superblock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897047" y="5472750"/>
            <a:ext cx="5295332" cy="805218"/>
            <a:chOff x="1433015" y="5609230"/>
            <a:chExt cx="5295332" cy="805218"/>
          </a:xfrm>
        </p:grpSpPr>
        <p:sp>
          <p:nvSpPr>
            <p:cNvPr id="6" name="Rectangle 5"/>
            <p:cNvSpPr/>
            <p:nvPr/>
          </p:nvSpPr>
          <p:spPr>
            <a:xfrm>
              <a:off x="1433015" y="5609230"/>
              <a:ext cx="1323833" cy="805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Block Group 0</a:t>
              </a: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56848" y="5609230"/>
              <a:ext cx="1323833" cy="805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Block Group 1</a:t>
              </a:r>
              <a:endParaRPr lang="en-US" sz="2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80681" y="5609230"/>
              <a:ext cx="1323833" cy="805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…</a:t>
              </a:r>
              <a:endParaRPr lang="en-US" sz="2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04514" y="5609230"/>
              <a:ext cx="1323833" cy="805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Block Group </a:t>
              </a:r>
              <a:r>
                <a:rPr lang="en-US" sz="2000" i="1" dirty="0" smtClean="0"/>
                <a:t>N</a:t>
              </a:r>
              <a:endParaRPr lang="en-US" sz="2000" i="1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897047" y="5472750"/>
            <a:ext cx="1351128" cy="80521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7 L 0.15226 -0.000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Write-Ahead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679977" cy="5588758"/>
          </a:xfrm>
        </p:spPr>
        <p:txBody>
          <a:bodyPr>
            <a:normAutofit/>
          </a:bodyPr>
          <a:lstStyle/>
          <a:p>
            <a:r>
              <a:rPr lang="en-US" dirty="0" smtClean="0"/>
              <a:t>Key idea: writes to disk are first written into a log</a:t>
            </a:r>
          </a:p>
          <a:p>
            <a:pPr lvl="1"/>
            <a:r>
              <a:rPr lang="en-US" dirty="0" smtClean="0"/>
              <a:t>After the log is written, the writes execute normally</a:t>
            </a:r>
          </a:p>
          <a:p>
            <a:pPr lvl="1"/>
            <a:r>
              <a:rPr lang="en-US" dirty="0" smtClean="0"/>
              <a:t>In essence, the log records transactions</a:t>
            </a:r>
          </a:p>
          <a:p>
            <a:r>
              <a:rPr lang="en-US" dirty="0" smtClean="0"/>
              <a:t>What happens after a crash…</a:t>
            </a:r>
          </a:p>
          <a:p>
            <a:pPr lvl="1"/>
            <a:r>
              <a:rPr lang="en-US" dirty="0" smtClean="0"/>
              <a:t>If the writes to the log are interrupted?</a:t>
            </a:r>
          </a:p>
          <a:p>
            <a:pPr lvl="2"/>
            <a:r>
              <a:rPr lang="en-US" dirty="0" smtClean="0"/>
              <a:t>The transaction is incomplete</a:t>
            </a:r>
          </a:p>
          <a:p>
            <a:pPr lvl="2"/>
            <a:r>
              <a:rPr lang="en-US" dirty="0" smtClean="0"/>
              <a:t>The user’s data is lost, but the file system is consistent</a:t>
            </a:r>
          </a:p>
          <a:p>
            <a:pPr lvl="1"/>
            <a:r>
              <a:rPr lang="en-US" dirty="0" smtClean="0"/>
              <a:t>If the writes to the log succeed, but the normal writes are interrupted?</a:t>
            </a:r>
          </a:p>
          <a:p>
            <a:pPr lvl="2"/>
            <a:r>
              <a:rPr lang="en-US" dirty="0" smtClean="0"/>
              <a:t>The file system may be inconsistent, but…</a:t>
            </a:r>
          </a:p>
          <a:p>
            <a:pPr lvl="2"/>
            <a:r>
              <a:rPr lang="en-US" dirty="0" smtClean="0"/>
              <a:t>The log has exactly the right information to fix the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3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Journaling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5"/>
            <a:ext cx="8679977" cy="1808329"/>
          </a:xfrm>
        </p:spPr>
        <p:txBody>
          <a:bodyPr>
            <a:normAutofit/>
          </a:bodyPr>
          <a:lstStyle/>
          <a:p>
            <a:r>
              <a:rPr lang="en-US" dirty="0" smtClean="0"/>
              <a:t>Assume we are appending to a file</a:t>
            </a:r>
          </a:p>
          <a:p>
            <a:pPr lvl="1"/>
            <a:r>
              <a:rPr lang="en-US" dirty="0" smtClean="0"/>
              <a:t>Three writes: </a:t>
            </a:r>
            <a:r>
              <a:rPr lang="en-US" dirty="0" err="1" smtClean="0"/>
              <a:t>inode</a:t>
            </a:r>
            <a:r>
              <a:rPr lang="en-US" dirty="0" smtClean="0"/>
              <a:t> v2, data bitmap v2, data D</a:t>
            </a:r>
            <a:r>
              <a:rPr lang="en-US" baseline="-25000" dirty="0" smtClean="0"/>
              <a:t>2</a:t>
            </a:r>
          </a:p>
          <a:p>
            <a:r>
              <a:rPr lang="en-US" dirty="0"/>
              <a:t>Before executing these writes, first log </a:t>
            </a:r>
            <a:r>
              <a:rPr lang="en-US" dirty="0" smtClean="0"/>
              <a:t>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73214" y="3125335"/>
            <a:ext cx="8065827" cy="805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-217227" y="3297111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Journal</a:t>
            </a:r>
            <a:endParaRPr lang="en-US" sz="2400" b="1" dirty="0"/>
          </a:p>
        </p:txBody>
      </p:sp>
      <p:sp>
        <p:nvSpPr>
          <p:cNvPr id="60" name="Rectangle 59"/>
          <p:cNvSpPr/>
          <p:nvPr/>
        </p:nvSpPr>
        <p:spPr>
          <a:xfrm>
            <a:off x="2945626" y="3125334"/>
            <a:ext cx="2636308" cy="8052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61" name="Rectangle 60"/>
          <p:cNvSpPr/>
          <p:nvPr/>
        </p:nvSpPr>
        <p:spPr>
          <a:xfrm>
            <a:off x="2195007" y="3125335"/>
            <a:ext cx="750619" cy="80521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 v2</a:t>
            </a:r>
            <a:endParaRPr lang="en-US" sz="2400" dirty="0"/>
          </a:p>
        </p:txBody>
      </p:sp>
      <p:sp>
        <p:nvSpPr>
          <p:cNvPr id="62" name="Rectangle 61"/>
          <p:cNvSpPr/>
          <p:nvPr/>
        </p:nvSpPr>
        <p:spPr>
          <a:xfrm>
            <a:off x="1444388" y="3125334"/>
            <a:ext cx="750619" cy="805218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 v2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573214" y="3125335"/>
            <a:ext cx="871174" cy="8052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TxB</a:t>
            </a:r>
            <a:endParaRPr lang="en-US" sz="2400" dirty="0" smtClean="0"/>
          </a:p>
          <a:p>
            <a:pPr algn="ctr"/>
            <a:r>
              <a:rPr lang="en-US" sz="2400" dirty="0" smtClean="0"/>
              <a:t>ID=1</a:t>
            </a:r>
            <a:endParaRPr lang="en-US" sz="2400" dirty="0"/>
          </a:p>
        </p:txBody>
      </p:sp>
      <p:sp>
        <p:nvSpPr>
          <p:cNvPr id="64" name="Rectangle 63"/>
          <p:cNvSpPr/>
          <p:nvPr/>
        </p:nvSpPr>
        <p:spPr>
          <a:xfrm>
            <a:off x="5581934" y="3125334"/>
            <a:ext cx="871174" cy="8052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TxE</a:t>
            </a:r>
            <a:endParaRPr lang="en-US" sz="2400" dirty="0" smtClean="0"/>
          </a:p>
          <a:p>
            <a:pPr algn="ctr"/>
            <a:r>
              <a:rPr lang="en-US" sz="2400" dirty="0" smtClean="0"/>
              <a:t>ID=1</a:t>
            </a:r>
            <a:endParaRPr lang="en-US" sz="2400" dirty="0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233105" y="4280847"/>
            <a:ext cx="8679977" cy="252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Begin a new transaction with a unique ID=</a:t>
            </a:r>
            <a:r>
              <a:rPr lang="en-US" i="1" dirty="0" smtClean="0"/>
              <a:t>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the updated meta-data block(s)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the file data block(s)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an end-of-transaction with ID=</a:t>
            </a:r>
            <a:r>
              <a:rPr lang="en-US" i="1" dirty="0" smtClean="0"/>
              <a:t>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936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 and Checkpoints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075" y="1160054"/>
            <a:ext cx="8679977" cy="2163178"/>
          </a:xfrm>
        </p:spPr>
        <p:txBody>
          <a:bodyPr/>
          <a:lstStyle/>
          <a:p>
            <a:r>
              <a:rPr lang="en-US" dirty="0" smtClean="0"/>
              <a:t>We say a transaction is </a:t>
            </a:r>
            <a:r>
              <a:rPr lang="en-US" dirty="0" smtClean="0">
                <a:solidFill>
                  <a:schemeClr val="accent1"/>
                </a:solidFill>
              </a:rPr>
              <a:t>committed</a:t>
            </a:r>
            <a:r>
              <a:rPr lang="en-US" dirty="0" smtClean="0"/>
              <a:t> after all writes to the log are complete</a:t>
            </a:r>
          </a:p>
          <a:p>
            <a:r>
              <a:rPr lang="en-US" dirty="0" smtClean="0"/>
              <a:t>After a transaction is committed, the OS </a:t>
            </a:r>
            <a:r>
              <a:rPr lang="en-US" dirty="0" smtClean="0">
                <a:solidFill>
                  <a:schemeClr val="accent1"/>
                </a:solidFill>
              </a:rPr>
              <a:t>checkpoints</a:t>
            </a:r>
            <a:r>
              <a:rPr lang="en-US" dirty="0" smtClean="0"/>
              <a:t> the 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5179" y="3615633"/>
            <a:ext cx="7130948" cy="457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1387" y="3615633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Journal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947590" y="3615632"/>
            <a:ext cx="2636308" cy="4571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3196971" y="3615633"/>
            <a:ext cx="750619" cy="4571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 v2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446352" y="3615632"/>
            <a:ext cx="750619" cy="45715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 v2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575178" y="3615633"/>
            <a:ext cx="871174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TxB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583898" y="3615632"/>
            <a:ext cx="871174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TxE</a:t>
            </a:r>
            <a:endParaRPr lang="en-US" sz="24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406031" y="4272068"/>
            <a:ext cx="8300096" cy="1642756"/>
            <a:chOff x="445806" y="3645753"/>
            <a:chExt cx="8300096" cy="1642756"/>
          </a:xfrm>
        </p:grpSpPr>
        <p:sp>
          <p:nvSpPr>
            <p:cNvPr id="13" name="Rectangle 12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6842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15447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</a:t>
              </a:r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1768" y="3799641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Inodes</a:t>
              </a:r>
              <a:endParaRPr lang="en-US" sz="2000" b="1" dirty="0" smtClean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75410" y="3799641"/>
              <a:ext cx="1416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 Blocks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455742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483875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596993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2987733" y="4979954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</a:t>
            </a:r>
            <a:r>
              <a:rPr lang="en-US" sz="2400" dirty="0"/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163941" y="4979954"/>
            <a:ext cx="514062" cy="736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/>
              <a:t>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691955" y="5348444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3251629" y="5299377"/>
            <a:ext cx="0" cy="786047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809477" y="5666373"/>
            <a:ext cx="0" cy="419051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7420972" y="5666374"/>
            <a:ext cx="0" cy="41905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"/>
          <p:cNvSpPr txBox="1">
            <a:spLocks/>
          </p:cNvSpPr>
          <p:nvPr/>
        </p:nvSpPr>
        <p:spPr>
          <a:xfrm>
            <a:off x="249075" y="6037056"/>
            <a:ext cx="8679977" cy="739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Final step: </a:t>
            </a:r>
            <a:r>
              <a:rPr lang="en-US" dirty="0" smtClean="0">
                <a:solidFill>
                  <a:schemeClr val="accent1"/>
                </a:solidFill>
              </a:rPr>
              <a:t>free</a:t>
            </a:r>
            <a:r>
              <a:rPr lang="en-US" dirty="0" smtClean="0"/>
              <a:t> the </a:t>
            </a:r>
            <a:r>
              <a:rPr lang="en-US" dirty="0" err="1" smtClean="0"/>
              <a:t>checkpointed</a:t>
            </a:r>
            <a:r>
              <a:rPr lang="en-US" dirty="0" smtClean="0"/>
              <a:t> transaction</a:t>
            </a:r>
            <a:endParaRPr lang="en-US" dirty="0"/>
          </a:p>
        </p:txBody>
      </p:sp>
      <p:sp>
        <p:nvSpPr>
          <p:cNvPr id="59" name="Rectangular Callout 58"/>
          <p:cNvSpPr/>
          <p:nvPr/>
        </p:nvSpPr>
        <p:spPr>
          <a:xfrm>
            <a:off x="6644034" y="2828958"/>
            <a:ext cx="1776636" cy="547600"/>
          </a:xfrm>
          <a:prstGeom prst="wedgeRectCallout">
            <a:avLst>
              <a:gd name="adj1" fmla="val -19330"/>
              <a:gd name="adj2" fmla="val 104068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Committed!</a:t>
            </a:r>
            <a:endParaRPr lang="en-US" sz="24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811485" y="4272293"/>
            <a:ext cx="2035791" cy="547600"/>
          </a:xfrm>
          <a:prstGeom prst="wedgeRectCallout">
            <a:avLst>
              <a:gd name="adj1" fmla="val -19330"/>
              <a:gd name="adj2" fmla="val 104068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Checkpointed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533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52" grpId="0" animBg="1"/>
      <p:bldP spid="53" grpId="0" animBg="1"/>
      <p:bldP spid="54" grpId="0" animBg="1"/>
      <p:bldP spid="65" grpId="0"/>
      <p:bldP spid="59" grpId="0" animBg="1"/>
      <p:bldP spid="59" grpId="1" animBg="1"/>
      <p:bldP spid="66" grpId="0" animBg="1"/>
      <p:bldP spid="66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Journals </a:t>
            </a:r>
            <a:r>
              <a:rPr lang="en-US" dirty="0" smtClean="0"/>
              <a:t>are </a:t>
            </a:r>
            <a:r>
              <a:rPr lang="en-US" dirty="0" smtClean="0"/>
              <a:t>typically </a:t>
            </a:r>
            <a:r>
              <a:rPr lang="en-US" dirty="0" smtClean="0"/>
              <a:t>implemented as a circular buffer</a:t>
            </a:r>
          </a:p>
          <a:p>
            <a:pPr lvl="1"/>
            <a:r>
              <a:rPr lang="en-US" dirty="0" smtClean="0"/>
              <a:t>Journal is </a:t>
            </a:r>
            <a:r>
              <a:rPr lang="en-US" b="1" dirty="0" smtClean="0"/>
              <a:t>append-only</a:t>
            </a:r>
          </a:p>
          <a:p>
            <a:r>
              <a:rPr lang="en-US" dirty="0" smtClean="0"/>
              <a:t>OS maintains pointers to the front and back of the transactions in the buffer</a:t>
            </a:r>
          </a:p>
          <a:p>
            <a:pPr lvl="1"/>
            <a:r>
              <a:rPr lang="en-US" dirty="0" smtClean="0"/>
              <a:t>As transactions are freed, the back is moved up</a:t>
            </a:r>
          </a:p>
          <a:p>
            <a:r>
              <a:rPr lang="en-US" dirty="0" smtClean="0"/>
              <a:t>Thus, the contents of the journal are never deleted, they are just overwritten over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Journaling Timeline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407029"/>
              </p:ext>
            </p:extLst>
          </p:nvPr>
        </p:nvGraphicFramePr>
        <p:xfrm>
          <a:off x="1370890" y="2107869"/>
          <a:ext cx="7000368" cy="3337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34872"/>
                <a:gridCol w="1230440"/>
                <a:gridCol w="1134872"/>
                <a:gridCol w="1134872"/>
                <a:gridCol w="1230440"/>
                <a:gridCol w="11348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TxB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Meta-data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TxE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Meta-data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69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09934" y="2524836"/>
            <a:ext cx="27296" cy="279779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659" y="3723676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Time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31751" y="1569603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Journal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52446" y="1569602"/>
            <a:ext cx="1615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File System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6788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Root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5" y="1112292"/>
            <a:ext cx="6339376" cy="5643349"/>
          </a:xfrm>
        </p:spPr>
        <p:txBody>
          <a:bodyPr>
            <a:normAutofit/>
          </a:bodyPr>
          <a:lstStyle/>
          <a:p>
            <a:r>
              <a:rPr lang="en-US" dirty="0" smtClean="0"/>
              <a:t>Windows exposes a multi-rooted system</a:t>
            </a:r>
          </a:p>
          <a:p>
            <a:pPr lvl="1"/>
            <a:r>
              <a:rPr lang="en-US" dirty="0" smtClean="0"/>
              <a:t>Each device and partition is assigned a letter</a:t>
            </a:r>
          </a:p>
          <a:p>
            <a:pPr lvl="1"/>
            <a:r>
              <a:rPr lang="en-US" dirty="0" smtClean="0"/>
              <a:t>Internally, a single root is maintained</a:t>
            </a:r>
          </a:p>
          <a:p>
            <a:r>
              <a:rPr lang="en-US" dirty="0" smtClean="0"/>
              <a:t>Linux has a single root</a:t>
            </a:r>
          </a:p>
          <a:p>
            <a:pPr lvl="1"/>
            <a:r>
              <a:rPr lang="en-US" dirty="0" smtClean="0"/>
              <a:t>One partition is mounted as /</a:t>
            </a:r>
          </a:p>
          <a:p>
            <a:pPr lvl="1"/>
            <a:r>
              <a:rPr lang="en-US" dirty="0" smtClean="0"/>
              <a:t>All other partitions are mounted somewhere under /</a:t>
            </a:r>
          </a:p>
          <a:p>
            <a:r>
              <a:rPr lang="en-US" dirty="0" smtClean="0"/>
              <a:t>Typically, the partition containing the kernel is mounted as / or C: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 descr="D:\Classes\5600\assets\explorer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t="47353" r="65120" b="13602"/>
          <a:stretch/>
        </p:blipFill>
        <p:spPr bwMode="auto">
          <a:xfrm>
            <a:off x="6571388" y="1275581"/>
            <a:ext cx="2505147" cy="22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50126" y="1130882"/>
            <a:ext cx="8843748" cy="2435312"/>
            <a:chOff x="177422" y="3910084"/>
            <a:chExt cx="8843748" cy="2435312"/>
          </a:xfrm>
        </p:grpSpPr>
        <p:sp>
          <p:nvSpPr>
            <p:cNvPr id="5" name="Rectangle 4"/>
            <p:cNvSpPr/>
            <p:nvPr/>
          </p:nvSpPr>
          <p:spPr>
            <a:xfrm>
              <a:off x="177422" y="3910084"/>
              <a:ext cx="8843748" cy="23861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1317625" algn="l"/>
                  <a:tab pos="1944688" algn="l"/>
                  <a:tab pos="2627313" algn="l"/>
                  <a:tab pos="3254375" algn="l"/>
                  <a:tab pos="3944938" algn="l"/>
                </a:tabLst>
              </a:pPr>
              <a:r>
                <a:rPr lang="en-US" sz="2000" dirty="0" smtClean="0">
                  <a:solidFill>
                    <a:schemeClr val="accent3"/>
                  </a:solidFill>
                </a:rPr>
                <a:t>[cbw@ativ9 ~] </a:t>
              </a:r>
              <a:r>
                <a:rPr lang="en-US" sz="2000" dirty="0" err="1" smtClean="0"/>
                <a:t>df</a:t>
              </a:r>
              <a:r>
                <a:rPr lang="en-US" sz="2000" dirty="0" smtClean="0"/>
                <a:t> -h</a:t>
              </a:r>
            </a:p>
            <a:p>
              <a:pPr>
                <a:tabLst>
                  <a:tab pos="1828800" algn="r"/>
                  <a:tab pos="2517775" algn="r"/>
                  <a:tab pos="3254375" algn="r"/>
                  <a:tab pos="3998913" algn="r"/>
                  <a:tab pos="4168775" algn="l"/>
                </a:tabLst>
              </a:pPr>
              <a:r>
                <a:rPr lang="en-US" sz="2000" dirty="0" err="1" smtClean="0"/>
                <a:t>Filesystem</a:t>
              </a:r>
              <a:r>
                <a:rPr lang="en-US" sz="2000" dirty="0" smtClean="0"/>
                <a:t>	Size	Used	Avail	Use%	Mounted on</a:t>
              </a:r>
            </a:p>
            <a:p>
              <a:pPr>
                <a:tabLst>
                  <a:tab pos="1828800" algn="r"/>
                  <a:tab pos="2517775" algn="r"/>
                  <a:tab pos="3254375" algn="r"/>
                  <a:tab pos="3998913" algn="r"/>
                  <a:tab pos="4168775" algn="l"/>
                </a:tabLst>
              </a:pPr>
              <a:r>
                <a:rPr lang="en-US" sz="2000" dirty="0" smtClean="0"/>
                <a:t>/</a:t>
              </a:r>
              <a:r>
                <a:rPr lang="en-US" sz="2000" dirty="0" err="1" smtClean="0"/>
                <a:t>dev</a:t>
              </a:r>
              <a:r>
                <a:rPr lang="en-US" sz="2000" dirty="0" smtClean="0"/>
                <a:t>/sda7	39G	14G	23G	38%	/</a:t>
              </a:r>
            </a:p>
            <a:p>
              <a:pPr>
                <a:tabLst>
                  <a:tab pos="1828800" algn="r"/>
                  <a:tab pos="2517775" algn="r"/>
                  <a:tab pos="3254375" algn="r"/>
                  <a:tab pos="3998913" algn="r"/>
                  <a:tab pos="4168775" algn="l"/>
                </a:tabLst>
              </a:pPr>
              <a:r>
                <a:rPr lang="en-US" sz="2000" dirty="0" smtClean="0"/>
                <a:t>/</a:t>
              </a:r>
              <a:r>
                <a:rPr lang="en-US" sz="2000" dirty="0" err="1" smtClean="0"/>
                <a:t>dev</a:t>
              </a:r>
              <a:r>
                <a:rPr lang="en-US" sz="2000" dirty="0" smtClean="0"/>
                <a:t>/sda2	296M	48M	249M	16%	/boot/</a:t>
              </a:r>
              <a:r>
                <a:rPr lang="en-US" sz="2000" dirty="0" err="1" smtClean="0"/>
                <a:t>efi</a:t>
              </a:r>
              <a:endParaRPr lang="en-US" sz="2000" dirty="0" smtClean="0"/>
            </a:p>
            <a:p>
              <a:pPr>
                <a:tabLst>
                  <a:tab pos="1828800" algn="r"/>
                  <a:tab pos="2517775" algn="r"/>
                  <a:tab pos="3254375" algn="r"/>
                  <a:tab pos="3998913" algn="r"/>
                  <a:tab pos="4168775" algn="l"/>
                </a:tabLst>
              </a:pPr>
              <a:r>
                <a:rPr lang="en-US" sz="2000" dirty="0" smtClean="0"/>
                <a:t>/</a:t>
              </a:r>
              <a:r>
                <a:rPr lang="en-US" sz="2000" dirty="0" err="1" smtClean="0"/>
                <a:t>dev</a:t>
              </a:r>
              <a:r>
                <a:rPr lang="en-US" sz="2000" dirty="0" smtClean="0"/>
                <a:t>/sda5	127G	86G	42G	68%	/media/</a:t>
              </a:r>
              <a:r>
                <a:rPr lang="en-US" sz="2000" dirty="0" err="1" smtClean="0"/>
                <a:t>cbw</a:t>
              </a:r>
              <a:r>
                <a:rPr lang="en-US" sz="2000" dirty="0" smtClean="0"/>
                <a:t>/Data</a:t>
              </a:r>
            </a:p>
            <a:p>
              <a:pPr>
                <a:tabLst>
                  <a:tab pos="1828800" algn="r"/>
                  <a:tab pos="2517775" algn="r"/>
                  <a:tab pos="3254375" algn="r"/>
                  <a:tab pos="3998913" algn="r"/>
                  <a:tab pos="4168775" algn="l"/>
                </a:tabLst>
              </a:pPr>
              <a:r>
                <a:rPr lang="en-US" sz="2000" dirty="0" smtClean="0"/>
                <a:t>/</a:t>
              </a:r>
              <a:r>
                <a:rPr lang="en-US" sz="2000" dirty="0" err="1" smtClean="0"/>
                <a:t>dev</a:t>
              </a:r>
              <a:r>
                <a:rPr lang="en-US" sz="2000" dirty="0" smtClean="0"/>
                <a:t>/sda4	61G	34G	27G	57%	/media/</a:t>
              </a:r>
              <a:r>
                <a:rPr lang="en-US" sz="2000" dirty="0" err="1" smtClean="0"/>
                <a:t>cbw</a:t>
              </a:r>
              <a:r>
                <a:rPr lang="en-US" sz="2000" dirty="0" smtClean="0"/>
                <a:t>/Windows</a:t>
              </a:r>
            </a:p>
            <a:p>
              <a:pPr>
                <a:tabLst>
                  <a:tab pos="1828800" algn="r"/>
                  <a:tab pos="2517775" algn="r"/>
                  <a:tab pos="3254375" algn="r"/>
                  <a:tab pos="3998913" algn="r"/>
                  <a:tab pos="4168775" algn="l"/>
                </a:tabLst>
              </a:pPr>
              <a:r>
                <a:rPr lang="en-US" sz="2000" dirty="0"/>
                <a:t>/</a:t>
              </a:r>
              <a:r>
                <a:rPr lang="en-US" sz="2000" dirty="0" err="1"/>
                <a:t>dev</a:t>
              </a:r>
              <a:r>
                <a:rPr lang="en-US" sz="2000" dirty="0"/>
                <a:t>/sdb1	1.9G	352K	1.9G	1%	/</a:t>
              </a:r>
              <a:r>
                <a:rPr lang="en-US" sz="2000" dirty="0" smtClean="0"/>
                <a:t>media/</a:t>
              </a:r>
              <a:r>
                <a:rPr lang="en-US" sz="2000" dirty="0" err="1" smtClean="0"/>
                <a:t>cbw</a:t>
              </a:r>
              <a:r>
                <a:rPr lang="en-US" sz="2000" dirty="0" smtClean="0"/>
                <a:t>/NDSS-2013</a:t>
              </a:r>
              <a:endParaRPr lang="en-US" sz="2000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6816682" y="4551529"/>
              <a:ext cx="391886" cy="1127645"/>
            </a:xfrm>
            <a:prstGeom prst="righ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ular Callout 7"/>
            <p:cNvSpPr/>
            <p:nvPr/>
          </p:nvSpPr>
          <p:spPr>
            <a:xfrm>
              <a:off x="7334525" y="4382244"/>
              <a:ext cx="1591112" cy="883232"/>
            </a:xfrm>
            <a:prstGeom prst="wedgeRectCallout">
              <a:avLst>
                <a:gd name="adj1" fmla="val -32792"/>
                <a:gd name="adj2" fmla="val 29031"/>
              </a:avLst>
            </a:prstGeom>
            <a:solidFill>
              <a:schemeClr val="accent2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 drive, 4 partitions</a:t>
              </a:r>
              <a:endParaRPr lang="en-US" sz="2400" dirty="0"/>
            </a:p>
          </p:txBody>
        </p:sp>
        <p:sp>
          <p:nvSpPr>
            <p:cNvPr id="9" name="Rectangular Callout 8"/>
            <p:cNvSpPr/>
            <p:nvPr/>
          </p:nvSpPr>
          <p:spPr>
            <a:xfrm>
              <a:off x="7403901" y="5462164"/>
              <a:ext cx="1452359" cy="883232"/>
            </a:xfrm>
            <a:prstGeom prst="wedgeRectCallout">
              <a:avLst>
                <a:gd name="adj1" fmla="val -77897"/>
                <a:gd name="adj2" fmla="val 8943"/>
              </a:avLst>
            </a:prstGeom>
            <a:solidFill>
              <a:schemeClr val="accent2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1drive, 1 partition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832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Recovery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4" y="1153237"/>
            <a:ext cx="9007522" cy="1815152"/>
          </a:xfrm>
        </p:spPr>
        <p:txBody>
          <a:bodyPr/>
          <a:lstStyle/>
          <a:p>
            <a:r>
              <a:rPr lang="en-US" dirty="0" smtClean="0"/>
              <a:t>What if the system crashes during logging?</a:t>
            </a:r>
          </a:p>
          <a:p>
            <a:pPr lvl="1"/>
            <a:r>
              <a:rPr lang="en-US" dirty="0" smtClean="0"/>
              <a:t>If the transaction is not committed, data is lost</a:t>
            </a:r>
          </a:p>
          <a:p>
            <a:pPr lvl="1"/>
            <a:r>
              <a:rPr lang="en-US" dirty="0" smtClean="0"/>
              <a:t>But, the file system remains consistent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5179" y="3413112"/>
            <a:ext cx="7130948" cy="457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1387" y="3413112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Journal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947590" y="3413111"/>
            <a:ext cx="1318154" cy="4571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3196971" y="3413112"/>
            <a:ext cx="750619" cy="4571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 v2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446352" y="3413111"/>
            <a:ext cx="750619" cy="45715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 v2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575178" y="3413112"/>
            <a:ext cx="871174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TxB</a:t>
            </a:r>
            <a:endParaRPr lang="en-US" sz="24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406031" y="4069547"/>
            <a:ext cx="8300096" cy="1642756"/>
            <a:chOff x="445806" y="3645753"/>
            <a:chExt cx="8300096" cy="1642756"/>
          </a:xfrm>
        </p:grpSpPr>
        <p:sp>
          <p:nvSpPr>
            <p:cNvPr id="13" name="Rectangle 12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6842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15447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</a:t>
              </a:r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1768" y="3799641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Inodes</a:t>
              </a:r>
              <a:endParaRPr lang="en-US" sz="2000" b="1" dirty="0" smtClean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75410" y="3799641"/>
              <a:ext cx="1416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 Blocks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455742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483875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596993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846095" y="3003614"/>
            <a:ext cx="1175029" cy="1111901"/>
            <a:chOff x="2524837" y="1074860"/>
            <a:chExt cx="1105469" cy="1091820"/>
          </a:xfrm>
        </p:grpSpPr>
        <p:sp>
          <p:nvSpPr>
            <p:cNvPr id="59" name="Isosceles Triangle 58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Lightning Bolt 59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80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Recovery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54" y="1153236"/>
            <a:ext cx="8925636" cy="5172501"/>
          </a:xfrm>
        </p:spPr>
        <p:txBody>
          <a:bodyPr/>
          <a:lstStyle/>
          <a:p>
            <a:r>
              <a:rPr lang="en-US" dirty="0"/>
              <a:t>What if the system crashes during the checkpoint?</a:t>
            </a:r>
          </a:p>
          <a:p>
            <a:pPr lvl="1"/>
            <a:r>
              <a:rPr lang="en-US" dirty="0"/>
              <a:t>File system may be inconsistent</a:t>
            </a:r>
          </a:p>
          <a:p>
            <a:pPr lvl="1"/>
            <a:r>
              <a:rPr lang="en-US" dirty="0"/>
              <a:t>During reboot, transactions that are committed but not </a:t>
            </a:r>
            <a:r>
              <a:rPr lang="en-US" dirty="0" smtClean="0"/>
              <a:t>free are replayed in order</a:t>
            </a:r>
          </a:p>
          <a:p>
            <a:pPr lvl="1"/>
            <a:r>
              <a:rPr lang="en-US" dirty="0" smtClean="0"/>
              <a:t>Thus, no data is lost and consistency is restored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3625" y="4007506"/>
            <a:ext cx="7130948" cy="457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9833" y="4007506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Journal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976036" y="4007505"/>
            <a:ext cx="2636308" cy="4571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3225417" y="4007506"/>
            <a:ext cx="750619" cy="4571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 v2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474798" y="4007505"/>
            <a:ext cx="750619" cy="45715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 v2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603624" y="4007506"/>
            <a:ext cx="871174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TxB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612344" y="4007505"/>
            <a:ext cx="871174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TxE</a:t>
            </a:r>
            <a:endParaRPr lang="en-US" sz="24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434477" y="4663941"/>
            <a:ext cx="8300096" cy="1642756"/>
            <a:chOff x="445806" y="3645753"/>
            <a:chExt cx="8300096" cy="1642756"/>
          </a:xfrm>
        </p:grpSpPr>
        <p:sp>
          <p:nvSpPr>
            <p:cNvPr id="13" name="Rectangle 12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6842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15447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</a:t>
              </a:r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1768" y="3799641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Inodes</a:t>
              </a:r>
              <a:endParaRPr lang="en-US" sz="2000" b="1" dirty="0" smtClean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75410" y="3799641"/>
              <a:ext cx="1416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 Blocks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455742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483875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596993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3016179" y="5371827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</a:t>
            </a:r>
            <a:r>
              <a:rPr lang="en-US" sz="2400" dirty="0"/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192387" y="5371827"/>
            <a:ext cx="514062" cy="736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/>
              <a:t>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20401" y="5740317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273210" y="5691250"/>
            <a:ext cx="6865" cy="933376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836407" y="6058246"/>
            <a:ext cx="1516" cy="56638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447902" y="6058246"/>
            <a:ext cx="1516" cy="56638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3999753" y="4370995"/>
            <a:ext cx="1175029" cy="1111901"/>
            <a:chOff x="2524837" y="1074860"/>
            <a:chExt cx="1105469" cy="1091820"/>
          </a:xfrm>
        </p:grpSpPr>
        <p:sp>
          <p:nvSpPr>
            <p:cNvPr id="59" name="Isosceles Triangle 58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Lightning Bolt 59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10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52" grpId="0" animBg="1"/>
      <p:bldP spid="53" grpId="0" animBg="1"/>
      <p:bldP spid="5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Corrupted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7"/>
            <a:ext cx="8679977" cy="2224584"/>
          </a:xfrm>
        </p:spPr>
        <p:txBody>
          <a:bodyPr>
            <a:normAutofit/>
          </a:bodyPr>
          <a:lstStyle/>
          <a:p>
            <a:r>
              <a:rPr lang="en-US" dirty="0" smtClean="0"/>
              <a:t>Problem: the disk scheduler may not execute writes in-order</a:t>
            </a:r>
          </a:p>
          <a:p>
            <a:pPr lvl="1"/>
            <a:r>
              <a:rPr lang="en-US" dirty="0" smtClean="0"/>
              <a:t>Transactions in the log may appear committed, when in fact they are invalid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3625" y="3366061"/>
            <a:ext cx="7130948" cy="457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9833" y="3366061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Journal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976036" y="3366060"/>
            <a:ext cx="2636308" cy="4571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3225417" y="3366061"/>
            <a:ext cx="750619" cy="4571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 v2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474798" y="3366060"/>
            <a:ext cx="750619" cy="45715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 v2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603624" y="3366061"/>
            <a:ext cx="871174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TxB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612344" y="3366060"/>
            <a:ext cx="871174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TxE</a:t>
            </a:r>
            <a:endParaRPr lang="en-US" sz="24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7559544" y="3003613"/>
            <a:ext cx="1175029" cy="1111901"/>
            <a:chOff x="2524837" y="1074860"/>
            <a:chExt cx="1105469" cy="1091820"/>
          </a:xfrm>
        </p:grpSpPr>
        <p:sp>
          <p:nvSpPr>
            <p:cNvPr id="13" name="Isosceles Triangle 12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ightning Bolt 13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ular Callout 14"/>
          <p:cNvSpPr/>
          <p:nvPr/>
        </p:nvSpPr>
        <p:spPr>
          <a:xfrm>
            <a:off x="5567479" y="4317833"/>
            <a:ext cx="3405926" cy="2050530"/>
          </a:xfrm>
          <a:prstGeom prst="wedgeRectCallout">
            <a:avLst>
              <a:gd name="adj1" fmla="val -33764"/>
              <a:gd name="adj2" fmla="val -83869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Transaction looks valid, but the data is missing!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During replay, garbage data is written to the file system</a:t>
            </a:r>
            <a:endParaRPr lang="en-US" sz="2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130346" y="4317834"/>
            <a:ext cx="5163844" cy="2050530"/>
          </a:xfrm>
          <a:prstGeom prst="wedgeRectCallout">
            <a:avLst>
              <a:gd name="adj1" fmla="val -9192"/>
              <a:gd name="adj2" fmla="val -76026"/>
            </a:avLst>
          </a:prstGeom>
          <a:solidFill>
            <a:schemeClr val="accent3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Solution: </a:t>
            </a:r>
            <a:r>
              <a:rPr lang="en-US" sz="2400" dirty="0" smtClean="0"/>
              <a:t>add a checksum to </a:t>
            </a:r>
            <a:r>
              <a:rPr lang="en-US" sz="2400" dirty="0" err="1" smtClean="0"/>
              <a:t>TxB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During recovery, reject transactions with invalid checksums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Implemented on Linux in ext4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484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5" grpId="0" animBg="1"/>
      <p:bldP spid="1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Journaling: The Good and 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journaling</a:t>
            </a:r>
          </a:p>
          <a:p>
            <a:pPr lvl="1"/>
            <a:r>
              <a:rPr lang="en-US" dirty="0" smtClean="0"/>
              <a:t>Robust, fast file system recovery</a:t>
            </a:r>
          </a:p>
          <a:p>
            <a:pPr lvl="2"/>
            <a:r>
              <a:rPr lang="en-US" dirty="0" smtClean="0"/>
              <a:t>No need to scan the entire journal or file system</a:t>
            </a:r>
          </a:p>
          <a:p>
            <a:pPr lvl="1"/>
            <a:r>
              <a:rPr lang="en-US" dirty="0" smtClean="0"/>
              <a:t>Relatively straight forward to implement</a:t>
            </a:r>
          </a:p>
          <a:p>
            <a:r>
              <a:rPr lang="en-US" dirty="0" smtClean="0"/>
              <a:t>Disadvantages of journaling</a:t>
            </a:r>
          </a:p>
          <a:p>
            <a:pPr lvl="1"/>
            <a:r>
              <a:rPr lang="en-US" dirty="0" smtClean="0"/>
              <a:t>Write traffic to the disk is doubled</a:t>
            </a:r>
          </a:p>
          <a:p>
            <a:pPr lvl="2"/>
            <a:r>
              <a:rPr lang="en-US" dirty="0" smtClean="0"/>
              <a:t>Especially the file data, which is probably large</a:t>
            </a:r>
          </a:p>
          <a:p>
            <a:pPr lvl="1"/>
            <a:r>
              <a:rPr lang="en-US" dirty="0" smtClean="0"/>
              <a:t>Deletes are very hard to correctly log</a:t>
            </a:r>
          </a:p>
          <a:p>
            <a:pPr lvl="2"/>
            <a:r>
              <a:rPr lang="en-US" dirty="0" smtClean="0"/>
              <a:t>Example in a few slides…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Journaling Faster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Journaling adds a lot of write overhead</a:t>
            </a:r>
          </a:p>
          <a:p>
            <a:r>
              <a:rPr lang="en-US" dirty="0" err="1" smtClean="0"/>
              <a:t>OSes</a:t>
            </a:r>
            <a:r>
              <a:rPr lang="en-US" dirty="0" smtClean="0"/>
              <a:t> typically batch updates to the journal</a:t>
            </a:r>
          </a:p>
          <a:p>
            <a:pPr lvl="1"/>
            <a:r>
              <a:rPr lang="en-US" dirty="0" smtClean="0"/>
              <a:t>Buffer sequential writes in memory, then issue one large write to the log</a:t>
            </a:r>
          </a:p>
          <a:p>
            <a:pPr lvl="1"/>
            <a:r>
              <a:rPr lang="en-US" dirty="0" smtClean="0"/>
              <a:t>Example: ext3 batches updates for 5 seconds</a:t>
            </a:r>
          </a:p>
          <a:p>
            <a:r>
              <a:rPr lang="en-US" dirty="0" smtClean="0"/>
              <a:t>Tradeoff between performance and persistence</a:t>
            </a:r>
          </a:p>
          <a:p>
            <a:pPr lvl="1"/>
            <a:r>
              <a:rPr lang="en-US" dirty="0" smtClean="0"/>
              <a:t>Long batch interval = fewer, larger writes to the log</a:t>
            </a:r>
          </a:p>
          <a:p>
            <a:pPr lvl="2"/>
            <a:r>
              <a:rPr lang="en-US" dirty="0" smtClean="0"/>
              <a:t>Improved performance due to large sequential writes</a:t>
            </a:r>
            <a:endParaRPr lang="en-US" dirty="0"/>
          </a:p>
          <a:p>
            <a:pPr lvl="1"/>
            <a:r>
              <a:rPr lang="en-US" dirty="0" smtClean="0"/>
              <a:t>But, if there is a crash, everything in the buffer will be lost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Meta-Data Journaling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7"/>
            <a:ext cx="8679977" cy="2265528"/>
          </a:xfrm>
        </p:spPr>
        <p:txBody>
          <a:bodyPr/>
          <a:lstStyle/>
          <a:p>
            <a:r>
              <a:rPr lang="en-US" dirty="0" smtClean="0"/>
              <a:t>The most expensive part of data journaling is writing the file data twice</a:t>
            </a:r>
          </a:p>
          <a:p>
            <a:pPr lvl="1"/>
            <a:r>
              <a:rPr lang="en-US" dirty="0" smtClean="0"/>
              <a:t>Meta-data is small (~1 sector), file data is large</a:t>
            </a:r>
          </a:p>
          <a:p>
            <a:r>
              <a:rPr lang="en-US" dirty="0" smtClean="0"/>
              <a:t>ext3 implements meta-data journaling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8164" y="3567000"/>
            <a:ext cx="7130948" cy="457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2" y="3567000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Journal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3229956" y="3567000"/>
            <a:ext cx="750619" cy="4571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 v2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479337" y="3566999"/>
            <a:ext cx="750619" cy="45715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 v2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608163" y="3567000"/>
            <a:ext cx="871174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TxB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980575" y="3566999"/>
            <a:ext cx="871174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TxE</a:t>
            </a:r>
            <a:endParaRPr lang="en-US" sz="2400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439016" y="4223435"/>
            <a:ext cx="8300096" cy="1642756"/>
            <a:chOff x="445806" y="3645753"/>
            <a:chExt cx="8300096" cy="1642756"/>
          </a:xfrm>
        </p:grpSpPr>
        <p:sp>
          <p:nvSpPr>
            <p:cNvPr id="18" name="Rectangle 17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6842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15447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</a:t>
              </a:r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91768" y="3799641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Inodes</a:t>
              </a:r>
              <a:endParaRPr lang="en-US" sz="20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975410" y="3799641"/>
              <a:ext cx="1416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 Blocks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455742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483875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596993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3020718" y="4931321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</a:t>
            </a:r>
            <a:r>
              <a:rPr lang="en-US" sz="2400" dirty="0"/>
              <a:t>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196926" y="4931321"/>
            <a:ext cx="514062" cy="736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/>
              <a:t>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724940" y="5299811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3277749" y="5250744"/>
            <a:ext cx="6865" cy="933376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840946" y="5617740"/>
            <a:ext cx="1516" cy="56638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7452441" y="5617740"/>
            <a:ext cx="1516" cy="56638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21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57" grpId="0" animBg="1"/>
      <p:bldP spid="58" grpId="0" animBg="1"/>
      <p:bldP spid="5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Meta-Journaling Timeline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76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392442"/>
              </p:ext>
            </p:extLst>
          </p:nvPr>
        </p:nvGraphicFramePr>
        <p:xfrm>
          <a:off x="832515" y="2150753"/>
          <a:ext cx="5865496" cy="334224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34872"/>
                <a:gridCol w="1230440"/>
                <a:gridCol w="1134872"/>
                <a:gridCol w="1230440"/>
                <a:gridCol w="1134872"/>
              </a:tblGrid>
              <a:tr h="37136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TxB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Meta-data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TxE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Meta-data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1361"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/>
                </a:tc>
              </a:tr>
              <a:tr h="371361"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3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3713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3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13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3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13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485207" y="2936211"/>
            <a:ext cx="40944" cy="256038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-70875" y="4016348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Time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33767" y="1612486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Journal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94955" y="1612487"/>
            <a:ext cx="1615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File System</a:t>
            </a:r>
            <a:endParaRPr lang="en-US" sz="2400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6939887" y="2635490"/>
            <a:ext cx="2067636" cy="2449772"/>
          </a:xfrm>
          <a:prstGeom prst="wedgeRectCallout">
            <a:avLst>
              <a:gd name="adj1" fmla="val -180959"/>
              <a:gd name="adj2" fmla="val 22538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Transaction can only be committed after the meta-data and data are written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073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Recovery </a:t>
            </a:r>
            <a:r>
              <a:rPr lang="en-US" dirty="0" err="1" smtClean="0"/>
              <a:t>Redux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4" y="1153237"/>
            <a:ext cx="9007522" cy="2429020"/>
          </a:xfrm>
        </p:spPr>
        <p:txBody>
          <a:bodyPr/>
          <a:lstStyle/>
          <a:p>
            <a:r>
              <a:rPr lang="en-US" dirty="0" smtClean="0"/>
              <a:t>What if the system crashes during logging?</a:t>
            </a:r>
          </a:p>
          <a:p>
            <a:pPr lvl="1"/>
            <a:r>
              <a:rPr lang="en-US" dirty="0" smtClean="0"/>
              <a:t>If the transaction is not committed, data is lost</a:t>
            </a:r>
          </a:p>
          <a:p>
            <a:pPr lvl="1"/>
            <a:r>
              <a:rPr lang="en-US" dirty="0" smtClean="0"/>
              <a:t>D</a:t>
            </a:r>
            <a:r>
              <a:rPr lang="en-US" baseline="-25000" dirty="0" smtClean="0"/>
              <a:t>2</a:t>
            </a:r>
            <a:r>
              <a:rPr lang="en-US" dirty="0" smtClean="0"/>
              <a:t> will eventually be overwritten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file system remains consistent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96215" y="4036600"/>
            <a:ext cx="7130948" cy="457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2423" y="4036600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Journal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218007" y="4036600"/>
            <a:ext cx="750619" cy="4571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 v2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467388" y="4036599"/>
            <a:ext cx="750619" cy="45715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 v2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596214" y="4036600"/>
            <a:ext cx="871174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TxB</a:t>
            </a:r>
            <a:endParaRPr lang="en-US" sz="24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427067" y="4693035"/>
            <a:ext cx="8300096" cy="1642756"/>
            <a:chOff x="445806" y="3645753"/>
            <a:chExt cx="8300096" cy="1642756"/>
          </a:xfrm>
        </p:grpSpPr>
        <p:sp>
          <p:nvSpPr>
            <p:cNvPr id="13" name="Rectangle 12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6842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15447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</a:t>
              </a:r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1768" y="3799641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Inodes</a:t>
              </a:r>
              <a:endParaRPr lang="en-US" sz="2000" b="1" dirty="0" smtClean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75410" y="3799641"/>
              <a:ext cx="1416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 Blocks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455742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483875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596993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826359" y="3582257"/>
            <a:ext cx="1175029" cy="1111901"/>
            <a:chOff x="2524837" y="1074860"/>
            <a:chExt cx="1105469" cy="1091820"/>
          </a:xfrm>
        </p:grpSpPr>
        <p:sp>
          <p:nvSpPr>
            <p:cNvPr id="59" name="Isosceles Triangle 58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Lightning Bolt 59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7184977" y="5400921"/>
            <a:ext cx="514062" cy="736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/>
              <a:t>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7440492" y="6087340"/>
            <a:ext cx="1516" cy="56638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9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5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Crash Recovery </a:t>
            </a:r>
            <a:r>
              <a:rPr lang="en-US" dirty="0" err="1" smtClean="0"/>
              <a:t>Redux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54" y="1153236"/>
            <a:ext cx="8925636" cy="5172501"/>
          </a:xfrm>
        </p:spPr>
        <p:txBody>
          <a:bodyPr/>
          <a:lstStyle/>
          <a:p>
            <a:r>
              <a:rPr lang="en-US" dirty="0"/>
              <a:t>What if the system crashes during the checkpoint?</a:t>
            </a:r>
          </a:p>
          <a:p>
            <a:pPr lvl="1"/>
            <a:r>
              <a:rPr lang="en-US" dirty="0"/>
              <a:t>File system may be inconsistent</a:t>
            </a:r>
          </a:p>
          <a:p>
            <a:pPr lvl="1"/>
            <a:r>
              <a:rPr lang="en-US" dirty="0"/>
              <a:t>During reboot, transactions that are committed but not </a:t>
            </a:r>
            <a:r>
              <a:rPr lang="en-US" dirty="0" smtClean="0"/>
              <a:t>free are replayed in order</a:t>
            </a:r>
          </a:p>
          <a:p>
            <a:pPr lvl="1"/>
            <a:r>
              <a:rPr lang="en-US" dirty="0" smtClean="0"/>
              <a:t>Thus, no data is lost and consistency is restored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3625" y="4007506"/>
            <a:ext cx="7130948" cy="457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9833" y="4007506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Journal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225417" y="4007506"/>
            <a:ext cx="750619" cy="4571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 v2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474798" y="4007505"/>
            <a:ext cx="750619" cy="45715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 v2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603624" y="4007506"/>
            <a:ext cx="871174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TxB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980044" y="4007505"/>
            <a:ext cx="871174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TxE</a:t>
            </a:r>
            <a:endParaRPr lang="en-US" sz="24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434477" y="4663941"/>
            <a:ext cx="8300096" cy="1642756"/>
            <a:chOff x="445806" y="3645753"/>
            <a:chExt cx="8300096" cy="1642756"/>
          </a:xfrm>
        </p:grpSpPr>
        <p:sp>
          <p:nvSpPr>
            <p:cNvPr id="13" name="Rectangle 12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6842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15447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</a:t>
              </a:r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1768" y="3799641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Inodes</a:t>
              </a:r>
              <a:endParaRPr lang="en-US" sz="2000" b="1" dirty="0" smtClean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75410" y="3799641"/>
              <a:ext cx="1416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 Blocks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455742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483875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596993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3016179" y="5371827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</a:t>
            </a:r>
            <a:r>
              <a:rPr lang="en-US" sz="2400" dirty="0"/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192387" y="5371827"/>
            <a:ext cx="514062" cy="736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/>
              <a:t>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20401" y="5740317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273210" y="5691250"/>
            <a:ext cx="6865" cy="933376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836407" y="6058246"/>
            <a:ext cx="1516" cy="56638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447902" y="6058246"/>
            <a:ext cx="1516" cy="56638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3999753" y="4370995"/>
            <a:ext cx="1175029" cy="1111901"/>
            <a:chOff x="2524837" y="1074860"/>
            <a:chExt cx="1105469" cy="1091820"/>
          </a:xfrm>
        </p:grpSpPr>
        <p:sp>
          <p:nvSpPr>
            <p:cNvPr id="59" name="Isosceles Triangle 58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Lightning Bolt 59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465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52" grpId="0" animBg="1"/>
      <p:bldP spid="53" grpId="0" animBg="1"/>
      <p:bldP spid="5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97" y="0"/>
            <a:ext cx="8229600" cy="1143000"/>
          </a:xfrm>
        </p:spPr>
        <p:txBody>
          <a:bodyPr/>
          <a:lstStyle/>
          <a:p>
            <a:r>
              <a:rPr lang="en-US" dirty="0" smtClean="0"/>
              <a:t>Delete and Block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384" y="4715302"/>
            <a:ext cx="8679977" cy="199257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directory: </a:t>
            </a:r>
            <a:r>
              <a:rPr lang="en-US" dirty="0" err="1" smtClean="0"/>
              <a:t>inode</a:t>
            </a:r>
            <a:r>
              <a:rPr lang="en-US" dirty="0" smtClean="0"/>
              <a:t> and data are written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the directory: </a:t>
            </a:r>
            <a:r>
              <a:rPr lang="en-US" dirty="0" err="1" smtClean="0"/>
              <a:t>inode</a:t>
            </a:r>
            <a:r>
              <a:rPr lang="en-US" dirty="0" smtClean="0"/>
              <a:t> is removed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file: </a:t>
            </a:r>
            <a:r>
              <a:rPr lang="en-US" dirty="0" err="1" smtClean="0"/>
              <a:t>inode</a:t>
            </a:r>
            <a:r>
              <a:rPr lang="en-US" dirty="0" smtClean="0"/>
              <a:t> and data are written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99684" y="1268956"/>
            <a:ext cx="7829672" cy="457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266136"/>
            <a:ext cx="1169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Journal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2439913" y="1268956"/>
            <a:ext cx="613233" cy="4571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dir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809297" y="1268956"/>
            <a:ext cx="613233" cy="45715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dir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199683" y="1268956"/>
            <a:ext cx="592810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TxB</a:t>
            </a:r>
            <a:endParaRPr lang="en-US" sz="20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516914" y="1922571"/>
            <a:ext cx="8300096" cy="1642756"/>
            <a:chOff x="445806" y="3645753"/>
            <a:chExt cx="8300096" cy="1642756"/>
          </a:xfrm>
        </p:grpSpPr>
        <p:sp>
          <p:nvSpPr>
            <p:cNvPr id="11" name="Rectangle 10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aseline="-250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66842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15447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</a:t>
              </a:r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91768" y="3799641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Inodes</a:t>
              </a:r>
              <a:endParaRPr lang="en-US" sz="2000" b="1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75410" y="3799641"/>
              <a:ext cx="1416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 Blocks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455742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483875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596993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3612678" y="2998947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f1</a:t>
            </a:r>
            <a:endParaRPr lang="en-US" sz="2000" dirty="0"/>
          </a:p>
        </p:txBody>
      </p:sp>
      <p:sp>
        <p:nvSpPr>
          <p:cNvPr id="56" name="Rectangle 55"/>
          <p:cNvSpPr/>
          <p:nvPr/>
        </p:nvSpPr>
        <p:spPr>
          <a:xfrm>
            <a:off x="3098617" y="2630457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dir</a:t>
            </a:r>
            <a:endParaRPr lang="en-US" sz="2000" dirty="0"/>
          </a:p>
        </p:txBody>
      </p:sp>
      <p:sp>
        <p:nvSpPr>
          <p:cNvPr id="57" name="Rectangle 56"/>
          <p:cNvSpPr/>
          <p:nvPr/>
        </p:nvSpPr>
        <p:spPr>
          <a:xfrm>
            <a:off x="761632" y="2630457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Rectangle 57"/>
          <p:cNvSpPr/>
          <p:nvPr/>
        </p:nvSpPr>
        <p:spPr>
          <a:xfrm>
            <a:off x="1563248" y="2998947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Rectangle 58"/>
          <p:cNvSpPr/>
          <p:nvPr/>
        </p:nvSpPr>
        <p:spPr>
          <a:xfrm>
            <a:off x="1011266" y="2998947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/>
          <p:cNvSpPr/>
          <p:nvPr/>
        </p:nvSpPr>
        <p:spPr>
          <a:xfrm>
            <a:off x="3070529" y="1268956"/>
            <a:ext cx="592810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TxE</a:t>
            </a:r>
            <a:endParaRPr lang="en-US" sz="2000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4920373" y="1268956"/>
            <a:ext cx="613233" cy="4571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trike="sngStrike" dirty="0" err="1" smtClean="0">
                <a:solidFill>
                  <a:schemeClr val="accent2"/>
                </a:solidFill>
              </a:rPr>
              <a:t>dir</a:t>
            </a:r>
            <a:endParaRPr lang="en-US" sz="2000" strike="sngStrike" dirty="0">
              <a:solidFill>
                <a:schemeClr val="accent2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289757" y="1268956"/>
            <a:ext cx="613233" cy="45715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trike="sngStrike" dirty="0" err="1" smtClean="0">
                <a:solidFill>
                  <a:schemeClr val="accent2"/>
                </a:solidFill>
              </a:rPr>
              <a:t>dir</a:t>
            </a:r>
            <a:endParaRPr lang="en-US" sz="2000" strike="sngStrike" dirty="0">
              <a:solidFill>
                <a:schemeClr val="accent2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80143" y="1268956"/>
            <a:ext cx="592810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TxB</a:t>
            </a:r>
            <a:endParaRPr lang="en-US" sz="2000" dirty="0" smtClean="0"/>
          </a:p>
        </p:txBody>
      </p:sp>
      <p:sp>
        <p:nvSpPr>
          <p:cNvPr id="64" name="Rectangle 63"/>
          <p:cNvSpPr/>
          <p:nvPr/>
        </p:nvSpPr>
        <p:spPr>
          <a:xfrm>
            <a:off x="5550989" y="1268956"/>
            <a:ext cx="592810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TxE</a:t>
            </a:r>
            <a:endParaRPr lang="en-US" sz="2000" dirty="0" smtClean="0"/>
          </a:p>
        </p:txBody>
      </p:sp>
      <p:sp>
        <p:nvSpPr>
          <p:cNvPr id="69" name="Rectangle 68"/>
          <p:cNvSpPr/>
          <p:nvPr/>
        </p:nvSpPr>
        <p:spPr>
          <a:xfrm>
            <a:off x="6763027" y="2630457"/>
            <a:ext cx="514062" cy="736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dir</a:t>
            </a:r>
            <a:endParaRPr lang="en-US" sz="2000" baseline="-25000" dirty="0"/>
          </a:p>
        </p:txBody>
      </p:sp>
      <p:sp>
        <p:nvSpPr>
          <p:cNvPr id="53" name="Rectangle 52"/>
          <p:cNvSpPr/>
          <p:nvPr/>
        </p:nvSpPr>
        <p:spPr>
          <a:xfrm>
            <a:off x="6761309" y="2630457"/>
            <a:ext cx="514062" cy="736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f1</a:t>
            </a:r>
            <a:endParaRPr lang="en-US" sz="2400" baseline="-25000" dirty="0"/>
          </a:p>
        </p:txBody>
      </p:sp>
      <p:sp>
        <p:nvSpPr>
          <p:cNvPr id="70" name="Rectangle 69"/>
          <p:cNvSpPr/>
          <p:nvPr/>
        </p:nvSpPr>
        <p:spPr>
          <a:xfrm>
            <a:off x="7393643" y="1268956"/>
            <a:ext cx="630616" cy="4571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f1</a:t>
            </a:r>
            <a:endParaRPr lang="en-US" sz="2000" dirty="0"/>
          </a:p>
        </p:txBody>
      </p:sp>
      <p:sp>
        <p:nvSpPr>
          <p:cNvPr id="71" name="Rectangle 70"/>
          <p:cNvSpPr/>
          <p:nvPr/>
        </p:nvSpPr>
        <p:spPr>
          <a:xfrm>
            <a:off x="6763027" y="1268956"/>
            <a:ext cx="630616" cy="45715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f1</a:t>
            </a:r>
            <a:endParaRPr lang="en-US" sz="2000" dirty="0"/>
          </a:p>
        </p:txBody>
      </p:sp>
      <p:sp>
        <p:nvSpPr>
          <p:cNvPr id="72" name="Rectangle 71"/>
          <p:cNvSpPr/>
          <p:nvPr/>
        </p:nvSpPr>
        <p:spPr>
          <a:xfrm>
            <a:off x="6153413" y="1268956"/>
            <a:ext cx="609614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TxB</a:t>
            </a:r>
            <a:endParaRPr lang="en-US" sz="2000" dirty="0" smtClean="0"/>
          </a:p>
        </p:txBody>
      </p:sp>
      <p:sp>
        <p:nvSpPr>
          <p:cNvPr id="73" name="Rectangle 72"/>
          <p:cNvSpPr/>
          <p:nvPr/>
        </p:nvSpPr>
        <p:spPr>
          <a:xfrm>
            <a:off x="8038936" y="1268956"/>
            <a:ext cx="609614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TxE</a:t>
            </a:r>
            <a:endParaRPr lang="en-US" sz="2000" dirty="0" smtClean="0"/>
          </a:p>
        </p:txBody>
      </p:sp>
      <p:grpSp>
        <p:nvGrpSpPr>
          <p:cNvPr id="50" name="Group 49"/>
          <p:cNvGrpSpPr/>
          <p:nvPr/>
        </p:nvGrpSpPr>
        <p:grpSpPr>
          <a:xfrm>
            <a:off x="3976548" y="1655032"/>
            <a:ext cx="1175029" cy="1111901"/>
            <a:chOff x="2524837" y="1074860"/>
            <a:chExt cx="1105469" cy="1091820"/>
          </a:xfrm>
        </p:grpSpPr>
        <p:sp>
          <p:nvSpPr>
            <p:cNvPr id="51" name="Isosceles Triangle 50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Lightning Bolt 51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Rectangular Callout 73"/>
          <p:cNvSpPr/>
          <p:nvPr/>
        </p:nvSpPr>
        <p:spPr>
          <a:xfrm>
            <a:off x="3854347" y="3621708"/>
            <a:ext cx="5137813" cy="1022110"/>
          </a:xfrm>
          <a:prstGeom prst="wedgeRectCallout">
            <a:avLst>
              <a:gd name="adj1" fmla="val 8438"/>
              <a:gd name="adj2" fmla="val -7894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block that previously held directory info is reused to hold file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93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000"/>
                            </p:stCondLst>
                            <p:childTnLst>
                              <p:par>
                                <p:cTn id="124" presetID="16" presetClass="entr" presetSubtype="2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500"/>
                            </p:stCondLst>
                            <p:childTnLst>
                              <p:par>
                                <p:cTn id="1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000"/>
                            </p:stCondLst>
                            <p:childTnLst>
                              <p:par>
                                <p:cTn id="1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55" grpId="0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8" grpId="2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9" grpId="0" animBg="1"/>
      <p:bldP spid="53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Mounting a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the </a:t>
            </a:r>
            <a:r>
              <a:rPr lang="en-US" dirty="0" smtClean="0">
                <a:solidFill>
                  <a:schemeClr val="accent1"/>
                </a:solidFill>
              </a:rPr>
              <a:t>super block </a:t>
            </a:r>
            <a:r>
              <a:rPr lang="en-US" dirty="0" smtClean="0"/>
              <a:t>for the target file system</a:t>
            </a:r>
          </a:p>
          <a:p>
            <a:pPr marL="914400" lvl="1" indent="-514350"/>
            <a:r>
              <a:rPr lang="en-US" dirty="0" smtClean="0"/>
              <a:t>Contains meta-data about the file system</a:t>
            </a:r>
          </a:p>
          <a:p>
            <a:pPr marL="914400" lvl="1" indent="-514350"/>
            <a:r>
              <a:rPr lang="en-US" dirty="0" smtClean="0"/>
              <a:t>Version, size, locations of key structures on disk,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the </a:t>
            </a:r>
            <a:r>
              <a:rPr lang="en-US" dirty="0" smtClean="0">
                <a:solidFill>
                  <a:schemeClr val="accent1"/>
                </a:solidFill>
              </a:rPr>
              <a:t>mount point </a:t>
            </a:r>
          </a:p>
          <a:p>
            <a:pPr marL="914400" lvl="1" indent="-514350"/>
            <a:r>
              <a:rPr lang="en-US" dirty="0" smtClean="0"/>
              <a:t>On Windows: pick a drive letter</a:t>
            </a:r>
          </a:p>
          <a:p>
            <a:pPr marL="914400" lvl="1" indent="-514350"/>
            <a:r>
              <a:rPr lang="en-US" dirty="0" smtClean="0"/>
              <a:t>On Linux: mount the new file system under a specific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7923" y="4906370"/>
            <a:ext cx="7697337" cy="14603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828800" algn="r"/>
                <a:tab pos="2517775" algn="r"/>
                <a:tab pos="3254375" algn="r"/>
                <a:tab pos="3998913" algn="r"/>
                <a:tab pos="4168775" algn="l"/>
              </a:tabLst>
            </a:pPr>
            <a:r>
              <a:rPr lang="en-US" sz="2000" dirty="0" err="1"/>
              <a:t>Filesystem</a:t>
            </a:r>
            <a:r>
              <a:rPr lang="en-US" sz="2000" dirty="0"/>
              <a:t>	Size	Used	Avail	Use%	Mounted on</a:t>
            </a:r>
          </a:p>
          <a:p>
            <a:pPr>
              <a:tabLst>
                <a:tab pos="1828800" algn="r"/>
                <a:tab pos="2517775" algn="r"/>
                <a:tab pos="3254375" algn="r"/>
                <a:tab pos="3998913" algn="r"/>
                <a:tab pos="4168775" algn="l"/>
              </a:tabLst>
            </a:pPr>
            <a:r>
              <a:rPr lang="en-US" sz="2000" dirty="0" smtClean="0"/>
              <a:t>/</a:t>
            </a:r>
            <a:r>
              <a:rPr lang="en-US" sz="2000" dirty="0" err="1" smtClean="0"/>
              <a:t>dev</a:t>
            </a:r>
            <a:r>
              <a:rPr lang="en-US" sz="2000" dirty="0" smtClean="0"/>
              <a:t>/sda5	127G	86G	42G	68%	/media/</a:t>
            </a:r>
            <a:r>
              <a:rPr lang="en-US" sz="2000" dirty="0" err="1" smtClean="0"/>
              <a:t>cbw</a:t>
            </a:r>
            <a:r>
              <a:rPr lang="en-US" sz="2000" dirty="0" smtClean="0"/>
              <a:t>/Data</a:t>
            </a:r>
          </a:p>
          <a:p>
            <a:pPr>
              <a:tabLst>
                <a:tab pos="1828800" algn="r"/>
                <a:tab pos="2517775" algn="r"/>
                <a:tab pos="3254375" algn="r"/>
                <a:tab pos="3998913" algn="r"/>
                <a:tab pos="4168775" algn="l"/>
              </a:tabLst>
            </a:pPr>
            <a:r>
              <a:rPr lang="en-US" sz="2000" dirty="0" smtClean="0"/>
              <a:t>/</a:t>
            </a:r>
            <a:r>
              <a:rPr lang="en-US" sz="2000" dirty="0" err="1" smtClean="0"/>
              <a:t>dev</a:t>
            </a:r>
            <a:r>
              <a:rPr lang="en-US" sz="2000" dirty="0" smtClean="0"/>
              <a:t>/sda4	61G	34G	27G	57%	/media/</a:t>
            </a:r>
            <a:r>
              <a:rPr lang="en-US" sz="2000" dirty="0" err="1" smtClean="0"/>
              <a:t>cbw</a:t>
            </a:r>
            <a:r>
              <a:rPr lang="en-US" sz="2000" dirty="0" smtClean="0"/>
              <a:t>/Windows</a:t>
            </a:r>
          </a:p>
          <a:p>
            <a:pPr>
              <a:tabLst>
                <a:tab pos="1828800" algn="r"/>
                <a:tab pos="2517775" algn="r"/>
                <a:tab pos="3254375" algn="r"/>
                <a:tab pos="3998913" algn="r"/>
                <a:tab pos="4168775" algn="l"/>
              </a:tabLst>
            </a:pPr>
            <a:r>
              <a:rPr lang="en-US" sz="2000" dirty="0"/>
              <a:t>/</a:t>
            </a:r>
            <a:r>
              <a:rPr lang="en-US" sz="2000" dirty="0" err="1"/>
              <a:t>dev</a:t>
            </a:r>
            <a:r>
              <a:rPr lang="en-US" sz="2000" dirty="0"/>
              <a:t>/sdb1	1.9G	352K	1.9G	1%	/</a:t>
            </a:r>
            <a:r>
              <a:rPr lang="en-US" sz="2000" dirty="0" smtClean="0"/>
              <a:t>media/</a:t>
            </a:r>
            <a:r>
              <a:rPr lang="en-US" sz="2000" dirty="0" err="1" smtClean="0"/>
              <a:t>cbw</a:t>
            </a:r>
            <a:r>
              <a:rPr lang="en-US" sz="2000" dirty="0" smtClean="0"/>
              <a:t>/NDSS-2013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73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97" y="0"/>
            <a:ext cx="8229600" cy="1143000"/>
          </a:xfrm>
        </p:spPr>
        <p:txBody>
          <a:bodyPr/>
          <a:lstStyle/>
          <a:p>
            <a:r>
              <a:rPr lang="en-US" dirty="0" smtClean="0"/>
              <a:t>The Trouble With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96" y="962167"/>
            <a:ext cx="8679977" cy="668741"/>
          </a:xfrm>
        </p:spPr>
        <p:txBody>
          <a:bodyPr/>
          <a:lstStyle/>
          <a:p>
            <a:r>
              <a:rPr lang="en-US" dirty="0" smtClean="0"/>
              <a:t>What happens when the log is replayed?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6652" y="2204849"/>
            <a:ext cx="7829672" cy="457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968" y="2199208"/>
            <a:ext cx="1169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Journal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2466881" y="2202028"/>
            <a:ext cx="613233" cy="4571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dir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836265" y="2202028"/>
            <a:ext cx="613233" cy="45715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dir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226651" y="2202028"/>
            <a:ext cx="592810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TxB</a:t>
            </a:r>
            <a:endParaRPr lang="en-US" sz="20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3067332" y="3010268"/>
            <a:ext cx="4117063" cy="1290978"/>
            <a:chOff x="4628839" y="3799641"/>
            <a:chExt cx="4117063" cy="1290978"/>
          </a:xfrm>
        </p:grpSpPr>
        <p:sp>
          <p:nvSpPr>
            <p:cNvPr id="35" name="Rectangle 34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aseline="-250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75410" y="3799641"/>
              <a:ext cx="1416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 Blocks</a:t>
              </a:r>
            </a:p>
          </p:txBody>
        </p:sp>
      </p:grpSp>
      <p:sp>
        <p:nvSpPr>
          <p:cNvPr id="60" name="Rectangle 59"/>
          <p:cNvSpPr/>
          <p:nvPr/>
        </p:nvSpPr>
        <p:spPr>
          <a:xfrm>
            <a:off x="3097497" y="2202028"/>
            <a:ext cx="592810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TxE</a:t>
            </a:r>
            <a:endParaRPr lang="en-US" sz="2000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4947341" y="2202028"/>
            <a:ext cx="613233" cy="4571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trike="sngStrike" dirty="0" err="1" smtClean="0">
                <a:solidFill>
                  <a:schemeClr val="accent2"/>
                </a:solidFill>
              </a:rPr>
              <a:t>dir</a:t>
            </a:r>
            <a:endParaRPr lang="en-US" sz="2000" strike="sngStrike" dirty="0">
              <a:solidFill>
                <a:schemeClr val="accent2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16725" y="2202028"/>
            <a:ext cx="613233" cy="45715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trike="sngStrike" dirty="0" err="1" smtClean="0">
                <a:solidFill>
                  <a:schemeClr val="accent2"/>
                </a:solidFill>
              </a:rPr>
              <a:t>dir</a:t>
            </a:r>
            <a:endParaRPr lang="en-US" sz="2000" strike="sngStrike" dirty="0">
              <a:solidFill>
                <a:schemeClr val="accent2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707111" y="2202028"/>
            <a:ext cx="592810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TxB</a:t>
            </a:r>
            <a:endParaRPr lang="en-US" sz="2000" dirty="0" smtClean="0"/>
          </a:p>
        </p:txBody>
      </p:sp>
      <p:sp>
        <p:nvSpPr>
          <p:cNvPr id="64" name="Rectangle 63"/>
          <p:cNvSpPr/>
          <p:nvPr/>
        </p:nvSpPr>
        <p:spPr>
          <a:xfrm>
            <a:off x="5577957" y="2202028"/>
            <a:ext cx="592810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TxE</a:t>
            </a:r>
            <a:endParaRPr lang="en-US" sz="2000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5123580" y="3564266"/>
            <a:ext cx="514062" cy="736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f1</a:t>
            </a:r>
            <a:endParaRPr lang="en-US" sz="2400" baseline="-25000" dirty="0"/>
          </a:p>
        </p:txBody>
      </p:sp>
      <p:sp>
        <p:nvSpPr>
          <p:cNvPr id="70" name="Rectangle 69"/>
          <p:cNvSpPr/>
          <p:nvPr/>
        </p:nvSpPr>
        <p:spPr>
          <a:xfrm>
            <a:off x="7420611" y="2202028"/>
            <a:ext cx="630616" cy="4571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f1</a:t>
            </a:r>
            <a:endParaRPr lang="en-US" sz="2000" dirty="0"/>
          </a:p>
        </p:txBody>
      </p:sp>
      <p:sp>
        <p:nvSpPr>
          <p:cNvPr id="71" name="Rectangle 70"/>
          <p:cNvSpPr/>
          <p:nvPr/>
        </p:nvSpPr>
        <p:spPr>
          <a:xfrm>
            <a:off x="6789995" y="2202028"/>
            <a:ext cx="630616" cy="45715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f1</a:t>
            </a:r>
            <a:endParaRPr lang="en-US" sz="2000" dirty="0"/>
          </a:p>
        </p:txBody>
      </p:sp>
      <p:sp>
        <p:nvSpPr>
          <p:cNvPr id="72" name="Rectangle 71"/>
          <p:cNvSpPr/>
          <p:nvPr/>
        </p:nvSpPr>
        <p:spPr>
          <a:xfrm>
            <a:off x="6180381" y="2202028"/>
            <a:ext cx="609614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TxB</a:t>
            </a:r>
            <a:endParaRPr lang="en-US" sz="2000" dirty="0" smtClean="0"/>
          </a:p>
        </p:txBody>
      </p:sp>
      <p:sp>
        <p:nvSpPr>
          <p:cNvPr id="73" name="Rectangle 72"/>
          <p:cNvSpPr/>
          <p:nvPr/>
        </p:nvSpPr>
        <p:spPr>
          <a:xfrm>
            <a:off x="8065904" y="2202028"/>
            <a:ext cx="609614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TxE</a:t>
            </a:r>
            <a:endParaRPr lang="en-US" sz="2000" dirty="0" smtClean="0"/>
          </a:p>
        </p:txBody>
      </p:sp>
      <p:sp>
        <p:nvSpPr>
          <p:cNvPr id="74" name="Rectangular Callout 73"/>
          <p:cNvSpPr/>
          <p:nvPr/>
        </p:nvSpPr>
        <p:spPr>
          <a:xfrm>
            <a:off x="1034900" y="4786487"/>
            <a:ext cx="3096621" cy="1022110"/>
          </a:xfrm>
          <a:prstGeom prst="wedgeRectCallout">
            <a:avLst>
              <a:gd name="adj1" fmla="val 85125"/>
              <a:gd name="adj2" fmla="val -114993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file data is overwritten by directory meta-data</a:t>
            </a:r>
            <a:endParaRPr lang="en-US" sz="2400" dirty="0"/>
          </a:p>
        </p:txBody>
      </p:sp>
      <p:sp>
        <p:nvSpPr>
          <p:cNvPr id="54" name="Down Arrow 53"/>
          <p:cNvSpPr/>
          <p:nvPr/>
        </p:nvSpPr>
        <p:spPr>
          <a:xfrm>
            <a:off x="1192357" y="1676874"/>
            <a:ext cx="673863" cy="600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130412" y="3564266"/>
            <a:ext cx="514062" cy="736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dir</a:t>
            </a:r>
            <a:endParaRPr lang="en-US" sz="2000" baseline="-25000" dirty="0"/>
          </a:p>
        </p:txBody>
      </p:sp>
      <p:sp>
        <p:nvSpPr>
          <p:cNvPr id="76" name="Rectangular Callout 75"/>
          <p:cNvSpPr/>
          <p:nvPr/>
        </p:nvSpPr>
        <p:spPr>
          <a:xfrm>
            <a:off x="4413903" y="4786487"/>
            <a:ext cx="2883322" cy="1022110"/>
          </a:xfrm>
          <a:prstGeom prst="wedgeRectCallout">
            <a:avLst>
              <a:gd name="adj1" fmla="val -17115"/>
              <a:gd name="adj2" fmla="val -10831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file data is not in the log, thus it is lost! :(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640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81481E-6 L 0.06423 -0.0009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23 -0.00092 L 0.33576 -0.0034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7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76 -0.00347 L 0.6118 -0.0041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74" grpId="0" animBg="1"/>
      <p:bldP spid="54" grpId="1" animBg="1"/>
      <p:bldP spid="54" grpId="2" animBg="1"/>
      <p:bldP spid="54" grpId="3" animBg="1"/>
      <p:bldP spid="69" grpId="0" animBg="1"/>
      <p:bldP spid="7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7"/>
            <a:ext cx="8679977" cy="2265528"/>
          </a:xfrm>
        </p:spPr>
        <p:txBody>
          <a:bodyPr/>
          <a:lstStyle/>
          <a:p>
            <a:r>
              <a:rPr lang="en-US" dirty="0" smtClean="0"/>
              <a:t>Strategy 1: don’t reuse blocks until the delete is </a:t>
            </a:r>
            <a:r>
              <a:rPr lang="en-US" dirty="0" err="1" smtClean="0"/>
              <a:t>checkpointed</a:t>
            </a:r>
            <a:r>
              <a:rPr lang="en-US" dirty="0" smtClean="0"/>
              <a:t> and freed</a:t>
            </a:r>
          </a:p>
          <a:p>
            <a:r>
              <a:rPr lang="en-US" dirty="0" smtClean="0"/>
              <a:t>Strategy 2: add a </a:t>
            </a:r>
            <a:r>
              <a:rPr lang="en-US" dirty="0" smtClean="0">
                <a:solidFill>
                  <a:schemeClr val="accent1"/>
                </a:solidFill>
              </a:rPr>
              <a:t>revoke</a:t>
            </a:r>
            <a:r>
              <a:rPr lang="en-US" dirty="0" smtClean="0"/>
              <a:t> record to the log</a:t>
            </a:r>
          </a:p>
          <a:p>
            <a:pPr lvl="1"/>
            <a:r>
              <a:rPr lang="en-US" dirty="0" smtClean="0"/>
              <a:t>ext3 used revoke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4328" y="3550952"/>
            <a:ext cx="7536245" cy="8368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4675" y="3738520"/>
            <a:ext cx="1169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Journal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1972101" y="3546554"/>
            <a:ext cx="613233" cy="83680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dir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314327" y="3546554"/>
            <a:ext cx="657774" cy="8368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TxB</a:t>
            </a:r>
            <a:endParaRPr lang="en-US" dirty="0" smtClean="0"/>
          </a:p>
          <a:p>
            <a:pPr algn="ctr"/>
            <a:r>
              <a:rPr lang="en-US" dirty="0" smtClean="0"/>
              <a:t>ID=1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34489" y="3546554"/>
            <a:ext cx="592810" cy="8368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TxE</a:t>
            </a:r>
            <a:endParaRPr lang="en-US" sz="20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2585334" y="3547798"/>
            <a:ext cx="249155" cy="83431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3427299" y="3546554"/>
            <a:ext cx="661207" cy="83680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Rx</a:t>
            </a:r>
          </a:p>
          <a:p>
            <a:pPr algn="ctr"/>
            <a:r>
              <a:rPr lang="en-US" dirty="0" smtClean="0"/>
              <a:t>ID=1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18569" y="3546554"/>
            <a:ext cx="613233" cy="83680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trike="sngStrike" dirty="0" err="1" smtClean="0">
                <a:solidFill>
                  <a:schemeClr val="accent2"/>
                </a:solidFill>
              </a:rPr>
              <a:t>dir</a:t>
            </a:r>
            <a:endParaRPr lang="en-US" sz="2000" strike="sngStrike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57362" y="3546554"/>
            <a:ext cx="661207" cy="8368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TxB</a:t>
            </a:r>
            <a:endParaRPr lang="en-US" dirty="0" smtClean="0"/>
          </a:p>
          <a:p>
            <a:pPr algn="ctr"/>
            <a:r>
              <a:rPr lang="en-US" dirty="0" smtClean="0"/>
              <a:t>ID=2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80957" y="3546554"/>
            <a:ext cx="592810" cy="8368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TxE</a:t>
            </a:r>
            <a:endParaRPr lang="en-US" sz="20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6859244" y="3546554"/>
            <a:ext cx="614150" cy="83680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f1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6173767" y="3546554"/>
            <a:ext cx="685476" cy="8368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TxB</a:t>
            </a:r>
            <a:endParaRPr lang="en-US" dirty="0" smtClean="0"/>
          </a:p>
          <a:p>
            <a:pPr algn="ctr"/>
            <a:r>
              <a:rPr lang="en-US" dirty="0" smtClean="0"/>
              <a:t>ID=3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37944" y="3546554"/>
            <a:ext cx="609614" cy="8368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TxE</a:t>
            </a:r>
            <a:endParaRPr lang="en-US" sz="20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331802" y="3547798"/>
            <a:ext cx="249155" cy="83431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7488789" y="3547798"/>
            <a:ext cx="249155" cy="83431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Rectangular Callout 22"/>
          <p:cNvSpPr/>
          <p:nvPr/>
        </p:nvSpPr>
        <p:spPr>
          <a:xfrm>
            <a:off x="1284975" y="4781769"/>
            <a:ext cx="3295084" cy="1022110"/>
          </a:xfrm>
          <a:prstGeom prst="wedgeRectCallout">
            <a:avLst>
              <a:gd name="adj1" fmla="val 21278"/>
              <a:gd name="adj2" fmla="val -93629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If the log is replayed, ignore transaction ID=1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368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9" grpId="0" animBg="1"/>
      <p:bldP spid="22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Journaling 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Today, most </a:t>
            </a:r>
            <a:r>
              <a:rPr lang="en-US" dirty="0" err="1" smtClean="0"/>
              <a:t>OSes</a:t>
            </a:r>
            <a:r>
              <a:rPr lang="en-US" dirty="0" smtClean="0"/>
              <a:t> use journaling file systems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xt3/ext4 on Linux</a:t>
            </a:r>
          </a:p>
          <a:p>
            <a:pPr lvl="1"/>
            <a:r>
              <a:rPr lang="en-US" dirty="0" smtClean="0"/>
              <a:t>NTFS on Windows</a:t>
            </a:r>
          </a:p>
          <a:p>
            <a:r>
              <a:rPr lang="en-US" dirty="0" smtClean="0"/>
              <a:t>Provides excellent crash recovery with relatively low space and performance overhead</a:t>
            </a:r>
          </a:p>
          <a:p>
            <a:r>
              <a:rPr lang="en-US" dirty="0" smtClean="0"/>
              <a:t>Next-gen </a:t>
            </a:r>
            <a:r>
              <a:rPr lang="en-US" dirty="0" err="1" smtClean="0"/>
              <a:t>OSes</a:t>
            </a:r>
            <a:r>
              <a:rPr lang="en-US" dirty="0" smtClean="0"/>
              <a:t> will likely move to file systems with copy-on-write semantics</a:t>
            </a:r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trfs</a:t>
            </a:r>
            <a:r>
              <a:rPr lang="en-US" dirty="0" smtClean="0"/>
              <a:t> and </a:t>
            </a:r>
            <a:r>
              <a:rPr lang="en-US" dirty="0" err="1" smtClean="0"/>
              <a:t>zfs</a:t>
            </a:r>
            <a:r>
              <a:rPr lang="en-US" dirty="0" smtClean="0"/>
              <a:t> on 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Partitions and Mounting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Basics (FAT)</a:t>
            </a:r>
          </a:p>
          <a:p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</a:rPr>
              <a:t>inodes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locks (</a:t>
            </a:r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</a:rPr>
              <a:t>ext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lock Groups (ext2)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Journaling (ext3)</a:t>
            </a:r>
          </a:p>
          <a:p>
            <a:r>
              <a:rPr lang="en-US" sz="4400" dirty="0"/>
              <a:t>Extents and B-Trees (ext4)</a:t>
            </a:r>
          </a:p>
          <a:p>
            <a:r>
              <a:rPr lang="en-US" sz="4400" dirty="0" smtClean="0"/>
              <a:t>Log-based File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0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point:</a:t>
            </a:r>
          </a:p>
          <a:p>
            <a:pPr lvl="1"/>
            <a:r>
              <a:rPr lang="en-US" dirty="0" smtClean="0"/>
              <a:t>We not only have a fast file system</a:t>
            </a:r>
          </a:p>
          <a:p>
            <a:pPr lvl="1"/>
            <a:r>
              <a:rPr lang="en-US" dirty="0" smtClean="0"/>
              <a:t>But it is also resilient against corruption</a:t>
            </a:r>
          </a:p>
          <a:p>
            <a:r>
              <a:rPr lang="en-US" dirty="0" smtClean="0"/>
              <a:t>What’s next?</a:t>
            </a:r>
          </a:p>
          <a:p>
            <a:pPr lvl="1"/>
            <a:r>
              <a:rPr lang="en-US" dirty="0" smtClean="0"/>
              <a:t>More efficiency improvements!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</a:t>
            </a:r>
            <a:r>
              <a:rPr lang="en-US" dirty="0" err="1" smtClean="0"/>
              <a:t>inodes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</a:t>
            </a:r>
            <a:r>
              <a:rPr lang="en-US" dirty="0" err="1"/>
              <a:t>inodes</a:t>
            </a:r>
            <a:r>
              <a:rPr lang="en-US" dirty="0"/>
              <a:t> use indirection to acquire additional blocks of pointers</a:t>
            </a:r>
          </a:p>
          <a:p>
            <a:r>
              <a:rPr lang="en-US" dirty="0" smtClean="0"/>
              <a:t>Problem: </a:t>
            </a:r>
            <a:r>
              <a:rPr lang="en-US" dirty="0" err="1" smtClean="0"/>
              <a:t>inodes</a:t>
            </a:r>
            <a:r>
              <a:rPr lang="en-US" dirty="0" smtClean="0"/>
              <a:t> are not efficient for large files</a:t>
            </a:r>
          </a:p>
          <a:p>
            <a:pPr lvl="1"/>
            <a:r>
              <a:rPr lang="en-US" dirty="0" smtClean="0"/>
              <a:t>Example: for a </a:t>
            </a:r>
            <a:r>
              <a:rPr lang="en-US" dirty="0"/>
              <a:t>100MB file, you need </a:t>
            </a:r>
            <a:r>
              <a:rPr lang="en-US" dirty="0" smtClean="0"/>
              <a:t>25600 block pointers (assuming 4KB blocks)</a:t>
            </a:r>
          </a:p>
          <a:p>
            <a:r>
              <a:rPr lang="en-US" dirty="0" smtClean="0"/>
              <a:t>This is unavoidable if the file is 100% fragmented</a:t>
            </a:r>
          </a:p>
          <a:p>
            <a:pPr lvl="1"/>
            <a:r>
              <a:rPr lang="en-US" dirty="0" smtClean="0"/>
              <a:t>However, what if large groups of blocks are contiguous?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Pointers to Extents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153237"/>
            <a:ext cx="8679978" cy="2279175"/>
          </a:xfrm>
        </p:spPr>
        <p:txBody>
          <a:bodyPr/>
          <a:lstStyle/>
          <a:p>
            <a:r>
              <a:rPr lang="en-US" dirty="0" smtClean="0"/>
              <a:t>Modern file systems try hard to minimize fragmentation</a:t>
            </a:r>
          </a:p>
          <a:p>
            <a:pPr lvl="1"/>
            <a:r>
              <a:rPr lang="en-US" dirty="0" smtClean="0"/>
              <a:t>Since it results in many seeks, thus low performance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Extents</a:t>
            </a:r>
            <a:r>
              <a:rPr lang="en-US" dirty="0" smtClean="0"/>
              <a:t> are better suited for contiguous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86</a:t>
            </a:fld>
            <a:endParaRPr lang="en-US" dirty="0"/>
          </a:p>
        </p:txBody>
      </p:sp>
      <p:cxnSp>
        <p:nvCxnSpPr>
          <p:cNvPr id="5" name="Straight Arrow Connector 4"/>
          <p:cNvCxnSpPr>
            <a:endCxn id="8" idx="1"/>
          </p:cNvCxnSpPr>
          <p:nvPr/>
        </p:nvCxnSpPr>
        <p:spPr>
          <a:xfrm>
            <a:off x="709673" y="4409565"/>
            <a:ext cx="202855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38226" y="4225320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2738226" y="4589158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738226" y="4957648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2738226" y="5315999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7" name="Rectangle 16"/>
          <p:cNvSpPr/>
          <p:nvPr/>
        </p:nvSpPr>
        <p:spPr>
          <a:xfrm>
            <a:off x="2738226" y="5679837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2738226" y="6048327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cxnSp>
        <p:nvCxnSpPr>
          <p:cNvPr id="22" name="Straight Arrow Connector 21"/>
          <p:cNvCxnSpPr>
            <a:endCxn id="9" idx="1"/>
          </p:cNvCxnSpPr>
          <p:nvPr/>
        </p:nvCxnSpPr>
        <p:spPr>
          <a:xfrm>
            <a:off x="709673" y="4773403"/>
            <a:ext cx="202855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709673" y="5141893"/>
            <a:ext cx="202855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1"/>
          </p:cNvCxnSpPr>
          <p:nvPr/>
        </p:nvCxnSpPr>
        <p:spPr>
          <a:xfrm>
            <a:off x="648258" y="5500244"/>
            <a:ext cx="2089968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1"/>
          </p:cNvCxnSpPr>
          <p:nvPr/>
        </p:nvCxnSpPr>
        <p:spPr>
          <a:xfrm>
            <a:off x="648258" y="5864082"/>
            <a:ext cx="2089968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1"/>
          </p:cNvCxnSpPr>
          <p:nvPr/>
        </p:nvCxnSpPr>
        <p:spPr>
          <a:xfrm>
            <a:off x="709673" y="6232572"/>
            <a:ext cx="202855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9317" y="3761967"/>
            <a:ext cx="1333601" cy="2733225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err="1" smtClean="0"/>
              <a:t>inode</a:t>
            </a:r>
            <a:endParaRPr lang="en-US" sz="2400" b="1" u="sng" dirty="0" smtClean="0"/>
          </a:p>
          <a:p>
            <a:pPr algn="ctr"/>
            <a:r>
              <a:rPr lang="en-US" sz="2400" dirty="0" smtClean="0"/>
              <a:t>block 1</a:t>
            </a:r>
          </a:p>
          <a:p>
            <a:pPr algn="ctr"/>
            <a:r>
              <a:rPr lang="en-US" sz="2400" dirty="0" smtClean="0"/>
              <a:t>block 2</a:t>
            </a:r>
          </a:p>
          <a:p>
            <a:pPr algn="ctr"/>
            <a:r>
              <a:rPr lang="en-US" sz="2400" dirty="0" smtClean="0"/>
              <a:t>block 3</a:t>
            </a:r>
          </a:p>
          <a:p>
            <a:pPr algn="ctr"/>
            <a:r>
              <a:rPr lang="en-US" sz="2400" dirty="0" smtClean="0"/>
              <a:t>block 4</a:t>
            </a:r>
          </a:p>
          <a:p>
            <a:pPr algn="ctr"/>
            <a:r>
              <a:rPr lang="en-US" sz="2400" dirty="0" smtClean="0"/>
              <a:t>block 5</a:t>
            </a:r>
          </a:p>
          <a:p>
            <a:pPr algn="ctr"/>
            <a:r>
              <a:rPr lang="en-US" sz="2400" dirty="0" smtClean="0"/>
              <a:t>block 6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endCxn id="8" idx="3"/>
          </p:cNvCxnSpPr>
          <p:nvPr/>
        </p:nvCxnSpPr>
        <p:spPr>
          <a:xfrm flipH="1">
            <a:off x="3149500" y="4409565"/>
            <a:ext cx="1900172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ight Brace 48"/>
          <p:cNvSpPr/>
          <p:nvPr/>
        </p:nvSpPr>
        <p:spPr>
          <a:xfrm>
            <a:off x="3227696" y="4524233"/>
            <a:ext cx="327546" cy="1892584"/>
          </a:xfrm>
          <a:prstGeom prst="rightBrac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671248" y="4773403"/>
            <a:ext cx="511791" cy="6971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93657" y="3775280"/>
            <a:ext cx="1333601" cy="2733225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err="1" smtClean="0"/>
              <a:t>inode</a:t>
            </a:r>
            <a:endParaRPr lang="en-US" sz="2400" b="1" u="sng" dirty="0" smtClean="0"/>
          </a:p>
          <a:p>
            <a:pPr algn="ctr"/>
            <a:r>
              <a:rPr lang="en-US" sz="2400" dirty="0" smtClean="0"/>
              <a:t>block 1</a:t>
            </a:r>
          </a:p>
          <a:p>
            <a:pPr algn="ctr"/>
            <a:r>
              <a:rPr lang="en-US" sz="2400" dirty="0" smtClean="0"/>
              <a:t>length 1</a:t>
            </a:r>
          </a:p>
          <a:p>
            <a:pPr algn="ctr"/>
            <a:r>
              <a:rPr lang="en-US" sz="2400" dirty="0" smtClean="0"/>
              <a:t>block 2</a:t>
            </a:r>
          </a:p>
          <a:p>
            <a:pPr algn="ctr"/>
            <a:r>
              <a:rPr lang="en-US" sz="2400" dirty="0" smtClean="0"/>
              <a:t>length 2</a:t>
            </a:r>
          </a:p>
          <a:p>
            <a:pPr algn="ctr"/>
            <a:r>
              <a:rPr lang="en-US" sz="2400" dirty="0" smtClean="0"/>
              <a:t>block 3</a:t>
            </a:r>
          </a:p>
          <a:p>
            <a:pPr algn="ctr"/>
            <a:r>
              <a:rPr lang="en-US" sz="2400" dirty="0" smtClean="0"/>
              <a:t>length 3</a:t>
            </a:r>
          </a:p>
        </p:txBody>
      </p:sp>
      <p:sp>
        <p:nvSpPr>
          <p:cNvPr id="54" name="Rectangular Callout 53"/>
          <p:cNvSpPr/>
          <p:nvPr/>
        </p:nvSpPr>
        <p:spPr>
          <a:xfrm>
            <a:off x="5970896" y="3640639"/>
            <a:ext cx="2367886" cy="1552334"/>
          </a:xfrm>
          <a:prstGeom prst="wedgeRectCallout">
            <a:avLst>
              <a:gd name="adj1" fmla="val -79027"/>
              <a:gd name="adj2" fmla="val 928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Each extent includes a block pointer and a length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564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Extents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ext4 and NTFS use extents</a:t>
            </a:r>
          </a:p>
          <a:p>
            <a:r>
              <a:rPr lang="en-US" dirty="0" smtClean="0"/>
              <a:t>ext4 </a:t>
            </a:r>
            <a:r>
              <a:rPr lang="en-US" dirty="0" err="1" smtClean="0"/>
              <a:t>inodes</a:t>
            </a:r>
            <a:r>
              <a:rPr lang="en-US" dirty="0" smtClean="0"/>
              <a:t> include 4 extents instead of block pointers</a:t>
            </a:r>
          </a:p>
          <a:p>
            <a:pPr lvl="1"/>
            <a:r>
              <a:rPr lang="en-US" dirty="0" smtClean="0"/>
              <a:t>Each extent can address at most 128MB of contiguous space (assuming 4KB blocks)</a:t>
            </a:r>
          </a:p>
          <a:p>
            <a:pPr lvl="1"/>
            <a:r>
              <a:rPr lang="en-US" dirty="0" smtClean="0"/>
              <a:t>If more extents are needed, a data block is allocated</a:t>
            </a:r>
          </a:p>
          <a:p>
            <a:pPr lvl="1"/>
            <a:r>
              <a:rPr lang="en-US" dirty="0" smtClean="0"/>
              <a:t>Similar to a block of indirect pointers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6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ext</a:t>
            </a:r>
            <a:r>
              <a:rPr lang="en-US" dirty="0" smtClean="0"/>
              <a:t>, ext2, and ext3, each directory is a file with a list of entries</a:t>
            </a:r>
          </a:p>
          <a:p>
            <a:pPr lvl="1"/>
            <a:r>
              <a:rPr lang="en-US" dirty="0" smtClean="0"/>
              <a:t>Entries are not stored in sorted order</a:t>
            </a:r>
          </a:p>
          <a:p>
            <a:pPr lvl="1"/>
            <a:r>
              <a:rPr lang="en-US" dirty="0" smtClean="0"/>
              <a:t>Some entries may be blank, if they have been deleted</a:t>
            </a:r>
          </a:p>
          <a:p>
            <a:r>
              <a:rPr lang="en-US" dirty="0" smtClean="0"/>
              <a:t>Problem: searching for files in large directories takes O(n) time</a:t>
            </a:r>
          </a:p>
          <a:p>
            <a:pPr lvl="1"/>
            <a:r>
              <a:rPr lang="en-US" dirty="0" smtClean="0"/>
              <a:t>Practically, you can’t store &gt;10K files in a directory</a:t>
            </a:r>
          </a:p>
          <a:p>
            <a:pPr lvl="1"/>
            <a:r>
              <a:rPr lang="en-US" dirty="0" smtClean="0"/>
              <a:t>It takes way too long to </a:t>
            </a:r>
            <a:r>
              <a:rPr lang="en-US" dirty="0" smtClean="0"/>
              <a:t>locate and </a:t>
            </a:r>
            <a:r>
              <a:rPr lang="en-US" dirty="0" smtClean="0"/>
              <a:t>open </a:t>
            </a:r>
            <a:r>
              <a:rPr lang="en-US" dirty="0" smtClean="0"/>
              <a:t>files 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3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Lists to B-Trees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679977" cy="5561463"/>
          </a:xfrm>
        </p:spPr>
        <p:txBody>
          <a:bodyPr>
            <a:normAutofit/>
          </a:bodyPr>
          <a:lstStyle/>
          <a:p>
            <a:r>
              <a:rPr lang="en-US" dirty="0" smtClean="0"/>
              <a:t>ext4 and NTFS encode directories as </a:t>
            </a:r>
            <a:r>
              <a:rPr lang="en-US" dirty="0" smtClean="0">
                <a:solidFill>
                  <a:schemeClr val="accent1"/>
                </a:solidFill>
              </a:rPr>
              <a:t>B-Trees</a:t>
            </a:r>
            <a:r>
              <a:rPr lang="en-US" dirty="0" smtClean="0"/>
              <a:t> to improve lookup time to O(log N)</a:t>
            </a:r>
          </a:p>
          <a:p>
            <a:r>
              <a:rPr lang="en-US" dirty="0" smtClean="0"/>
              <a:t>A B-Tree is a type of balanced tree that is optimized for storage on disk</a:t>
            </a:r>
          </a:p>
          <a:p>
            <a:pPr lvl="1"/>
            <a:r>
              <a:rPr lang="en-US" dirty="0" smtClean="0"/>
              <a:t>Items are stored in sorted order in blocks</a:t>
            </a:r>
          </a:p>
          <a:p>
            <a:pPr lvl="1"/>
            <a:r>
              <a:rPr lang="en-US" dirty="0" smtClean="0"/>
              <a:t>Each block stores between </a:t>
            </a:r>
            <a:r>
              <a:rPr lang="en-US" i="1" dirty="0" smtClean="0"/>
              <a:t>m</a:t>
            </a:r>
            <a:r>
              <a:rPr lang="en-US" dirty="0" smtClean="0"/>
              <a:t> and 2</a:t>
            </a:r>
            <a:r>
              <a:rPr lang="en-US" i="1" dirty="0" smtClean="0"/>
              <a:t>m</a:t>
            </a:r>
            <a:r>
              <a:rPr lang="en-US" dirty="0" smtClean="0"/>
              <a:t> items</a:t>
            </a:r>
          </a:p>
          <a:p>
            <a:r>
              <a:rPr lang="en-US" dirty="0" smtClean="0"/>
              <a:t>Suppose items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j</a:t>
            </a:r>
            <a:r>
              <a:rPr lang="en-US" dirty="0" smtClean="0"/>
              <a:t> are in the root of the tree</a:t>
            </a:r>
          </a:p>
          <a:p>
            <a:pPr lvl="1"/>
            <a:r>
              <a:rPr lang="en-US" dirty="0" smtClean="0"/>
              <a:t>The root must have 3 children, since it has 2 items</a:t>
            </a:r>
          </a:p>
          <a:p>
            <a:pPr lvl="1"/>
            <a:r>
              <a:rPr lang="en-US" dirty="0" smtClean="0"/>
              <a:t>The three child groups contain items </a:t>
            </a:r>
            <a:r>
              <a:rPr lang="en-US" i="1" dirty="0" smtClean="0"/>
              <a:t>a </a:t>
            </a:r>
            <a:r>
              <a:rPr lang="en-US" dirty="0" smtClean="0"/>
              <a:t>&lt; 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i</a:t>
            </a:r>
            <a:r>
              <a:rPr lang="en-US" dirty="0" smtClean="0"/>
              <a:t> &lt; </a:t>
            </a:r>
            <a:r>
              <a:rPr lang="en-US" i="1" dirty="0" smtClean="0"/>
              <a:t>a</a:t>
            </a:r>
            <a:r>
              <a:rPr lang="en-US" dirty="0" smtClean="0"/>
              <a:t> &lt; </a:t>
            </a:r>
            <a:r>
              <a:rPr lang="en-US" i="1" dirty="0" smtClean="0"/>
              <a:t>j</a:t>
            </a:r>
            <a:r>
              <a:rPr lang="en-US" dirty="0" smtClean="0"/>
              <a:t>, and </a:t>
            </a:r>
            <a:r>
              <a:rPr lang="en-US" i="1" dirty="0" smtClean="0"/>
              <a:t>a</a:t>
            </a:r>
            <a:r>
              <a:rPr lang="en-US" dirty="0" smtClean="0"/>
              <a:t> &gt; </a:t>
            </a:r>
            <a:r>
              <a:rPr lang="en-US" i="1" dirty="0" smtClean="0"/>
              <a:t>j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5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679977" cy="5377218"/>
          </a:xfrm>
        </p:spPr>
        <p:txBody>
          <a:bodyPr/>
          <a:lstStyle/>
          <a:p>
            <a:r>
              <a:rPr lang="en-US" dirty="0" smtClean="0"/>
              <a:t>Problem: the OS may mount several partitions containing different underlying file systems</a:t>
            </a:r>
          </a:p>
          <a:p>
            <a:pPr lvl="1"/>
            <a:r>
              <a:rPr lang="en-US" dirty="0" smtClean="0"/>
              <a:t>It would be bad if processes had to use different APIs for different file systems</a:t>
            </a:r>
          </a:p>
          <a:p>
            <a:r>
              <a:rPr lang="en-US" dirty="0" smtClean="0"/>
              <a:t>Linux uses a Virtual File System interface (VFS)</a:t>
            </a:r>
          </a:p>
          <a:p>
            <a:pPr lvl="1"/>
            <a:r>
              <a:rPr lang="en-US" dirty="0" smtClean="0"/>
              <a:t>Exposes POSIX APIs to processes</a:t>
            </a:r>
          </a:p>
          <a:p>
            <a:pPr lvl="1"/>
            <a:r>
              <a:rPr lang="en-US" dirty="0" smtClean="0"/>
              <a:t>Forwards requests to lower-level file system specific drivers</a:t>
            </a:r>
          </a:p>
          <a:p>
            <a:r>
              <a:rPr lang="en-US" dirty="0" smtClean="0"/>
              <a:t>Windows uses a similar system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File System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5218"/>
          </a:xfrm>
        </p:spPr>
        <p:txBody>
          <a:bodyPr/>
          <a:lstStyle/>
          <a:p>
            <a:r>
              <a:rPr lang="en-US" dirty="0" smtClean="0"/>
              <a:t>Example B-Tree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20" y="921224"/>
            <a:ext cx="8679977" cy="1781033"/>
          </a:xfrm>
        </p:spPr>
        <p:txBody>
          <a:bodyPr/>
          <a:lstStyle/>
          <a:p>
            <a:r>
              <a:rPr lang="en-US" dirty="0" smtClean="0"/>
              <a:t>ext4 uses a B-Tree variant known as a H-Tree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H</a:t>
            </a:r>
            <a:r>
              <a:rPr lang="en-US" dirty="0" smtClean="0"/>
              <a:t> stands for </a:t>
            </a:r>
            <a:r>
              <a:rPr lang="en-US" i="1" dirty="0" smtClean="0"/>
              <a:t>hash </a:t>
            </a:r>
            <a:r>
              <a:rPr lang="en-US" dirty="0" smtClean="0"/>
              <a:t>(sometime called </a:t>
            </a:r>
            <a:r>
              <a:rPr lang="en-US" dirty="0" err="1" smtClean="0"/>
              <a:t>B+Tree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Suppose you try to </a:t>
            </a:r>
            <a:r>
              <a:rPr lang="en-US" dirty="0" smtClean="0">
                <a:solidFill>
                  <a:schemeClr val="accent1"/>
                </a:solidFill>
              </a:rPr>
              <a:t>open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“</a:t>
            </a:r>
            <a:r>
              <a:rPr lang="en-US" dirty="0" err="1" smtClean="0">
                <a:solidFill>
                  <a:schemeClr val="accent2"/>
                </a:solidFill>
              </a:rPr>
              <a:t>my_file</a:t>
            </a:r>
            <a:r>
              <a:rPr lang="en-US" dirty="0" smtClean="0">
                <a:solidFill>
                  <a:schemeClr val="accent2"/>
                </a:solidFill>
              </a:rPr>
              <a:t>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“r”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963" y="2715902"/>
            <a:ext cx="3349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hash(“</a:t>
            </a:r>
            <a:r>
              <a:rPr lang="en-US" sz="2000" dirty="0" err="1" smtClean="0"/>
              <a:t>my_file</a:t>
            </a:r>
            <a:r>
              <a:rPr lang="en-US" sz="2000" dirty="0" smtClean="0"/>
              <a:t>”) = 0x0000C194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766178" y="4462815"/>
            <a:ext cx="1433015" cy="38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H-Tree 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88071" y="4462815"/>
            <a:ext cx="1433015" cy="38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H-Tree Node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91969" y="5666093"/>
            <a:ext cx="1433015" cy="382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H-Tree Leaf</a:t>
            </a:r>
            <a:endParaRPr lang="en-US" dirty="0"/>
          </a:p>
        </p:txBody>
      </p:sp>
      <p:cxnSp>
        <p:nvCxnSpPr>
          <p:cNvPr id="13" name="Elbow Connector 12"/>
          <p:cNvCxnSpPr>
            <a:stCxn id="5" idx="3"/>
            <a:endCxn id="6" idx="0"/>
          </p:cNvCxnSpPr>
          <p:nvPr/>
        </p:nvCxnSpPr>
        <p:spPr>
          <a:xfrm>
            <a:off x="3738021" y="2915957"/>
            <a:ext cx="1772083" cy="282545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2"/>
            <a:endCxn id="7" idx="0"/>
          </p:cNvCxnSpPr>
          <p:nvPr/>
        </p:nvCxnSpPr>
        <p:spPr>
          <a:xfrm rot="16200000" flipH="1">
            <a:off x="5735079" y="3715207"/>
            <a:ext cx="522633" cy="972582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6428095" y="3780431"/>
            <a:ext cx="1776486" cy="682384"/>
          </a:xfrm>
          <a:prstGeom prst="bentConnector3">
            <a:avLst>
              <a:gd name="adj1" fmla="val 99936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9" idx="0"/>
          </p:cNvCxnSpPr>
          <p:nvPr/>
        </p:nvCxnSpPr>
        <p:spPr>
          <a:xfrm rot="10800000" flipV="1">
            <a:off x="3915431" y="3780430"/>
            <a:ext cx="804100" cy="693681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47546"/>
              </p:ext>
            </p:extLst>
          </p:nvPr>
        </p:nvGraphicFramePr>
        <p:xfrm>
          <a:off x="4123899" y="3198502"/>
          <a:ext cx="27724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/>
                <a:gridCol w="135445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H-Tree</a:t>
                      </a:r>
                      <a:r>
                        <a:rPr lang="en-US" baseline="0" dirty="0" smtClean="0"/>
                        <a:t> Root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0x00AD1102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0xCFF1A412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Elbow Connector 25"/>
          <p:cNvCxnSpPr>
            <a:endCxn id="27" idx="0"/>
          </p:cNvCxnSpPr>
          <p:nvPr/>
        </p:nvCxnSpPr>
        <p:spPr>
          <a:xfrm>
            <a:off x="4719531" y="5036022"/>
            <a:ext cx="1708563" cy="630071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711586" y="5666093"/>
            <a:ext cx="1433015" cy="382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H-Tree Leaf</a:t>
            </a:r>
            <a:endParaRPr lang="en-US" dirty="0"/>
          </a:p>
        </p:txBody>
      </p:sp>
      <p:cxnSp>
        <p:nvCxnSpPr>
          <p:cNvPr id="39" name="Elbow Connector 38"/>
          <p:cNvCxnSpPr>
            <a:stCxn id="9" idx="2"/>
            <a:endCxn id="10" idx="0"/>
          </p:cNvCxnSpPr>
          <p:nvPr/>
        </p:nvCxnSpPr>
        <p:spPr>
          <a:xfrm rot="16200000" flipH="1">
            <a:off x="4086804" y="5044419"/>
            <a:ext cx="450301" cy="793046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1" idx="0"/>
          </p:cNvCxnSpPr>
          <p:nvPr/>
        </p:nvCxnSpPr>
        <p:spPr>
          <a:xfrm rot="10800000" flipV="1">
            <a:off x="2242788" y="5036022"/>
            <a:ext cx="752896" cy="450298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09698"/>
              </p:ext>
            </p:extLst>
          </p:nvPr>
        </p:nvGraphicFramePr>
        <p:xfrm>
          <a:off x="2515733" y="4474112"/>
          <a:ext cx="279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/>
                <a:gridCol w="13814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H-Tree</a:t>
                      </a:r>
                      <a:r>
                        <a:rPr lang="en-US" baseline="0" dirty="0" smtClean="0"/>
                        <a:t> Node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0x0000C195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0x00018201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5" name="Elbow Connector 44"/>
          <p:cNvCxnSpPr>
            <a:endCxn id="51" idx="1"/>
          </p:cNvCxnSpPr>
          <p:nvPr/>
        </p:nvCxnSpPr>
        <p:spPr>
          <a:xfrm>
            <a:off x="1371601" y="6084622"/>
            <a:ext cx="1023588" cy="491322"/>
          </a:xfrm>
          <a:prstGeom prst="bentConnector3">
            <a:avLst>
              <a:gd name="adj1" fmla="val 1800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395189" y="6384875"/>
            <a:ext cx="2006215" cy="382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my_file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inode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47320"/>
              </p:ext>
            </p:extLst>
          </p:nvPr>
        </p:nvGraphicFramePr>
        <p:xfrm>
          <a:off x="843090" y="5486320"/>
          <a:ext cx="279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/>
                <a:gridCol w="13814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H-Tree</a:t>
                      </a:r>
                      <a:r>
                        <a:rPr lang="en-US" baseline="0" dirty="0" smtClean="0"/>
                        <a:t> Leaf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0x0000A0D1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0x0000C194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6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ext4: The Good and 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 – ext4 (and NTFS) supports:</a:t>
            </a:r>
          </a:p>
          <a:p>
            <a:pPr lvl="1"/>
            <a:r>
              <a:rPr lang="en-US" dirty="0" smtClean="0"/>
              <a:t>All of the basic file system functionality we require</a:t>
            </a:r>
          </a:p>
          <a:p>
            <a:pPr lvl="1"/>
            <a:r>
              <a:rPr lang="en-US" dirty="0" smtClean="0"/>
              <a:t>Improved performance from ext3’s block groups</a:t>
            </a:r>
          </a:p>
          <a:p>
            <a:pPr lvl="1"/>
            <a:r>
              <a:rPr lang="en-US" dirty="0" smtClean="0"/>
              <a:t>Additional performance gains from extents and B-Tree directory files</a:t>
            </a:r>
          </a:p>
          <a:p>
            <a:r>
              <a:rPr lang="en-US" dirty="0" smtClean="0"/>
              <a:t>The bad:</a:t>
            </a:r>
          </a:p>
          <a:p>
            <a:pPr lvl="1"/>
            <a:r>
              <a:rPr lang="en-US" dirty="0" smtClean="0"/>
              <a:t>ext4 is an incremental improvement over ext3</a:t>
            </a:r>
          </a:p>
          <a:p>
            <a:pPr lvl="1"/>
            <a:r>
              <a:rPr lang="en-US" dirty="0" smtClean="0"/>
              <a:t>Next-gen file systems have even nicer features</a:t>
            </a:r>
          </a:p>
          <a:p>
            <a:pPr lvl="2"/>
            <a:r>
              <a:rPr lang="en-US" dirty="0" smtClean="0"/>
              <a:t>Copy-on-write semantics (</a:t>
            </a:r>
            <a:r>
              <a:rPr lang="en-US" dirty="0" err="1" smtClean="0"/>
              <a:t>btrfs</a:t>
            </a:r>
            <a:r>
              <a:rPr lang="en-US" dirty="0" smtClean="0"/>
              <a:t> and ZFS)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3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Partitions and Mounting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Basics (FAT)</a:t>
            </a:r>
          </a:p>
          <a:p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</a:rPr>
              <a:t>inodes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locks (</a:t>
            </a:r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</a:rPr>
              <a:t>ext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lock Groups (ext2)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Journaling (ext3)</a:t>
            </a:r>
          </a:p>
          <a:p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Extents and B-Trees (ext4)</a:t>
            </a:r>
          </a:p>
          <a:p>
            <a:r>
              <a:rPr lang="en-US" sz="4400" dirty="0" smtClean="0"/>
              <a:t>Log-based File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point:</a:t>
            </a:r>
          </a:p>
          <a:p>
            <a:pPr lvl="1"/>
            <a:r>
              <a:rPr lang="en-US" dirty="0" smtClean="0"/>
              <a:t>We have arrived at a modern file system like ext4</a:t>
            </a:r>
          </a:p>
          <a:p>
            <a:r>
              <a:rPr lang="en-US" dirty="0" smtClean="0"/>
              <a:t>What’s next?</a:t>
            </a:r>
          </a:p>
          <a:p>
            <a:pPr lvl="1"/>
            <a:r>
              <a:rPr lang="en-US" dirty="0" smtClean="0"/>
              <a:t>Go back to the drawing board and reevaluate from first-principals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Reevaluating Disk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823279" cy="5172501"/>
          </a:xfrm>
        </p:spPr>
        <p:txBody>
          <a:bodyPr/>
          <a:lstStyle/>
          <a:p>
            <a:r>
              <a:rPr lang="en-US" dirty="0" smtClean="0"/>
              <a:t>How has computer hardware </a:t>
            </a:r>
            <a:r>
              <a:rPr lang="en-US" dirty="0" smtClean="0"/>
              <a:t>been evolving?</a:t>
            </a:r>
            <a:endParaRPr lang="en-US" dirty="0" smtClean="0"/>
          </a:p>
          <a:p>
            <a:pPr lvl="1"/>
            <a:r>
              <a:rPr lang="en-US" dirty="0" smtClean="0"/>
              <a:t>RAM has become cheaper and grown larger :)</a:t>
            </a:r>
          </a:p>
          <a:p>
            <a:pPr lvl="1"/>
            <a:r>
              <a:rPr lang="en-US" dirty="0" smtClean="0"/>
              <a:t>Random access seek times have remained very slow :(</a:t>
            </a:r>
          </a:p>
          <a:p>
            <a:r>
              <a:rPr lang="en-US" dirty="0" smtClean="0"/>
              <a:t>This changing dynamic </a:t>
            </a:r>
            <a:r>
              <a:rPr lang="en-US" dirty="0" smtClean="0"/>
              <a:t>alters how </a:t>
            </a:r>
            <a:r>
              <a:rPr lang="en-US" dirty="0" smtClean="0"/>
              <a:t>disks are used</a:t>
            </a:r>
          </a:p>
          <a:p>
            <a:pPr lvl="1"/>
            <a:r>
              <a:rPr lang="en-US" dirty="0" smtClean="0"/>
              <a:t>More data can be cached </a:t>
            </a:r>
            <a:r>
              <a:rPr lang="en-US" dirty="0" smtClean="0"/>
              <a:t>in RAM </a:t>
            </a:r>
            <a:r>
              <a:rPr lang="en-US" dirty="0" smtClean="0"/>
              <a:t>= less disk reads</a:t>
            </a:r>
          </a:p>
          <a:p>
            <a:pPr lvl="1"/>
            <a:r>
              <a:rPr lang="en-US" dirty="0" smtClean="0"/>
              <a:t>Thus, writes will dominate disk I/O</a:t>
            </a:r>
          </a:p>
          <a:p>
            <a:r>
              <a:rPr lang="en-US" dirty="0" smtClean="0"/>
              <a:t>Can we create a file system that is optimized for sequential writes?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Log-structured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idea: buffer all writes (including meta-data) in memory</a:t>
            </a:r>
          </a:p>
          <a:p>
            <a:pPr lvl="1"/>
            <a:r>
              <a:rPr lang="en-US" dirty="0" smtClean="0"/>
              <a:t>Write these long segments to disk sequentially</a:t>
            </a:r>
          </a:p>
          <a:p>
            <a:pPr lvl="1"/>
            <a:r>
              <a:rPr lang="en-US" dirty="0" smtClean="0"/>
              <a:t>Treat the disk as a circular buffer, i.e. don’t overwrite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All writes are large and sequential</a:t>
            </a:r>
          </a:p>
          <a:p>
            <a:r>
              <a:rPr lang="en-US" dirty="0" smtClean="0"/>
              <a:t>Big question:</a:t>
            </a:r>
          </a:p>
          <a:p>
            <a:pPr lvl="1"/>
            <a:r>
              <a:rPr lang="en-US" dirty="0" smtClean="0"/>
              <a:t>How do you manage meta-data and maintain structure in this kind of design?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64276" y="3759962"/>
            <a:ext cx="7997588" cy="1037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Treating the Disk as a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955" y="1146327"/>
            <a:ext cx="8679977" cy="1726528"/>
          </a:xfrm>
        </p:spPr>
        <p:txBody>
          <a:bodyPr/>
          <a:lstStyle/>
          <a:p>
            <a:r>
              <a:rPr lang="en-US" dirty="0" smtClean="0"/>
              <a:t>Same concept as data journaling</a:t>
            </a:r>
          </a:p>
          <a:p>
            <a:pPr lvl="1"/>
            <a:r>
              <a:rPr lang="en-US" dirty="0" smtClean="0"/>
              <a:t>Data and meta-data get appended to a log</a:t>
            </a:r>
          </a:p>
          <a:p>
            <a:pPr lvl="1"/>
            <a:r>
              <a:rPr lang="en-US" dirty="0" smtClean="0"/>
              <a:t>Stale data isn’t overwritten, its replaced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77082" y="4078521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Disk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1241948" y="3759962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42700" y="3759962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29804" y="3759962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node</a:t>
            </a:r>
            <a:endParaRPr lang="en-US" dirty="0" smtClean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80432" y="3759961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81184" y="3759961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node</a:t>
            </a:r>
            <a:endParaRPr lang="en-US" dirty="0" smtClean="0"/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2562073" y="3595934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227100" y="3604905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651382" y="3391288"/>
            <a:ext cx="1746913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1812" y="3759962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32564" y="3759962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node</a:t>
            </a:r>
            <a:endParaRPr lang="en-US" dirty="0" smtClean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9" name="Freeform 18"/>
          <p:cNvSpPr/>
          <p:nvPr/>
        </p:nvSpPr>
        <p:spPr>
          <a:xfrm>
            <a:off x="5914453" y="3595844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593076" y="3118513"/>
            <a:ext cx="4157599" cy="59581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1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87104" y="2586255"/>
            <a:ext cx="7997588" cy="1037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7104" y="4308146"/>
            <a:ext cx="7997588" cy="1037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Giant Log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Buffering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2" y="1153236"/>
            <a:ext cx="8679977" cy="709683"/>
          </a:xfrm>
        </p:spPr>
        <p:txBody>
          <a:bodyPr/>
          <a:lstStyle/>
          <a:p>
            <a:r>
              <a:rPr lang="en-US" dirty="0" smtClean="0"/>
              <a:t>LFS buffers writes in-memory into chunks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2827" y="5618328"/>
            <a:ext cx="8905166" cy="107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Chunks get appended to the log once they are sufficiently large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54254" y="2904814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46982" y="4626706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Disk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1364776" y="2586255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65528" y="2586255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66280" y="2586255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67032" y="2586255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67784" y="2586255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node</a:t>
            </a:r>
            <a:endParaRPr lang="en-US" dirty="0" smtClean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18412" y="2586254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19164" y="2586254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node</a:t>
            </a:r>
            <a:endParaRPr lang="en-US" dirty="0" smtClean="0"/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828800" y="1944760"/>
            <a:ext cx="3521122" cy="614200"/>
          </a:xfrm>
          <a:custGeom>
            <a:avLst/>
            <a:gdLst>
              <a:gd name="connsiteX0" fmla="*/ 3521122 w 3521122"/>
              <a:gd name="connsiteY0" fmla="*/ 614200 h 614200"/>
              <a:gd name="connsiteX1" fmla="*/ 1378424 w 3521122"/>
              <a:gd name="connsiteY1" fmla="*/ 51 h 614200"/>
              <a:gd name="connsiteX2" fmla="*/ 0 w 3521122"/>
              <a:gd name="connsiteY2" fmla="*/ 586904 h 61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1122" h="614200">
                <a:moveTo>
                  <a:pt x="3521122" y="614200"/>
                </a:moveTo>
                <a:cubicBezTo>
                  <a:pt x="2743200" y="309400"/>
                  <a:pt x="1965278" y="4600"/>
                  <a:pt x="1378424" y="51"/>
                </a:cubicBezTo>
                <a:cubicBezTo>
                  <a:pt x="791570" y="-4498"/>
                  <a:pt x="395785" y="291203"/>
                  <a:pt x="0" y="586904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743200" y="2067496"/>
            <a:ext cx="2606722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603009" y="2217671"/>
            <a:ext cx="1746913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500053" y="2422227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6165080" y="2431198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0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</a:t>
            </a:r>
            <a:r>
              <a:rPr lang="en-US" dirty="0" err="1" smtClean="0"/>
              <a:t>inodes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typical file system, the </a:t>
            </a:r>
            <a:r>
              <a:rPr lang="en-US" dirty="0" err="1" smtClean="0"/>
              <a:t>inodes</a:t>
            </a:r>
            <a:r>
              <a:rPr lang="en-US" dirty="0" smtClean="0"/>
              <a:t> are stored at fixed locations (relatively easy to find)</a:t>
            </a:r>
          </a:p>
          <a:p>
            <a:r>
              <a:rPr lang="en-US" dirty="0" smtClean="0"/>
              <a:t>How do you find </a:t>
            </a:r>
            <a:r>
              <a:rPr lang="en-US" dirty="0" err="1" smtClean="0"/>
              <a:t>inodes</a:t>
            </a:r>
            <a:r>
              <a:rPr lang="en-US" dirty="0" smtClean="0"/>
              <a:t> in the log?</a:t>
            </a:r>
          </a:p>
          <a:p>
            <a:pPr lvl="1"/>
            <a:r>
              <a:rPr lang="en-US" dirty="0" smtClean="0"/>
              <a:t>Remember, there may be multiple copies of a given </a:t>
            </a:r>
            <a:r>
              <a:rPr lang="en-US" dirty="0" err="1" smtClean="0"/>
              <a:t>inode</a:t>
            </a:r>
            <a:endParaRPr lang="en-US" dirty="0" smtClean="0"/>
          </a:p>
          <a:p>
            <a:r>
              <a:rPr lang="en-US" dirty="0" smtClean="0"/>
              <a:t>Solution: add a level of indirection</a:t>
            </a:r>
          </a:p>
          <a:p>
            <a:pPr lvl="1"/>
            <a:r>
              <a:rPr lang="en-US" dirty="0" smtClean="0"/>
              <a:t>The traditional </a:t>
            </a:r>
            <a:r>
              <a:rPr lang="en-US" dirty="0" err="1" smtClean="0">
                <a:solidFill>
                  <a:schemeClr val="accent1"/>
                </a:solidFill>
              </a:rPr>
              <a:t>inode</a:t>
            </a:r>
            <a:r>
              <a:rPr lang="en-US" dirty="0" smtClean="0">
                <a:solidFill>
                  <a:schemeClr val="accent1"/>
                </a:solidFill>
              </a:rPr>
              <a:t> map </a:t>
            </a:r>
            <a:r>
              <a:rPr lang="en-US" dirty="0" smtClean="0"/>
              <a:t>can be broken into pieces</a:t>
            </a:r>
          </a:p>
          <a:p>
            <a:pPr lvl="1"/>
            <a:r>
              <a:rPr lang="en-US" dirty="0" smtClean="0"/>
              <a:t>When a portion of the </a:t>
            </a:r>
            <a:r>
              <a:rPr lang="en-US" dirty="0" err="1" smtClean="0"/>
              <a:t>inode</a:t>
            </a:r>
            <a:r>
              <a:rPr lang="en-US" dirty="0" smtClean="0"/>
              <a:t> map is updated, write it to the log!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87104" y="1801495"/>
            <a:ext cx="7997588" cy="1037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87104" y="3523386"/>
            <a:ext cx="7997588" cy="1037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Giant Log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369792" y="1801495"/>
            <a:ext cx="750628" cy="103723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node</a:t>
            </a:r>
            <a:endParaRPr lang="en-US" dirty="0" smtClean="0"/>
          </a:p>
          <a:p>
            <a:pPr algn="ctr"/>
            <a:r>
              <a:rPr lang="en-US" dirty="0" smtClean="0"/>
              <a:t>map</a:t>
            </a:r>
          </a:p>
          <a:p>
            <a:pPr algn="ctr"/>
            <a:r>
              <a:rPr lang="en-US" dirty="0"/>
              <a:t>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inode</a:t>
            </a:r>
            <a:r>
              <a:rPr lang="en-US" dirty="0" smtClean="0"/>
              <a:t> Maps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54254" y="2120054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46982" y="3841946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Disk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1364776" y="1801495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65528" y="1801495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66280" y="1801495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67032" y="1801495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67784" y="1801495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inode</a:t>
            </a:r>
            <a:endParaRPr lang="en-US" dirty="0" smtClean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18412" y="1801494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5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19164" y="1801494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node</a:t>
            </a:r>
            <a:endParaRPr lang="en-US" dirty="0" smtClean="0"/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828800" y="1160000"/>
            <a:ext cx="3521122" cy="614200"/>
          </a:xfrm>
          <a:custGeom>
            <a:avLst/>
            <a:gdLst>
              <a:gd name="connsiteX0" fmla="*/ 3521122 w 3521122"/>
              <a:gd name="connsiteY0" fmla="*/ 614200 h 614200"/>
              <a:gd name="connsiteX1" fmla="*/ 1378424 w 3521122"/>
              <a:gd name="connsiteY1" fmla="*/ 51 h 614200"/>
              <a:gd name="connsiteX2" fmla="*/ 0 w 3521122"/>
              <a:gd name="connsiteY2" fmla="*/ 586904 h 61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1122" h="614200">
                <a:moveTo>
                  <a:pt x="3521122" y="614200"/>
                </a:moveTo>
                <a:cubicBezTo>
                  <a:pt x="2743200" y="309400"/>
                  <a:pt x="1965278" y="4600"/>
                  <a:pt x="1378424" y="51"/>
                </a:cubicBezTo>
                <a:cubicBezTo>
                  <a:pt x="791570" y="-4498"/>
                  <a:pt x="395785" y="291203"/>
                  <a:pt x="0" y="586904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743200" y="1282736"/>
            <a:ext cx="2606722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603009" y="1432911"/>
            <a:ext cx="1746913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4500053" y="1637467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165080" y="1646438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951681" y="1628453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349921" y="1255488"/>
            <a:ext cx="2437981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238834" y="4960960"/>
            <a:ext cx="8679977" cy="1801505"/>
          </a:xfrm>
        </p:spPr>
        <p:txBody>
          <a:bodyPr/>
          <a:lstStyle/>
          <a:p>
            <a:r>
              <a:rPr lang="en-US" dirty="0" smtClean="0"/>
              <a:t>New problem: the </a:t>
            </a:r>
            <a:r>
              <a:rPr lang="en-US" dirty="0" err="1" smtClean="0"/>
              <a:t>inode</a:t>
            </a:r>
            <a:r>
              <a:rPr lang="en-US" dirty="0" smtClean="0"/>
              <a:t> map is scattered throughout the log</a:t>
            </a:r>
          </a:p>
          <a:p>
            <a:pPr lvl="1"/>
            <a:r>
              <a:rPr lang="en-US" dirty="0" smtClean="0"/>
              <a:t>How do we find the most up-to-date pieces?</a:t>
            </a:r>
          </a:p>
        </p:txBody>
      </p:sp>
    </p:spTree>
    <p:extLst>
      <p:ext uri="{BB962C8B-B14F-4D97-AF65-F5344CB8AC3E}">
        <p14:creationId xmlns:p14="http://schemas.microsoft.com/office/powerpoint/2010/main" val="388659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7" grpId="1" animBg="1"/>
      <p:bldP spid="8" grpId="1" animBg="1"/>
      <p:bldP spid="9" grpId="1" animBg="1"/>
      <p:bldP spid="10" grpId="1" animBg="1"/>
      <p:bldP spid="11" grpId="1" animBg="1"/>
      <p:bldP spid="12" grpId="1" animBg="1"/>
      <p:bldP spid="13" grpId="1" animBg="1"/>
      <p:bldP spid="14" grpId="1" animBg="1"/>
      <p:bldP spid="15" grpId="1" animBg="1"/>
      <p:bldP spid="16" grpId="1" animBg="1"/>
      <p:bldP spid="17" grpId="1" animBg="1"/>
      <p:bldP spid="18" grpId="1" animBg="1"/>
      <p:bldP spid="22" grpId="0" animBg="1"/>
      <p:bldP spid="22" grpId="1" animBg="1"/>
      <p:bldP spid="23" grpId="0" animBg="1"/>
      <p:bldP spid="2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71232</TotalTime>
  <Words>6659</Words>
  <Application>Microsoft Office PowerPoint</Application>
  <PresentationFormat>On-screen Show (4:3)</PresentationFormat>
  <Paragraphs>1771</Paragraphs>
  <Slides>108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2" baseType="lpstr">
      <vt:lpstr>Arial</vt:lpstr>
      <vt:lpstr>Calibri</vt:lpstr>
      <vt:lpstr>Wingdings</vt:lpstr>
      <vt:lpstr>Office Theme</vt:lpstr>
      <vt:lpstr>CS 5600 Computer Systems</vt:lpstr>
      <vt:lpstr>What are We Doing Today?</vt:lpstr>
      <vt:lpstr>PowerPoint Presentation</vt:lpstr>
      <vt:lpstr>Building the Root File System</vt:lpstr>
      <vt:lpstr>The Master Boot Record</vt:lpstr>
      <vt:lpstr>Extended Partitions</vt:lpstr>
      <vt:lpstr>Types of Root File Systems</vt:lpstr>
      <vt:lpstr>Mounting a File System</vt:lpstr>
      <vt:lpstr>Virtual File System Interface</vt:lpstr>
      <vt:lpstr>VFS Flowchart</vt:lpstr>
      <vt:lpstr>Mount isn’t Just for Bootup</vt:lpstr>
      <vt:lpstr>PowerPoint Presentation</vt:lpstr>
      <vt:lpstr>Status Check</vt:lpstr>
      <vt:lpstr>The Directory Tree</vt:lpstr>
      <vt:lpstr>Absolute and Relative Paths</vt:lpstr>
      <vt:lpstr>Files</vt:lpstr>
      <vt:lpstr>File Extensions</vt:lpstr>
      <vt:lpstr>More File Meta-Data</vt:lpstr>
      <vt:lpstr>Mapping Files to Blocks</vt:lpstr>
      <vt:lpstr>Directories</vt:lpstr>
      <vt:lpstr>More on Directories</vt:lpstr>
      <vt:lpstr>Example Directory File</vt:lpstr>
      <vt:lpstr>Directory File Implementation</vt:lpstr>
      <vt:lpstr>File Allocation Tables (FAT)</vt:lpstr>
      <vt:lpstr>PowerPoint Presentation</vt:lpstr>
      <vt:lpstr>PowerPoint Presentation</vt:lpstr>
      <vt:lpstr>Fat Table Entries</vt:lpstr>
      <vt:lpstr>Fragmentation</vt:lpstr>
      <vt:lpstr>FAT: The Good and the Bad</vt:lpstr>
      <vt:lpstr>Lots of Seeking</vt:lpstr>
      <vt:lpstr>PowerPoint Presentation</vt:lpstr>
      <vt:lpstr>Status Check</vt:lpstr>
      <vt:lpstr>Size Distribution of Files</vt:lpstr>
      <vt:lpstr>PowerPoint Presentation</vt:lpstr>
      <vt:lpstr>PowerPoint Presentation</vt:lpstr>
      <vt:lpstr>ext2 inodes</vt:lpstr>
      <vt:lpstr>inode Block Pointers</vt:lpstr>
      <vt:lpstr>Advantages of inodes</vt:lpstr>
      <vt:lpstr>File Reading Example</vt:lpstr>
      <vt:lpstr>File Create and Write Example</vt:lpstr>
      <vt:lpstr>ext2 inodes, Again</vt:lpstr>
      <vt:lpstr>Hard Link Example</vt:lpstr>
      <vt:lpstr>Hard Link Details</vt:lpstr>
      <vt:lpstr>Soft Links</vt:lpstr>
      <vt:lpstr>Soft Link Example</vt:lpstr>
      <vt:lpstr>ext: The Good and the Bad</vt:lpstr>
      <vt:lpstr>PowerPoint Presentation</vt:lpstr>
      <vt:lpstr>Status Check</vt:lpstr>
      <vt:lpstr>Fast File System (FFS)</vt:lpstr>
      <vt:lpstr>Block Groups</vt:lpstr>
      <vt:lpstr>Allocation Policy</vt:lpstr>
      <vt:lpstr>ext2: The Good and the Bad</vt:lpstr>
      <vt:lpstr>PowerPoint Presentation</vt:lpstr>
      <vt:lpstr>Status Check</vt:lpstr>
      <vt:lpstr>Maintaining Consistency</vt:lpstr>
      <vt:lpstr>File Append Example</vt:lpstr>
      <vt:lpstr>PowerPoint Presentation</vt:lpstr>
      <vt:lpstr>PowerPoint Presentation</vt:lpstr>
      <vt:lpstr>The Crash Consistency Problem</vt:lpstr>
      <vt:lpstr>Approach 1: File System Checker</vt:lpstr>
      <vt:lpstr>fsck Tasks</vt:lpstr>
      <vt:lpstr>fsck: the Good and the Bad</vt:lpstr>
      <vt:lpstr>PowerPoint Presentation</vt:lpstr>
      <vt:lpstr>Approach 2: Journaling</vt:lpstr>
      <vt:lpstr>Write-Ahead Log</vt:lpstr>
      <vt:lpstr>Data Journaling Example</vt:lpstr>
      <vt:lpstr>Commits and Checkpoints</vt:lpstr>
      <vt:lpstr>Journal Implementation</vt:lpstr>
      <vt:lpstr>Data Journaling Timeline</vt:lpstr>
      <vt:lpstr>Crash Recovery (1)</vt:lpstr>
      <vt:lpstr>Crash Recovery (2)</vt:lpstr>
      <vt:lpstr>Corrupted Transactions</vt:lpstr>
      <vt:lpstr>Journaling: The Good and the Bad</vt:lpstr>
      <vt:lpstr>Making Journaling Faster</vt:lpstr>
      <vt:lpstr>Meta-Data Journaling</vt:lpstr>
      <vt:lpstr>Meta-Journaling Timeline</vt:lpstr>
      <vt:lpstr>Crash Recovery Redux (1)</vt:lpstr>
      <vt:lpstr>Crash Recovery Redux (2)</vt:lpstr>
      <vt:lpstr>Delete and Block Reuse</vt:lpstr>
      <vt:lpstr>The Trouble With Delete</vt:lpstr>
      <vt:lpstr>Handling Delete</vt:lpstr>
      <vt:lpstr>Journaling Wrap-Up</vt:lpstr>
      <vt:lpstr>PowerPoint Presentation</vt:lpstr>
      <vt:lpstr>Status Check</vt:lpstr>
      <vt:lpstr>Revisiting inodes</vt:lpstr>
      <vt:lpstr>From Pointers to Extents</vt:lpstr>
      <vt:lpstr>Implementing Extents</vt:lpstr>
      <vt:lpstr>Revisiting Directories</vt:lpstr>
      <vt:lpstr>From Lists to B-Trees</vt:lpstr>
      <vt:lpstr>Example B-Tree</vt:lpstr>
      <vt:lpstr>ext4: The Good and the Bad</vt:lpstr>
      <vt:lpstr>PowerPoint Presentation</vt:lpstr>
      <vt:lpstr>Status Check</vt:lpstr>
      <vt:lpstr>Reevaluating Disk Performance</vt:lpstr>
      <vt:lpstr>Log-structured File System</vt:lpstr>
      <vt:lpstr>Treating the Disk as a Log</vt:lpstr>
      <vt:lpstr>Buffering Writes</vt:lpstr>
      <vt:lpstr>How to Find inodes</vt:lpstr>
      <vt:lpstr>inode Maps</vt:lpstr>
      <vt:lpstr>The Checkpoint Region</vt:lpstr>
      <vt:lpstr>How to Read a File in LFS</vt:lpstr>
      <vt:lpstr>Directories in LFS</vt:lpstr>
      <vt:lpstr>Garbage</vt:lpstr>
      <vt:lpstr>Garbage Collection in LFS</vt:lpstr>
      <vt:lpstr>An Idea Whose Time Has Come</vt:lpstr>
      <vt:lpstr>File Systems for SSDs</vt:lpstr>
      <vt:lpstr>Copy-on-write</vt:lpstr>
      <vt:lpstr>Versioning File Systems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bowlinearl@live.com</cp:lastModifiedBy>
  <cp:revision>1222</cp:revision>
  <cp:lastPrinted>2012-08-22T04:00:45Z</cp:lastPrinted>
  <dcterms:created xsi:type="dcterms:W3CDTF">2012-01-03T02:22:46Z</dcterms:created>
  <dcterms:modified xsi:type="dcterms:W3CDTF">2014-08-19T21:40:04Z</dcterms:modified>
</cp:coreProperties>
</file>