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38"/>
  </p:notesMasterIdLst>
  <p:handoutMasterIdLst>
    <p:handoutMasterId r:id="rId39"/>
  </p:handoutMasterIdLst>
  <p:sldIdLst>
    <p:sldId id="256" r:id="rId2"/>
    <p:sldId id="554" r:id="rId3"/>
    <p:sldId id="599" r:id="rId4"/>
    <p:sldId id="600" r:id="rId5"/>
    <p:sldId id="601" r:id="rId6"/>
    <p:sldId id="602" r:id="rId7"/>
    <p:sldId id="603" r:id="rId8"/>
    <p:sldId id="604" r:id="rId9"/>
    <p:sldId id="605" r:id="rId10"/>
    <p:sldId id="606" r:id="rId11"/>
    <p:sldId id="607" r:id="rId12"/>
    <p:sldId id="608" r:id="rId13"/>
    <p:sldId id="629" r:id="rId14"/>
    <p:sldId id="609" r:id="rId15"/>
    <p:sldId id="610" r:id="rId16"/>
    <p:sldId id="611" r:id="rId17"/>
    <p:sldId id="612" r:id="rId18"/>
    <p:sldId id="613" r:id="rId19"/>
    <p:sldId id="614" r:id="rId20"/>
    <p:sldId id="615" r:id="rId21"/>
    <p:sldId id="616" r:id="rId22"/>
    <p:sldId id="617" r:id="rId23"/>
    <p:sldId id="618" r:id="rId24"/>
    <p:sldId id="619" r:id="rId25"/>
    <p:sldId id="630" r:id="rId26"/>
    <p:sldId id="620" r:id="rId27"/>
    <p:sldId id="621" r:id="rId28"/>
    <p:sldId id="632" r:id="rId29"/>
    <p:sldId id="622" r:id="rId30"/>
    <p:sldId id="623" r:id="rId31"/>
    <p:sldId id="625" r:id="rId32"/>
    <p:sldId id="626" r:id="rId33"/>
    <p:sldId id="627" r:id="rId34"/>
    <p:sldId id="624" r:id="rId35"/>
    <p:sldId id="628" r:id="rId36"/>
    <p:sldId id="631" r:id="rId37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A19203-09A5-47C0-9E1E-D0D4D6E90797}">
          <p14:sldIdLst>
            <p14:sldId id="256"/>
            <p14:sldId id="554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29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30"/>
            <p14:sldId id="620"/>
            <p14:sldId id="621"/>
            <p14:sldId id="632"/>
            <p14:sldId id="622"/>
            <p14:sldId id="623"/>
            <p14:sldId id="625"/>
            <p14:sldId id="626"/>
            <p14:sldId id="627"/>
            <p14:sldId id="624"/>
            <p14:sldId id="628"/>
            <p14:sldId id="6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8" autoAdjust="0"/>
    <p:restoredTop sz="90232" autoAdjust="0"/>
  </p:normalViewPr>
  <p:slideViewPr>
    <p:cSldViewPr snapToGrid="0">
      <p:cViewPr varScale="1">
        <p:scale>
          <a:sx n="38" d="100"/>
          <a:sy n="38" d="100"/>
        </p:scale>
        <p:origin x="1104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2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9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8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3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12EB4-D0E8-4F8B-893A-5E3D1ED48D01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5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6000" cap="none" dirty="0" smtClean="0"/>
              <a:t>CS 5600</a:t>
            </a:r>
            <a:br>
              <a:rPr lang="en-US" sz="6000" cap="none" dirty="0" smtClean="0"/>
            </a:br>
            <a:r>
              <a:rPr lang="en-US" sz="4900" cap="none" dirty="0" smtClean="0"/>
              <a:t>Computer Systems</a:t>
            </a:r>
            <a:endParaRPr lang="en-US" sz="49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Lecture 13: Exploits and</a:t>
            </a:r>
          </a:p>
          <a:p>
            <a:r>
              <a:rPr lang="en-US" b="1" dirty="0">
                <a:solidFill>
                  <a:schemeClr val="tx1"/>
                </a:solidFill>
              </a:rPr>
              <a:t>E</a:t>
            </a:r>
            <a:r>
              <a:rPr lang="en-US" b="1" dirty="0" smtClean="0">
                <a:solidFill>
                  <a:schemeClr val="tx1"/>
                </a:solidFill>
              </a:rPr>
              <a:t>xploit Prevention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Exploitable Flaws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074" y="1586553"/>
            <a:ext cx="4271749" cy="3981734"/>
          </a:xfrm>
        </p:spPr>
        <p:txBody>
          <a:bodyPr>
            <a:normAutofit/>
          </a:bodyPr>
          <a:lstStyle/>
          <a:p>
            <a:r>
              <a:rPr lang="en-US" dirty="0" smtClean="0"/>
              <a:t>Stack overflow</a:t>
            </a:r>
          </a:p>
          <a:p>
            <a:r>
              <a:rPr lang="en-US" dirty="0" smtClean="0"/>
              <a:t>Heap overflow</a:t>
            </a:r>
          </a:p>
          <a:p>
            <a:pPr marL="457200" lvl="1" indent="0">
              <a:buNone/>
            </a:pPr>
            <a:r>
              <a:rPr lang="en-US" dirty="0" smtClean="0"/>
              <a:t>char * </a:t>
            </a:r>
            <a:r>
              <a:rPr lang="en-US" dirty="0" err="1" smtClean="0"/>
              <a:t>buf</a:t>
            </a:r>
            <a:r>
              <a:rPr lang="en-US" dirty="0" smtClean="0"/>
              <a:t> = </a:t>
            </a:r>
            <a:r>
              <a:rPr lang="en-US" dirty="0" err="1" smtClean="0"/>
              <a:t>malloc</a:t>
            </a:r>
            <a:r>
              <a:rPr lang="en-US" dirty="0" smtClean="0"/>
              <a:t>(100);</a:t>
            </a:r>
          </a:p>
          <a:p>
            <a:pPr marL="457200" lvl="1" indent="0">
              <a:buNone/>
            </a:pPr>
            <a:r>
              <a:rPr lang="en-US" dirty="0" err="1" smtClean="0"/>
              <a:t>strcpy</a:t>
            </a:r>
            <a:r>
              <a:rPr lang="en-US" dirty="0" smtClean="0"/>
              <a:t>(</a:t>
            </a:r>
            <a:r>
              <a:rPr lang="en-US" dirty="0" err="1" smtClean="0"/>
              <a:t>buf</a:t>
            </a:r>
            <a:r>
              <a:rPr lang="en-US" dirty="0" smtClean="0"/>
              <a:t>, </a:t>
            </a:r>
            <a:r>
              <a:rPr lang="en-US" dirty="0" err="1" smtClean="0"/>
              <a:t>argv</a:t>
            </a:r>
            <a:r>
              <a:rPr lang="en-US" dirty="0" smtClean="0"/>
              <a:t>[1]);</a:t>
            </a:r>
          </a:p>
          <a:p>
            <a:r>
              <a:rPr lang="en-US" dirty="0" smtClean="0"/>
              <a:t>Double free</a:t>
            </a:r>
          </a:p>
          <a:p>
            <a:pPr marL="457200" lvl="1" indent="0">
              <a:buNone/>
            </a:pPr>
            <a:r>
              <a:rPr lang="en-US" dirty="0" smtClean="0"/>
              <a:t>free(</a:t>
            </a:r>
            <a:r>
              <a:rPr lang="en-US" dirty="0" err="1" smtClean="0"/>
              <a:t>buf</a:t>
            </a:r>
            <a:r>
              <a:rPr lang="en-US" dirty="0" smtClean="0"/>
              <a:t>);</a:t>
            </a:r>
          </a:p>
          <a:p>
            <a:pPr marL="457200" lvl="1" indent="0">
              <a:buNone/>
            </a:pPr>
            <a:r>
              <a:rPr lang="en-US" dirty="0" smtClean="0"/>
              <a:t>free(</a:t>
            </a:r>
            <a:r>
              <a:rPr lang="en-US" dirty="0" err="1" smtClean="0"/>
              <a:t>buf</a:t>
            </a:r>
            <a:r>
              <a:rPr lang="en-US" dirty="0" smtClean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69892" y="1586553"/>
            <a:ext cx="423763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Format </a:t>
            </a:r>
            <a:r>
              <a:rPr lang="en-US" sz="3200" dirty="0" smtClean="0"/>
              <a:t>string</a:t>
            </a:r>
          </a:p>
          <a:p>
            <a:pPr lvl="1"/>
            <a:r>
              <a:rPr lang="en-US" sz="2800" dirty="0" err="1" smtClean="0"/>
              <a:t>printf</a:t>
            </a:r>
            <a:r>
              <a:rPr lang="en-US" sz="2800" dirty="0" smtClean="0"/>
              <a:t>(</a:t>
            </a:r>
            <a:r>
              <a:rPr lang="en-US" sz="2800" dirty="0" err="1" smtClean="0"/>
              <a:t>argv</a:t>
            </a:r>
            <a:r>
              <a:rPr lang="en-US" sz="2800" dirty="0" smtClean="0"/>
              <a:t>[1]);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Off-by-one</a:t>
            </a:r>
          </a:p>
          <a:p>
            <a:pPr lvl="1"/>
            <a:r>
              <a:rPr lang="en-US" sz="2800" dirty="0" err="1" smtClean="0"/>
              <a:t>int</a:t>
            </a:r>
            <a:r>
              <a:rPr lang="en-US" sz="2800" dirty="0" smtClean="0"/>
              <a:t> vectors[100];</a:t>
            </a:r>
          </a:p>
          <a:p>
            <a:pPr lvl="1"/>
            <a:r>
              <a:rPr lang="en-US" sz="2800" dirty="0" smtClean="0"/>
              <a:t>for (</a:t>
            </a:r>
            <a:r>
              <a:rPr lang="en-US" sz="2800" dirty="0" err="1" smtClean="0"/>
              <a:t>i</a:t>
            </a:r>
            <a:r>
              <a:rPr lang="en-US" sz="2800" dirty="0" smtClean="0"/>
              <a:t> = 0; </a:t>
            </a:r>
            <a:r>
              <a:rPr lang="en-US" sz="2800" dirty="0" err="1" smtClean="0"/>
              <a:t>i</a:t>
            </a:r>
            <a:r>
              <a:rPr lang="en-US" sz="2800" dirty="0" smtClean="0"/>
              <a:t> &lt;= 100; </a:t>
            </a:r>
            <a:r>
              <a:rPr lang="en-US" sz="2800" dirty="0" err="1" smtClean="0"/>
              <a:t>i</a:t>
            </a:r>
            <a:r>
              <a:rPr lang="en-US" sz="2800" dirty="0" smtClean="0"/>
              <a:t>++) 	vector[</a:t>
            </a:r>
            <a:r>
              <a:rPr lang="en-US" sz="2800" dirty="0" err="1" smtClean="0"/>
              <a:t>i</a:t>
            </a:r>
            <a:r>
              <a:rPr lang="en-US" sz="2800" dirty="0" smtClean="0"/>
              <a:t>] = x;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… and many more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26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85" y="274638"/>
            <a:ext cx="858444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Triggering Exploitable Flaws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9782"/>
          </a:xfrm>
        </p:spPr>
        <p:txBody>
          <a:bodyPr/>
          <a:lstStyle/>
          <a:p>
            <a:r>
              <a:rPr lang="en-US" dirty="0" smtClean="0"/>
              <a:t>Local vulnerabilities:</a:t>
            </a:r>
          </a:p>
          <a:p>
            <a:pPr lvl="1"/>
            <a:r>
              <a:rPr lang="en-US" dirty="0" smtClean="0"/>
              <a:t>Command line arguments</a:t>
            </a:r>
          </a:p>
          <a:p>
            <a:pPr lvl="1"/>
            <a:r>
              <a:rPr lang="en-US" dirty="0" smtClean="0"/>
              <a:t>Environment variables</a:t>
            </a:r>
          </a:p>
          <a:p>
            <a:pPr lvl="1"/>
            <a:r>
              <a:rPr lang="en-US" dirty="0" smtClean="0"/>
              <a:t>Data read from a file</a:t>
            </a:r>
          </a:p>
          <a:p>
            <a:pPr lvl="1"/>
            <a:r>
              <a:rPr lang="en-US" dirty="0" smtClean="0"/>
              <a:t>Date from shared memory or pipes</a:t>
            </a:r>
          </a:p>
          <a:p>
            <a:r>
              <a:rPr lang="en-US" dirty="0" smtClean="0"/>
              <a:t>Remote vulnerabilities</a:t>
            </a:r>
          </a:p>
          <a:p>
            <a:pPr lvl="1"/>
            <a:r>
              <a:rPr lang="en-US" dirty="0" smtClean="0"/>
              <a:t>Data read from a socket</a:t>
            </a:r>
          </a:p>
          <a:p>
            <a:r>
              <a:rPr lang="en-US" dirty="0" smtClean="0"/>
              <a:t>Basically, any place where an attacker can give input to your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6257" y="4258101"/>
            <a:ext cx="4899546" cy="116006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5452282" y="2074460"/>
            <a:ext cx="3432410" cy="1436067"/>
          </a:xfrm>
          <a:prstGeom prst="wedgeRectCallout">
            <a:avLst>
              <a:gd name="adj1" fmla="val -49713"/>
              <a:gd name="adj2" fmla="val 126628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Attacker can inject code into your machine via the Internet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241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Leveraging an Exploit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296537"/>
            <a:ext cx="9144000" cy="5561463"/>
          </a:xfrm>
        </p:spPr>
        <p:txBody>
          <a:bodyPr>
            <a:normAutofit/>
          </a:bodyPr>
          <a:lstStyle/>
          <a:p>
            <a:r>
              <a:rPr lang="en-US" dirty="0" smtClean="0"/>
              <a:t>After a successful exploit, what can the attacker do?</a:t>
            </a:r>
          </a:p>
          <a:p>
            <a:pPr lvl="1"/>
            <a:r>
              <a:rPr lang="en-US" dirty="0" smtClean="0"/>
              <a:t>Anything the exploited process could do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shellcode</a:t>
            </a:r>
            <a:r>
              <a:rPr lang="en-US" dirty="0" smtClean="0"/>
              <a:t> has full API access</a:t>
            </a:r>
          </a:p>
          <a:p>
            <a:r>
              <a:rPr lang="en-US" dirty="0" smtClean="0"/>
              <a:t>Typical </a:t>
            </a:r>
            <a:r>
              <a:rPr lang="en-US" dirty="0" err="1" smtClean="0"/>
              <a:t>shellcode</a:t>
            </a:r>
            <a:r>
              <a:rPr lang="en-US" dirty="0" smtClean="0"/>
              <a:t> payload is to open a shell</a:t>
            </a:r>
          </a:p>
          <a:p>
            <a:pPr lvl="1"/>
            <a:r>
              <a:rPr lang="en-US" dirty="0" smtClean="0"/>
              <a:t>Remote exploit: open a shell and bind STDIN/STDOUT to a socket (remote shell)</a:t>
            </a:r>
          </a:p>
          <a:p>
            <a:r>
              <a:rPr lang="en-US" dirty="0" smtClean="0"/>
              <a:t>If process is </a:t>
            </a:r>
            <a:r>
              <a:rPr lang="en-US" dirty="0" err="1" smtClean="0"/>
              <a:t>uid</a:t>
            </a:r>
            <a:r>
              <a:rPr lang="en-US" dirty="0" smtClean="0"/>
              <a:t>=root or </a:t>
            </a:r>
            <a:r>
              <a:rPr lang="en-US" dirty="0" err="1" smtClean="0"/>
              <a:t>setuid</a:t>
            </a:r>
            <a:r>
              <a:rPr lang="en-US" dirty="0" smtClean="0"/>
              <a:t>=root, exploitation results in </a:t>
            </a:r>
            <a:r>
              <a:rPr lang="en-US" dirty="0" smtClean="0">
                <a:solidFill>
                  <a:schemeClr val="accent1"/>
                </a:solidFill>
              </a:rPr>
              <a:t>privilege escalation</a:t>
            </a:r>
          </a:p>
          <a:p>
            <a:r>
              <a:rPr lang="en-US" dirty="0" smtClean="0"/>
              <a:t>If the process is the kernel, the exploit also results in privilege escalation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8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8435"/>
            <a:ext cx="8229600" cy="6310257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</a:rPr>
              <a:t>Basic Program Exploitation</a:t>
            </a:r>
          </a:p>
          <a:p>
            <a:r>
              <a:rPr lang="en-US" sz="4400" dirty="0" smtClean="0"/>
              <a:t>Protecting the Stack</a:t>
            </a:r>
          </a:p>
          <a:p>
            <a:r>
              <a:rPr lang="en-US" sz="4400" dirty="0" smtClean="0"/>
              <a:t>Advanced Program Exploitation</a:t>
            </a:r>
          </a:p>
          <a:p>
            <a:r>
              <a:rPr lang="en-US" sz="4400" dirty="0" smtClean="0"/>
              <a:t>Defenses Against ROP</a:t>
            </a:r>
          </a:p>
          <a:p>
            <a:r>
              <a:rPr lang="en-US" sz="4400" dirty="0" smtClean="0"/>
              <a:t>Kernel Exploits and Rootkits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46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Defending Against Stack Exploits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Exploits leverage programmer bugs</a:t>
            </a:r>
          </a:p>
          <a:p>
            <a:pPr lvl="1"/>
            <a:r>
              <a:rPr lang="en-US" dirty="0" smtClean="0"/>
              <a:t>Programmers are never going to write code that is 100% bug-free</a:t>
            </a:r>
          </a:p>
          <a:p>
            <a:r>
              <a:rPr lang="en-US" dirty="0" smtClean="0"/>
              <a:t>What can the system do to help prevent processes from being exploited?</a:t>
            </a:r>
          </a:p>
          <a:p>
            <a:r>
              <a:rPr lang="en-US" dirty="0" smtClean="0"/>
              <a:t>Mechanisms that prevent stack-based exploits</a:t>
            </a:r>
          </a:p>
          <a:p>
            <a:pPr lvl="1"/>
            <a:r>
              <a:rPr lang="en-US" dirty="0" smtClean="0"/>
              <a:t>Stack canaries</a:t>
            </a:r>
          </a:p>
          <a:p>
            <a:pPr lvl="1"/>
            <a:r>
              <a:rPr lang="en-US" dirty="0" smtClean="0"/>
              <a:t>Non-executable stack pages (NX-bit)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24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Canary in the Coal Mine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5" y="1572904"/>
            <a:ext cx="4558352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Miners used to take canaries down into mines</a:t>
            </a:r>
          </a:p>
          <a:p>
            <a:r>
              <a:rPr lang="en-US" sz="2800" dirty="0" smtClean="0"/>
              <a:t>The birds are very sensitive to poisonous gases</a:t>
            </a:r>
          </a:p>
          <a:p>
            <a:r>
              <a:rPr lang="en-US" sz="2800" dirty="0" smtClean="0"/>
              <a:t>If the bird dies, it means something is very wrong!</a:t>
            </a:r>
          </a:p>
          <a:p>
            <a:r>
              <a:rPr lang="en-US" sz="2800" dirty="0" smtClean="0"/>
              <a:t>The bird is an </a:t>
            </a:r>
            <a:r>
              <a:rPr lang="en-US" sz="2800" dirty="0" smtClean="0">
                <a:solidFill>
                  <a:schemeClr val="accent1"/>
                </a:solidFill>
              </a:rPr>
              <a:t>early warning system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194" name="Picture 2" descr="D:\Classes\5600\assets\PM5firemanandbi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85" y="1418513"/>
            <a:ext cx="3993084" cy="502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12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7055898" y="4049547"/>
            <a:ext cx="1890450" cy="35787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return </a:t>
            </a:r>
            <a:r>
              <a:rPr lang="en-US" sz="2000" dirty="0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Stack Canaries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756" y="1061109"/>
            <a:ext cx="6435933" cy="104405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</a:t>
            </a:r>
            <a:r>
              <a:rPr lang="en-US" sz="2800" dirty="0" smtClean="0">
                <a:solidFill>
                  <a:schemeClr val="accent1"/>
                </a:solidFill>
              </a:rPr>
              <a:t>stack canary </a:t>
            </a:r>
            <a:r>
              <a:rPr lang="en-US" sz="2800" dirty="0" smtClean="0"/>
              <a:t>is an early warning system that alerts you to stack overflows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055898" y="2023087"/>
            <a:ext cx="1890450" cy="202646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Stuff from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previous frame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055898" y="5127667"/>
            <a:ext cx="1890450" cy="35787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x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055898" y="5485543"/>
            <a:ext cx="1890450" cy="67643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char </a:t>
            </a:r>
            <a:r>
              <a:rPr lang="en-US" sz="2000" dirty="0" err="1" smtClean="0">
                <a:solidFill>
                  <a:schemeClr val="bg1"/>
                </a:solidFill>
              </a:rPr>
              <a:t>buf</a:t>
            </a:r>
            <a:r>
              <a:rPr lang="en-US" sz="2000" dirty="0" smtClean="0">
                <a:solidFill>
                  <a:schemeClr val="bg1"/>
                </a:solidFill>
              </a:rPr>
              <a:t>[8]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055898" y="4765299"/>
            <a:ext cx="1890450" cy="35787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num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046817" y="4407423"/>
            <a:ext cx="1890450" cy="35787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canary value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7593135" y="977899"/>
            <a:ext cx="8159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/>
              <a:t>Stack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6021444" y="4203475"/>
            <a:ext cx="1010599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 smtClean="0"/>
              <a:t>ESP - 20</a:t>
            </a:r>
            <a:endParaRPr lang="en-US" sz="2000" dirty="0"/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6021444" y="4552627"/>
            <a:ext cx="1010599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 smtClean="0"/>
              <a:t>ESP - 16</a:t>
            </a:r>
            <a:endParaRPr lang="en-US" sz="2000" dirty="0"/>
          </a:p>
        </p:txBody>
      </p:sp>
      <p:sp>
        <p:nvSpPr>
          <p:cNvPr id="13" name="Text Box 24"/>
          <p:cNvSpPr txBox="1">
            <a:spLocks noChangeArrowheads="1"/>
          </p:cNvSpPr>
          <p:nvPr/>
        </p:nvSpPr>
        <p:spPr bwMode="auto">
          <a:xfrm>
            <a:off x="6021444" y="4915427"/>
            <a:ext cx="1010599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 smtClean="0"/>
              <a:t>ESP - 12</a:t>
            </a:r>
            <a:endParaRPr lang="en-US" sz="2000" dirty="0"/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6144876" y="5281687"/>
            <a:ext cx="880756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 smtClean="0"/>
              <a:t>ESP - 8</a:t>
            </a:r>
            <a:endParaRPr lang="en-US" sz="2000" dirty="0"/>
          </a:p>
        </p:txBody>
      </p:sp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6453454" y="5937859"/>
            <a:ext cx="55694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 smtClean="0"/>
              <a:t>ESP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7062722" y="1583136"/>
            <a:ext cx="1865977" cy="1303361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Malicious </a:t>
            </a:r>
            <a:r>
              <a:rPr lang="en-US" dirty="0" err="1" smtClean="0"/>
              <a:t>shellcode</a:t>
            </a:r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7062208" y="4396548"/>
            <a:ext cx="1857494" cy="3551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Pointer to sled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071290" y="4751648"/>
            <a:ext cx="1865977" cy="141032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Garbage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71290" y="2888111"/>
            <a:ext cx="1865977" cy="150730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NOP sled</a:t>
            </a:r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7055353" y="1371599"/>
            <a:ext cx="0" cy="49638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6021444" y="3839743"/>
            <a:ext cx="1010599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 smtClean="0"/>
              <a:t>ESP - 24</a:t>
            </a:r>
            <a:endParaRPr lang="en-US" sz="2000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277756" y="2894935"/>
            <a:ext cx="5351945" cy="3800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lvl="1" indent="0">
              <a:buFont typeface="Arial" panose="020B0604020202020204" pitchFamily="34" charset="0"/>
              <a:buNone/>
              <a:tabLst>
                <a:tab pos="231775" algn="l"/>
              </a:tabLst>
            </a:pPr>
            <a:r>
              <a:rPr lang="en-US" sz="2000" dirty="0" err="1" smtClean="0">
                <a:solidFill>
                  <a:schemeClr val="accent1"/>
                </a:solidFill>
                <a:latin typeface="Lucida Console" panose="020B0609040504020204" pitchFamily="49" charset="0"/>
              </a:rPr>
              <a:t>int</a:t>
            </a:r>
            <a:r>
              <a:rPr lang="en-US" sz="20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canary = </a:t>
            </a:r>
            <a:r>
              <a:rPr lang="en-US" sz="2000" dirty="0" err="1" smtClean="0">
                <a:latin typeface="Lucida Console" panose="020B0609040504020204" pitchFamily="49" charset="0"/>
              </a:rPr>
              <a:t>secret_canary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  <a:p>
            <a:pPr marL="3175" lvl="1" indent="0">
              <a:buFont typeface="Arial" panose="020B0604020202020204" pitchFamily="34" charset="0"/>
              <a:buNone/>
              <a:tabLst>
                <a:tab pos="231775" algn="l"/>
              </a:tabLst>
            </a:pPr>
            <a:r>
              <a:rPr lang="en-US" sz="20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char</a:t>
            </a:r>
            <a:r>
              <a:rPr lang="en-US" sz="2000" dirty="0" smtClean="0">
                <a:latin typeface="Lucida Console" panose="020B0609040504020204" pitchFamily="49" charset="0"/>
              </a:rPr>
              <a:t> </a:t>
            </a:r>
            <a:r>
              <a:rPr lang="en-US" sz="2000" dirty="0" err="1" smtClean="0">
                <a:latin typeface="Lucida Console" panose="020B0609040504020204" pitchFamily="49" charset="0"/>
              </a:rPr>
              <a:t>buf</a:t>
            </a:r>
            <a:r>
              <a:rPr lang="en-US" sz="2000" dirty="0" smtClean="0">
                <a:latin typeface="Lucida Console" panose="020B0609040504020204" pitchFamily="49" charset="0"/>
              </a:rPr>
              <a:t>[</a:t>
            </a:r>
            <a:r>
              <a:rPr lang="en-US" sz="20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8</a:t>
            </a:r>
            <a:r>
              <a:rPr lang="en-US" sz="2000" dirty="0" smtClean="0">
                <a:latin typeface="Lucida Console" panose="020B0609040504020204" pitchFamily="49" charset="0"/>
              </a:rPr>
              <a:t>];</a:t>
            </a:r>
          </a:p>
          <a:p>
            <a:pPr marL="3175" lvl="1" indent="0">
              <a:buFont typeface="Arial" panose="020B0604020202020204" pitchFamily="34" charset="0"/>
              <a:buNone/>
              <a:tabLst>
                <a:tab pos="231775" algn="l"/>
              </a:tabLst>
            </a:pPr>
            <a:r>
              <a:rPr lang="en-US" sz="20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for</a:t>
            </a:r>
            <a:r>
              <a:rPr lang="en-US" sz="2000" dirty="0" smtClean="0">
                <a:latin typeface="Lucida Console" panose="020B0609040504020204" pitchFamily="49" charset="0"/>
              </a:rPr>
              <a:t> (x = </a:t>
            </a:r>
            <a:r>
              <a:rPr lang="en-US" sz="20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1</a:t>
            </a:r>
            <a:r>
              <a:rPr lang="en-US" sz="2000" dirty="0" smtClean="0">
                <a:latin typeface="Lucida Console" panose="020B0609040504020204" pitchFamily="49" charset="0"/>
              </a:rPr>
              <a:t>; x &lt; </a:t>
            </a:r>
            <a:r>
              <a:rPr lang="en-US" sz="2000" dirty="0" err="1" smtClean="0">
                <a:latin typeface="Lucida Console" panose="020B0609040504020204" pitchFamily="49" charset="0"/>
              </a:rPr>
              <a:t>argc</a:t>
            </a:r>
            <a:r>
              <a:rPr lang="en-US" sz="2000" dirty="0" smtClean="0">
                <a:latin typeface="Lucida Console" panose="020B0609040504020204" pitchFamily="49" charset="0"/>
              </a:rPr>
              <a:t>; ++x) {</a:t>
            </a:r>
          </a:p>
          <a:p>
            <a:pPr marL="3175" lvl="1" indent="0">
              <a:buFont typeface="Arial" panose="020B0604020202020204" pitchFamily="34" charset="0"/>
              <a:buNone/>
              <a:tabLst>
                <a:tab pos="231775" algn="l"/>
              </a:tabLst>
            </a:pPr>
            <a:r>
              <a:rPr lang="en-US" sz="2000" dirty="0" smtClean="0">
                <a:latin typeface="Lucida Console" panose="020B0609040504020204" pitchFamily="49" charset="0"/>
              </a:rPr>
              <a:t>	</a:t>
            </a:r>
            <a:r>
              <a:rPr lang="en-US" sz="2000" dirty="0" err="1" smtClean="0">
                <a:latin typeface="Lucida Console" panose="020B0609040504020204" pitchFamily="49" charset="0"/>
              </a:rPr>
              <a:t>strcpy</a:t>
            </a:r>
            <a:r>
              <a:rPr lang="en-US" sz="2000" dirty="0" smtClean="0">
                <a:latin typeface="Lucida Console" panose="020B0609040504020204" pitchFamily="49" charset="0"/>
              </a:rPr>
              <a:t>(</a:t>
            </a:r>
            <a:r>
              <a:rPr lang="en-US" sz="2000" dirty="0" err="1" smtClean="0">
                <a:latin typeface="Lucida Console" panose="020B0609040504020204" pitchFamily="49" charset="0"/>
              </a:rPr>
              <a:t>buf</a:t>
            </a:r>
            <a:r>
              <a:rPr lang="en-US" sz="2000" dirty="0" smtClean="0">
                <a:latin typeface="Lucida Console" panose="020B0609040504020204" pitchFamily="49" charset="0"/>
              </a:rPr>
              <a:t>, </a:t>
            </a:r>
            <a:r>
              <a:rPr lang="en-US" sz="2000" dirty="0" err="1" smtClean="0">
                <a:latin typeface="Lucida Console" panose="020B0609040504020204" pitchFamily="49" charset="0"/>
              </a:rPr>
              <a:t>argv</a:t>
            </a:r>
            <a:r>
              <a:rPr lang="en-US" sz="2000" dirty="0" smtClean="0">
                <a:latin typeface="Lucida Console" panose="020B0609040504020204" pitchFamily="49" charset="0"/>
              </a:rPr>
              <a:t>[x]);</a:t>
            </a:r>
          </a:p>
          <a:p>
            <a:pPr marL="3175" lvl="1" indent="0">
              <a:buFont typeface="Arial" panose="020B0604020202020204" pitchFamily="34" charset="0"/>
              <a:buNone/>
              <a:tabLst>
                <a:tab pos="231775" algn="l"/>
              </a:tabLst>
            </a:pPr>
            <a:r>
              <a:rPr lang="en-US" sz="2000" dirty="0" smtClean="0">
                <a:latin typeface="Lucida Console" panose="020B0609040504020204" pitchFamily="49" charset="0"/>
              </a:rPr>
              <a:t>	</a:t>
            </a:r>
            <a:r>
              <a:rPr lang="en-US" sz="2000" dirty="0" err="1" smtClean="0">
                <a:latin typeface="Lucida Console" panose="020B0609040504020204" pitchFamily="49" charset="0"/>
              </a:rPr>
              <a:t>num</a:t>
            </a:r>
            <a:r>
              <a:rPr lang="en-US" sz="2000" dirty="0" smtClean="0">
                <a:latin typeface="Lucida Console" panose="020B0609040504020204" pitchFamily="49" charset="0"/>
              </a:rPr>
              <a:t> = </a:t>
            </a:r>
            <a:r>
              <a:rPr lang="en-US" sz="2000" dirty="0" err="1" smtClean="0">
                <a:latin typeface="Lucida Console" panose="020B0609040504020204" pitchFamily="49" charset="0"/>
              </a:rPr>
              <a:t>atoi</a:t>
            </a:r>
            <a:r>
              <a:rPr lang="en-US" sz="2000" dirty="0" smtClean="0">
                <a:latin typeface="Lucida Console" panose="020B0609040504020204" pitchFamily="49" charset="0"/>
              </a:rPr>
              <a:t>(</a:t>
            </a:r>
            <a:r>
              <a:rPr lang="en-US" sz="2000" dirty="0" err="1" smtClean="0">
                <a:latin typeface="Lucida Console" panose="020B0609040504020204" pitchFamily="49" charset="0"/>
              </a:rPr>
              <a:t>buf</a:t>
            </a:r>
            <a:r>
              <a:rPr lang="en-US" sz="2000" dirty="0" smtClean="0">
                <a:latin typeface="Lucida Console" panose="020B0609040504020204" pitchFamily="49" charset="0"/>
              </a:rPr>
              <a:t>);</a:t>
            </a:r>
          </a:p>
          <a:p>
            <a:pPr marL="3175" lvl="1" indent="0">
              <a:buFont typeface="Arial" panose="020B0604020202020204" pitchFamily="34" charset="0"/>
              <a:buNone/>
              <a:tabLst>
                <a:tab pos="231775" algn="l"/>
              </a:tabLst>
            </a:pPr>
            <a:r>
              <a:rPr lang="en-US" sz="2000" dirty="0" smtClean="0">
                <a:latin typeface="Lucida Console" panose="020B0609040504020204" pitchFamily="49" charset="0"/>
              </a:rPr>
              <a:t>	</a:t>
            </a:r>
            <a:r>
              <a:rPr lang="en-US" sz="2000" dirty="0" err="1" smtClean="0">
                <a:latin typeface="Lucida Console" panose="020B0609040504020204" pitchFamily="49" charset="0"/>
              </a:rPr>
              <a:t>check_for_secret</a:t>
            </a:r>
            <a:r>
              <a:rPr lang="en-US" sz="2000" dirty="0" smtClean="0">
                <a:latin typeface="Lucida Console" panose="020B0609040504020204" pitchFamily="49" charset="0"/>
              </a:rPr>
              <a:t>(</a:t>
            </a:r>
            <a:r>
              <a:rPr lang="en-US" sz="2000" dirty="0" err="1" smtClean="0">
                <a:latin typeface="Lucida Console" panose="020B0609040504020204" pitchFamily="49" charset="0"/>
              </a:rPr>
              <a:t>num</a:t>
            </a:r>
            <a:r>
              <a:rPr lang="en-US" sz="2000" dirty="0" smtClean="0">
                <a:latin typeface="Lucida Console" panose="020B0609040504020204" pitchFamily="49" charset="0"/>
              </a:rPr>
              <a:t>);</a:t>
            </a:r>
          </a:p>
          <a:p>
            <a:pPr marL="3175" lvl="1" indent="0">
              <a:buFont typeface="Arial" panose="020B0604020202020204" pitchFamily="34" charset="0"/>
              <a:buNone/>
              <a:tabLst>
                <a:tab pos="231775" algn="l"/>
              </a:tabLst>
            </a:pP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</a:p>
          <a:p>
            <a:pPr marL="3175" lvl="1" indent="0">
              <a:buFont typeface="Arial" panose="020B0604020202020204" pitchFamily="34" charset="0"/>
              <a:buNone/>
              <a:tabLst>
                <a:tab pos="231775" algn="l"/>
              </a:tabLst>
            </a:pPr>
            <a:r>
              <a:rPr lang="en-US" sz="2000" dirty="0" smtClean="0">
                <a:latin typeface="Lucida Console" panose="020B0609040504020204" pitchFamily="49" charset="0"/>
              </a:rPr>
              <a:t>...</a:t>
            </a:r>
          </a:p>
          <a:p>
            <a:pPr marL="3175" lvl="1" indent="0">
              <a:buFont typeface="Arial" panose="020B0604020202020204" pitchFamily="34" charset="0"/>
              <a:buNone/>
              <a:tabLst>
                <a:tab pos="231775" algn="l"/>
              </a:tabLst>
            </a:pPr>
            <a:r>
              <a:rPr lang="en-US" sz="20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assert</a:t>
            </a:r>
            <a:r>
              <a:rPr lang="en-US" sz="2000" dirty="0" smtClean="0">
                <a:latin typeface="Lucida Console" panose="020B0609040504020204" pitchFamily="49" charset="0"/>
              </a:rPr>
              <a:t>(canary==</a:t>
            </a:r>
            <a:r>
              <a:rPr lang="en-US" sz="2000" dirty="0" err="1" smtClean="0">
                <a:latin typeface="Lucida Console" panose="020B0609040504020204" pitchFamily="49" charset="0"/>
              </a:rPr>
              <a:t>secret_canary</a:t>
            </a:r>
            <a:r>
              <a:rPr lang="en-US" sz="2000" dirty="0" smtClean="0">
                <a:latin typeface="Lucida Console" panose="020B0609040504020204" pitchFamily="49" charset="0"/>
              </a:rPr>
              <a:t>);</a:t>
            </a:r>
          </a:p>
          <a:p>
            <a:pPr marL="3175" lvl="1" indent="0">
              <a:buFont typeface="Arial" panose="020B0604020202020204" pitchFamily="34" charset="0"/>
              <a:buNone/>
              <a:tabLst>
                <a:tab pos="231775" algn="l"/>
              </a:tabLst>
            </a:pPr>
            <a:r>
              <a:rPr lang="en-US" sz="20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return</a:t>
            </a:r>
            <a:r>
              <a:rPr lang="en-US" sz="2000" dirty="0" smtClean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0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>
            <a:off x="8937267" y="1371599"/>
            <a:ext cx="0" cy="49638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77756" y="2886497"/>
            <a:ext cx="4287420" cy="40261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ular Callout 33"/>
          <p:cNvSpPr/>
          <p:nvPr/>
        </p:nvSpPr>
        <p:spPr>
          <a:xfrm>
            <a:off x="407409" y="2014455"/>
            <a:ext cx="4758267" cy="569599"/>
          </a:xfrm>
          <a:prstGeom prst="wedgeRectCallout">
            <a:avLst>
              <a:gd name="adj1" fmla="val -33263"/>
              <a:gd name="adj2" fmla="val 90028"/>
            </a:avLst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Automatically added by the compiler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277756" y="5839681"/>
            <a:ext cx="4744870" cy="40261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20289553">
            <a:off x="5034440" y="5147592"/>
            <a:ext cx="1979379" cy="445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ular Callout 36"/>
          <p:cNvSpPr/>
          <p:nvPr/>
        </p:nvSpPr>
        <p:spPr>
          <a:xfrm>
            <a:off x="5579912" y="2385220"/>
            <a:ext cx="3147832" cy="1586279"/>
          </a:xfrm>
          <a:prstGeom prst="wedgeRectCallout">
            <a:avLst>
              <a:gd name="adj1" fmla="val 8359"/>
              <a:gd name="adj2" fmla="val 109816"/>
            </a:avLst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Overflow destroys the canary, assert fails, program safely exits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736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Canary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0" y="1600200"/>
            <a:ext cx="8987051" cy="4525963"/>
          </a:xfrm>
        </p:spPr>
        <p:txBody>
          <a:bodyPr/>
          <a:lstStyle/>
          <a:p>
            <a:r>
              <a:rPr lang="en-US" dirty="0" smtClean="0"/>
              <a:t>Canary code and data are inserted by the compiler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supports canaries</a:t>
            </a:r>
          </a:p>
          <a:p>
            <a:pPr lvl="1"/>
            <a:r>
              <a:rPr lang="en-US" dirty="0" smtClean="0"/>
              <a:t>Disable using the –</a:t>
            </a:r>
            <a:r>
              <a:rPr lang="en-US" dirty="0" err="1" smtClean="0"/>
              <a:t>fno</a:t>
            </a:r>
            <a:r>
              <a:rPr lang="en-US" dirty="0" smtClean="0"/>
              <a:t>-stack-protector argument</a:t>
            </a:r>
          </a:p>
          <a:p>
            <a:r>
              <a:rPr lang="en-US" dirty="0" smtClean="0"/>
              <a:t>Canary secret must be random</a:t>
            </a:r>
          </a:p>
          <a:p>
            <a:pPr lvl="1"/>
            <a:r>
              <a:rPr lang="en-US" dirty="0" smtClean="0"/>
              <a:t>Otherwise the attacker could guess it</a:t>
            </a:r>
          </a:p>
          <a:p>
            <a:r>
              <a:rPr lang="en-US" dirty="0" smtClean="0"/>
              <a:t>Canary secret is stored on its own page at semi-random location in virtual memory</a:t>
            </a:r>
          </a:p>
          <a:p>
            <a:pPr lvl="1"/>
            <a:r>
              <a:rPr lang="en-US" dirty="0" smtClean="0"/>
              <a:t>Makes it difficult to locate and read from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6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Canaries in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7893" y="1751846"/>
            <a:ext cx="8700448" cy="17419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457200" algn="l"/>
                <a:tab pos="1084263" algn="l"/>
              </a:tabLst>
            </a:pP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 game] 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./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guessinggame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AAAAAAAAAAAAAAAAAAAAAAA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*** stack smashing detected ***: 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./</a:t>
            </a:r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guessinggame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terminated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Segmentation fault (core dumped)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180" y="3739487"/>
            <a:ext cx="8987051" cy="2386676"/>
          </a:xfrm>
        </p:spPr>
        <p:txBody>
          <a:bodyPr>
            <a:normAutofit/>
          </a:bodyPr>
          <a:lstStyle/>
          <a:p>
            <a:r>
              <a:rPr lang="en-US" dirty="0" smtClean="0"/>
              <a:t>Note: canaries do not prevent the buffer overflow</a:t>
            </a:r>
          </a:p>
          <a:p>
            <a:r>
              <a:rPr lang="en-US" dirty="0" smtClean="0"/>
              <a:t>The canary prevents the overflow from being exploited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9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Canaries Fail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540" y="1744805"/>
            <a:ext cx="4804012" cy="4365613"/>
          </a:xfrm>
        </p:spPr>
        <p:txBody>
          <a:bodyPr/>
          <a:lstStyle/>
          <a:p>
            <a:pPr marL="3175" lvl="1" indent="0">
              <a:buNone/>
              <a:tabLst>
                <a:tab pos="231775" algn="l"/>
              </a:tabLst>
            </a:pPr>
            <a:r>
              <a:rPr lang="en-US" sz="20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void</a:t>
            </a:r>
            <a:r>
              <a:rPr lang="en-US" sz="2000" dirty="0" smtClean="0">
                <a:latin typeface="Lucida Console" panose="020B0609040504020204" pitchFamily="49" charset="0"/>
              </a:rPr>
              <a:t> </a:t>
            </a:r>
            <a:r>
              <a:rPr lang="en-US" sz="2000" dirty="0" err="1" smtClean="0">
                <a:latin typeface="Lucida Console" panose="020B0609040504020204" pitchFamily="49" charset="0"/>
              </a:rPr>
              <a:t>my_func</a:t>
            </a:r>
            <a:r>
              <a:rPr lang="en-US" sz="2000" dirty="0" smtClean="0">
                <a:latin typeface="Lucida Console" panose="020B0609040504020204" pitchFamily="49" charset="0"/>
              </a:rPr>
              <a:t>() { ... }</a:t>
            </a:r>
          </a:p>
          <a:p>
            <a:pPr marL="3175" lvl="1" indent="0">
              <a:buNone/>
              <a:tabLst>
                <a:tab pos="231775" algn="l"/>
              </a:tabLst>
            </a:pPr>
            <a:endParaRPr lang="en-US" sz="2000" dirty="0" smtClean="0">
              <a:latin typeface="Lucida Console" panose="020B0609040504020204" pitchFamily="49" charset="0"/>
            </a:endParaRPr>
          </a:p>
          <a:p>
            <a:pPr marL="3175" lvl="1" indent="0">
              <a:buNone/>
              <a:tabLst>
                <a:tab pos="231775" algn="l"/>
              </a:tabLst>
            </a:pPr>
            <a:endParaRPr lang="en-US" sz="2000" dirty="0" smtClean="0">
              <a:latin typeface="Lucida Console" panose="020B0609040504020204" pitchFamily="49" charset="0"/>
            </a:endParaRPr>
          </a:p>
          <a:p>
            <a:pPr marL="3175" lvl="1" indent="0">
              <a:buNone/>
              <a:tabLst>
                <a:tab pos="231775" algn="l"/>
              </a:tabLst>
            </a:pPr>
            <a:r>
              <a:rPr lang="en-US" sz="2000" dirty="0" err="1" smtClean="0">
                <a:solidFill>
                  <a:schemeClr val="accent1"/>
                </a:solidFill>
                <a:latin typeface="Lucida Console" panose="020B0609040504020204" pitchFamily="49" charset="0"/>
              </a:rPr>
              <a:t>int</a:t>
            </a:r>
            <a:r>
              <a:rPr lang="en-US" sz="20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canary = </a:t>
            </a:r>
            <a:r>
              <a:rPr lang="en-US" sz="2000" dirty="0" err="1" smtClean="0">
                <a:latin typeface="Lucida Console" panose="020B0609040504020204" pitchFamily="49" charset="0"/>
              </a:rPr>
              <a:t>secret_canary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3175" lvl="1" indent="0">
              <a:buNone/>
              <a:tabLst>
                <a:tab pos="231775" algn="l"/>
              </a:tabLst>
            </a:pPr>
            <a:r>
              <a:rPr lang="en-US" sz="20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void</a:t>
            </a:r>
            <a:r>
              <a:rPr lang="en-US" sz="2000" dirty="0" smtClean="0">
                <a:latin typeface="Lucida Console" panose="020B0609040504020204" pitchFamily="49" charset="0"/>
              </a:rPr>
              <a:t> (*</a:t>
            </a:r>
            <a:r>
              <a:rPr lang="en-US" sz="2000" dirty="0" err="1" smtClean="0">
                <a:latin typeface="Lucida Console" panose="020B0609040504020204" pitchFamily="49" charset="0"/>
              </a:rPr>
              <a:t>fptr</a:t>
            </a:r>
            <a:r>
              <a:rPr lang="en-US" sz="2000" dirty="0" smtClean="0">
                <a:latin typeface="Lucida Console" panose="020B0609040504020204" pitchFamily="49" charset="0"/>
              </a:rPr>
              <a:t>)(</a:t>
            </a:r>
            <a:r>
              <a:rPr lang="en-US" sz="20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void</a:t>
            </a:r>
            <a:r>
              <a:rPr lang="en-US" sz="2000" dirty="0" smtClean="0">
                <a:latin typeface="Lucida Console" panose="020B0609040504020204" pitchFamily="49" charset="0"/>
              </a:rPr>
              <a:t>);</a:t>
            </a:r>
          </a:p>
          <a:p>
            <a:pPr marL="3175" lvl="1" indent="0">
              <a:buNone/>
              <a:tabLst>
                <a:tab pos="231775" algn="l"/>
              </a:tabLst>
            </a:pPr>
            <a:r>
              <a:rPr lang="en-US" sz="20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char</a:t>
            </a:r>
            <a:r>
              <a:rPr lang="en-US" sz="2000" dirty="0" smtClean="0">
                <a:latin typeface="Lucida Console" panose="020B0609040504020204" pitchFamily="49" charset="0"/>
              </a:rPr>
              <a:t> </a:t>
            </a:r>
            <a:r>
              <a:rPr lang="en-US" sz="2000" dirty="0" err="1" smtClean="0">
                <a:latin typeface="Lucida Console" panose="020B0609040504020204" pitchFamily="49" charset="0"/>
              </a:rPr>
              <a:t>buf</a:t>
            </a:r>
            <a:r>
              <a:rPr lang="en-US" sz="2000" dirty="0" smtClean="0">
                <a:latin typeface="Lucida Console" panose="020B0609040504020204" pitchFamily="49" charset="0"/>
              </a:rPr>
              <a:t>[</a:t>
            </a:r>
            <a:r>
              <a:rPr lang="en-US" sz="20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1024</a:t>
            </a:r>
            <a:r>
              <a:rPr lang="en-US" sz="2000" dirty="0" smtClean="0">
                <a:latin typeface="Lucida Console" panose="020B0609040504020204" pitchFamily="49" charset="0"/>
              </a:rPr>
              <a:t>];</a:t>
            </a:r>
          </a:p>
          <a:p>
            <a:pPr marL="3175" lvl="1" indent="0">
              <a:buNone/>
              <a:tabLst>
                <a:tab pos="231775" algn="l"/>
              </a:tabLst>
            </a:pPr>
            <a:r>
              <a:rPr lang="en-US" sz="2000" dirty="0" err="1" smtClean="0">
                <a:latin typeface="Lucida Console" panose="020B0609040504020204" pitchFamily="49" charset="0"/>
              </a:rPr>
              <a:t>fptr</a:t>
            </a:r>
            <a:r>
              <a:rPr lang="en-US" sz="2000" dirty="0" smtClean="0">
                <a:latin typeface="Lucida Console" panose="020B0609040504020204" pitchFamily="49" charset="0"/>
              </a:rPr>
              <a:t> = &amp;</a:t>
            </a:r>
            <a:r>
              <a:rPr lang="en-US" sz="2000" dirty="0" err="1" smtClean="0">
                <a:latin typeface="Lucida Console" panose="020B0609040504020204" pitchFamily="49" charset="0"/>
              </a:rPr>
              <a:t>my_func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  <a:p>
            <a:pPr marL="3175" lvl="1" indent="0">
              <a:buNone/>
              <a:tabLst>
                <a:tab pos="231775" algn="l"/>
              </a:tabLst>
            </a:pPr>
            <a:r>
              <a:rPr lang="en-US" sz="2000" dirty="0" err="1" smtClean="0">
                <a:latin typeface="Lucida Console" panose="020B0609040504020204" pitchFamily="49" charset="0"/>
              </a:rPr>
              <a:t>strcpy</a:t>
            </a:r>
            <a:r>
              <a:rPr lang="en-US" sz="2000" dirty="0" smtClean="0">
                <a:latin typeface="Lucida Console" panose="020B0609040504020204" pitchFamily="49" charset="0"/>
              </a:rPr>
              <a:t>(</a:t>
            </a:r>
            <a:r>
              <a:rPr lang="en-US" sz="2000" dirty="0" err="1" smtClean="0">
                <a:latin typeface="Lucida Console" panose="020B0609040504020204" pitchFamily="49" charset="0"/>
              </a:rPr>
              <a:t>buf</a:t>
            </a:r>
            <a:r>
              <a:rPr lang="en-US" sz="2000" dirty="0" smtClean="0">
                <a:latin typeface="Lucida Console" panose="020B0609040504020204" pitchFamily="49" charset="0"/>
              </a:rPr>
              <a:t>, </a:t>
            </a:r>
            <a:r>
              <a:rPr lang="en-US" sz="2000" dirty="0" err="1" smtClean="0">
                <a:latin typeface="Lucida Console" panose="020B0609040504020204" pitchFamily="49" charset="0"/>
              </a:rPr>
              <a:t>argv</a:t>
            </a:r>
            <a:r>
              <a:rPr lang="en-US" sz="2000" dirty="0" smtClean="0">
                <a:latin typeface="Lucida Console" panose="020B0609040504020204" pitchFamily="49" charset="0"/>
              </a:rPr>
              <a:t>[</a:t>
            </a:r>
            <a:r>
              <a:rPr lang="en-US" sz="20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1</a:t>
            </a:r>
            <a:r>
              <a:rPr lang="en-US" sz="2000" dirty="0" smtClean="0">
                <a:latin typeface="Lucida Console" panose="020B0609040504020204" pitchFamily="49" charset="0"/>
              </a:rPr>
              <a:t>]);</a:t>
            </a:r>
          </a:p>
          <a:p>
            <a:pPr marL="3175" lvl="1" indent="0">
              <a:buNone/>
              <a:tabLst>
                <a:tab pos="231775" algn="l"/>
              </a:tabLst>
            </a:pPr>
            <a:r>
              <a:rPr lang="en-US" sz="2000" dirty="0" err="1" smtClean="0">
                <a:latin typeface="Lucida Console" panose="020B0609040504020204" pitchFamily="49" charset="0"/>
              </a:rPr>
              <a:t>fptr</a:t>
            </a:r>
            <a:r>
              <a:rPr lang="en-US" sz="2000" dirty="0" smtClean="0">
                <a:latin typeface="Lucida Console" panose="020B0609040504020204" pitchFamily="49" charset="0"/>
              </a:rPr>
              <a:t>();</a:t>
            </a:r>
          </a:p>
          <a:p>
            <a:pPr marL="3175" lvl="1" indent="0">
              <a:buNone/>
              <a:tabLst>
                <a:tab pos="231775" algn="l"/>
              </a:tabLst>
            </a:pPr>
            <a:r>
              <a:rPr lang="en-US" sz="20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assert</a:t>
            </a:r>
            <a:r>
              <a:rPr lang="en-US" sz="2000" dirty="0" smtClean="0">
                <a:latin typeface="Lucida Console" panose="020B0609040504020204" pitchFamily="49" charset="0"/>
              </a:rPr>
              <a:t>(canary==</a:t>
            </a:r>
            <a:r>
              <a:rPr lang="en-US" sz="2000" dirty="0" err="1" smtClean="0">
                <a:latin typeface="Lucida Console" panose="020B0609040504020204" pitchFamily="49" charset="0"/>
              </a:rPr>
              <a:t>secret_canary</a:t>
            </a:r>
            <a:r>
              <a:rPr lang="en-US" sz="2000" dirty="0" smtClean="0">
                <a:latin typeface="Lucida Console" panose="020B0609040504020204" pitchFamily="49" charset="0"/>
              </a:rPr>
              <a:t>);</a:t>
            </a:r>
          </a:p>
          <a:p>
            <a:pPr marL="3175" lvl="1" indent="0">
              <a:buNone/>
              <a:tabLst>
                <a:tab pos="231775" algn="l"/>
              </a:tabLst>
            </a:pPr>
            <a:r>
              <a:rPr lang="en-US" sz="20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return</a:t>
            </a:r>
            <a:r>
              <a:rPr lang="en-US" sz="2000" dirty="0" smtClean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0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  <a:p>
            <a:pPr marL="3175" lvl="1" indent="0">
              <a:buNone/>
              <a:tabLst>
                <a:tab pos="231775" algn="l"/>
              </a:tabLst>
            </a:pP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64979" y="1481405"/>
            <a:ext cx="1890450" cy="35787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return </a:t>
            </a:r>
            <a:r>
              <a:rPr lang="en-US" sz="2000" dirty="0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064979" y="2188181"/>
            <a:ext cx="1890450" cy="35787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fptr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055898" y="2546057"/>
            <a:ext cx="1890450" cy="36159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char </a:t>
            </a:r>
            <a:r>
              <a:rPr lang="en-US" sz="2000" dirty="0" err="1" smtClean="0">
                <a:solidFill>
                  <a:schemeClr val="bg1"/>
                </a:solidFill>
              </a:rPr>
              <a:t>buf</a:t>
            </a:r>
            <a:r>
              <a:rPr lang="en-US" sz="2000" dirty="0" smtClean="0">
                <a:solidFill>
                  <a:schemeClr val="bg1"/>
                </a:solidFill>
              </a:rPr>
              <a:t>[1024]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055898" y="1839281"/>
            <a:ext cx="1890450" cy="35787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canary value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7593135" y="977899"/>
            <a:ext cx="8159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/>
              <a:t>Stack</a:t>
            </a: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5781938" y="1262798"/>
            <a:ext cx="127028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 smtClean="0"/>
              <a:t>ESP - 1036</a:t>
            </a:r>
            <a:endParaRPr lang="en-US" sz="2000" dirty="0"/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5781938" y="1620674"/>
            <a:ext cx="127028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 smtClean="0"/>
              <a:t>ESP - 1032</a:t>
            </a:r>
            <a:endParaRPr lang="en-US" sz="2000" dirty="0"/>
          </a:p>
        </p:txBody>
      </p:sp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5781938" y="1989408"/>
            <a:ext cx="127028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 smtClean="0"/>
              <a:t>ESP - 1028</a:t>
            </a:r>
            <a:endParaRPr lang="en-US" sz="2000" dirty="0"/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5781938" y="2347284"/>
            <a:ext cx="127028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 smtClean="0"/>
              <a:t>ESP - 1024</a:t>
            </a:r>
            <a:endParaRPr lang="en-US" sz="2000" dirty="0"/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6453454" y="5937859"/>
            <a:ext cx="55694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 smtClean="0"/>
              <a:t>ESP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7064979" y="2546056"/>
            <a:ext cx="1865977" cy="1303361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Malicious </a:t>
            </a:r>
            <a:r>
              <a:rPr lang="en-US" dirty="0" err="1" smtClean="0"/>
              <a:t>shellcode</a:t>
            </a:r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7068382" y="2197157"/>
            <a:ext cx="1857494" cy="3551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Pointer to sled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071290" y="3853502"/>
            <a:ext cx="1865977" cy="232012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NOP sled</a:t>
            </a: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7055353" y="1371599"/>
            <a:ext cx="0" cy="49638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8937267" y="1371599"/>
            <a:ext cx="0" cy="49638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4" name="Rectangular Callout 23"/>
          <p:cNvSpPr/>
          <p:nvPr/>
        </p:nvSpPr>
        <p:spPr>
          <a:xfrm>
            <a:off x="748603" y="2188181"/>
            <a:ext cx="2615569" cy="569599"/>
          </a:xfrm>
          <a:prstGeom prst="wedgeRectCallout">
            <a:avLst>
              <a:gd name="adj1" fmla="val -24341"/>
              <a:gd name="adj2" fmla="val 135553"/>
            </a:avLst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Function pointer</a:t>
            </a:r>
            <a:endParaRPr lang="en-US" sz="2400" dirty="0"/>
          </a:p>
        </p:txBody>
      </p:sp>
      <p:sp>
        <p:nvSpPr>
          <p:cNvPr id="25" name="Rectangular Callout 24"/>
          <p:cNvSpPr/>
          <p:nvPr/>
        </p:nvSpPr>
        <p:spPr>
          <a:xfrm>
            <a:off x="4185149" y="1287431"/>
            <a:ext cx="1596789" cy="1064029"/>
          </a:xfrm>
          <a:prstGeom prst="wedgeRectCallout">
            <a:avLst>
              <a:gd name="adj1" fmla="val 123743"/>
              <a:gd name="adj2" fmla="val 17466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Canary is left intact</a:t>
            </a:r>
            <a:endParaRPr lang="en-US" sz="2400" dirty="0"/>
          </a:p>
        </p:txBody>
      </p:sp>
      <p:sp>
        <p:nvSpPr>
          <p:cNvPr id="26" name="Rectangular Callout 25"/>
          <p:cNvSpPr/>
          <p:nvPr/>
        </p:nvSpPr>
        <p:spPr>
          <a:xfrm>
            <a:off x="3684567" y="4005610"/>
            <a:ext cx="2916236" cy="1064029"/>
          </a:xfrm>
          <a:prstGeom prst="wedgeRectCallout">
            <a:avLst>
              <a:gd name="adj1" fmla="val -127933"/>
              <a:gd name="adj2" fmla="val 3285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Calling </a:t>
            </a:r>
            <a:r>
              <a:rPr lang="en-US" sz="2400" dirty="0" err="1" smtClean="0"/>
              <a:t>fptr</a:t>
            </a:r>
            <a:r>
              <a:rPr lang="en-US" sz="2400" dirty="0" smtClean="0"/>
              <a:t> triggers the exploit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143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4" grpId="0" animBg="1"/>
      <p:bldP spid="24" grpId="1" animBg="1"/>
      <p:bldP spid="25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8435"/>
            <a:ext cx="8229600" cy="6310257"/>
          </a:xfrm>
        </p:spPr>
        <p:txBody>
          <a:bodyPr anchor="ctr">
            <a:normAutofit/>
          </a:bodyPr>
          <a:lstStyle/>
          <a:p>
            <a:r>
              <a:rPr lang="en-US" sz="4400" dirty="0" smtClean="0"/>
              <a:t>Basic Program Exploitation</a:t>
            </a:r>
          </a:p>
          <a:p>
            <a:r>
              <a:rPr lang="en-US" sz="4400" dirty="0" smtClean="0"/>
              <a:t>Protecting the Stack</a:t>
            </a:r>
          </a:p>
          <a:p>
            <a:r>
              <a:rPr lang="en-US" sz="4400" dirty="0" smtClean="0"/>
              <a:t>Advanced Program Exploitation</a:t>
            </a:r>
          </a:p>
          <a:p>
            <a:r>
              <a:rPr lang="en-US" sz="4400" dirty="0" smtClean="0"/>
              <a:t>Defenses Against ROP</a:t>
            </a:r>
          </a:p>
          <a:p>
            <a:r>
              <a:rPr lang="en-US" sz="4400" dirty="0" smtClean="0"/>
              <a:t>Kernel Exploits and Rootkits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8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ProPolice</a:t>
            </a:r>
            <a:r>
              <a:rPr lang="en-US" dirty="0" smtClean="0"/>
              <a:t>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49922" cy="4525963"/>
          </a:xfrm>
        </p:spPr>
        <p:txBody>
          <a:bodyPr/>
          <a:lstStyle/>
          <a:p>
            <a:r>
              <a:rPr lang="en-US" dirty="0" smtClean="0"/>
              <a:t>Security oriented compiler technique</a:t>
            </a:r>
          </a:p>
          <a:p>
            <a:r>
              <a:rPr lang="en-US" dirty="0" smtClean="0"/>
              <a:t>Attempts to place arrays above other local variables on the stack</a:t>
            </a:r>
          </a:p>
          <a:p>
            <a:r>
              <a:rPr lang="en-US" dirty="0" smtClean="0"/>
              <a:t>Integrated into </a:t>
            </a:r>
            <a:r>
              <a:rPr lang="en-US" dirty="0" err="1" smtClean="0"/>
              <a:t>gcc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64979" y="1481405"/>
            <a:ext cx="1890450" cy="35787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return </a:t>
            </a:r>
            <a:r>
              <a:rPr lang="en-US" sz="2000" dirty="0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064979" y="5820773"/>
            <a:ext cx="1890450" cy="35787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fptr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055898" y="2204857"/>
            <a:ext cx="1890450" cy="36159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char </a:t>
            </a:r>
            <a:r>
              <a:rPr lang="en-US" sz="2000" dirty="0" err="1" smtClean="0">
                <a:solidFill>
                  <a:schemeClr val="bg1"/>
                </a:solidFill>
              </a:rPr>
              <a:t>buf</a:t>
            </a:r>
            <a:r>
              <a:rPr lang="en-US" sz="2000" dirty="0" smtClean="0">
                <a:solidFill>
                  <a:schemeClr val="bg1"/>
                </a:solidFill>
              </a:rPr>
              <a:t>[1024]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055898" y="1839281"/>
            <a:ext cx="1890450" cy="35787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canary value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7593135" y="977899"/>
            <a:ext cx="8159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/>
              <a:t>Stack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5781938" y="1262798"/>
            <a:ext cx="127028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 smtClean="0"/>
              <a:t>ESP - 1036</a:t>
            </a:r>
            <a:endParaRPr lang="en-US" sz="2000" dirty="0"/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5781938" y="1620674"/>
            <a:ext cx="127028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 smtClean="0"/>
              <a:t>ESP - 1032</a:t>
            </a:r>
            <a:endParaRPr lang="en-US" sz="2000" dirty="0"/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5781938" y="1989408"/>
            <a:ext cx="127028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 smtClean="0"/>
              <a:t>ESP - 1028</a:t>
            </a:r>
            <a:endParaRPr lang="en-US" sz="2000" dirty="0"/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6129647" y="5601528"/>
            <a:ext cx="88075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 smtClean="0"/>
              <a:t>ESP - 4</a:t>
            </a:r>
            <a:endParaRPr lang="en-US" sz="2000" dirty="0"/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6453454" y="5951507"/>
            <a:ext cx="55694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 smtClean="0"/>
              <a:t>ESP</a:t>
            </a:r>
            <a:endParaRPr lang="en-US" sz="2000" dirty="0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>
            <a:off x="7055353" y="1371599"/>
            <a:ext cx="0" cy="49638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8937267" y="1371599"/>
            <a:ext cx="0" cy="49638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9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848" y="0"/>
            <a:ext cx="8229600" cy="1143000"/>
          </a:xfrm>
        </p:spPr>
        <p:txBody>
          <a:bodyPr/>
          <a:lstStyle/>
          <a:p>
            <a:r>
              <a:rPr lang="en-US" dirty="0" smtClean="0"/>
              <a:t>When </a:t>
            </a:r>
            <a:r>
              <a:rPr lang="en-US" dirty="0" err="1" smtClean="0"/>
              <a:t>ProPolice</a:t>
            </a:r>
            <a:r>
              <a:rPr lang="en-US" dirty="0" smtClean="0"/>
              <a:t> Fails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40" y="1600200"/>
            <a:ext cx="4230806" cy="4525963"/>
          </a:xfrm>
        </p:spPr>
        <p:txBody>
          <a:bodyPr/>
          <a:lstStyle/>
          <a:p>
            <a:r>
              <a:rPr lang="en-US" dirty="0" smtClean="0"/>
              <a:t>The C specification states that the fields of a </a:t>
            </a:r>
            <a:r>
              <a:rPr lang="en-US" dirty="0" err="1" smtClean="0"/>
              <a:t>struct</a:t>
            </a:r>
            <a:r>
              <a:rPr lang="en-US" dirty="0" smtClean="0"/>
              <a:t> cannot be reordered by the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1540" y="1364777"/>
            <a:ext cx="4804012" cy="5493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lvl="1" indent="0">
              <a:buFont typeface="Arial" panose="020B0604020202020204" pitchFamily="34" charset="0"/>
              <a:buNone/>
              <a:tabLst>
                <a:tab pos="231775" algn="l"/>
              </a:tabLst>
            </a:pPr>
            <a:r>
              <a:rPr lang="en-US" sz="20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void</a:t>
            </a:r>
            <a:r>
              <a:rPr lang="en-US" sz="2000" dirty="0" smtClean="0">
                <a:latin typeface="Lucida Console" panose="020B0609040504020204" pitchFamily="49" charset="0"/>
              </a:rPr>
              <a:t> </a:t>
            </a:r>
            <a:r>
              <a:rPr lang="en-US" sz="2000" dirty="0" err="1" smtClean="0">
                <a:latin typeface="Lucida Console" panose="020B0609040504020204" pitchFamily="49" charset="0"/>
              </a:rPr>
              <a:t>my_func</a:t>
            </a:r>
            <a:r>
              <a:rPr lang="en-US" sz="2000" dirty="0" smtClean="0">
                <a:latin typeface="Lucida Console" panose="020B0609040504020204" pitchFamily="49" charset="0"/>
              </a:rPr>
              <a:t>() { ... }</a:t>
            </a:r>
          </a:p>
          <a:p>
            <a:pPr marL="3175" lvl="1" indent="0">
              <a:buFont typeface="Arial" panose="020B0604020202020204" pitchFamily="34" charset="0"/>
              <a:buNone/>
              <a:tabLst>
                <a:tab pos="231775" algn="l"/>
              </a:tabLst>
            </a:pPr>
            <a:endParaRPr lang="en-US" sz="2000" dirty="0" smtClean="0">
              <a:latin typeface="Lucida Console" panose="020B0609040504020204" pitchFamily="49" charset="0"/>
            </a:endParaRPr>
          </a:p>
          <a:p>
            <a:pPr marL="3175" lvl="1" indent="0">
              <a:buFont typeface="Arial" panose="020B0604020202020204" pitchFamily="34" charset="0"/>
              <a:buNone/>
              <a:tabLst>
                <a:tab pos="231775" algn="l"/>
              </a:tabLst>
            </a:pPr>
            <a:r>
              <a:rPr lang="en-US" sz="2000" dirty="0" err="1" smtClean="0">
                <a:solidFill>
                  <a:schemeClr val="accent1"/>
                </a:solidFill>
                <a:latin typeface="Lucida Console" panose="020B0609040504020204" pitchFamily="49" charset="0"/>
              </a:rPr>
              <a:t>struct</a:t>
            </a:r>
            <a:r>
              <a:rPr lang="en-US" sz="20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 smtClean="0">
                <a:latin typeface="Lucida Console" panose="020B0609040504020204" pitchFamily="49" charset="0"/>
              </a:rPr>
              <a:t>my_stuff</a:t>
            </a:r>
            <a:r>
              <a:rPr lang="en-US" sz="2000" dirty="0" smtClean="0">
                <a:latin typeface="Lucida Console" panose="020B0609040504020204" pitchFamily="49" charset="0"/>
              </a:rPr>
              <a:t> {</a:t>
            </a:r>
          </a:p>
          <a:p>
            <a:pPr marL="3175" lvl="1" indent="0">
              <a:buNone/>
              <a:tabLst>
                <a:tab pos="231775" algn="l"/>
              </a:tabLst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>
                <a:solidFill>
                  <a:schemeClr val="accent1"/>
                </a:solidFill>
                <a:latin typeface="Lucida Console" panose="020B0609040504020204" pitchFamily="49" charset="0"/>
              </a:rPr>
              <a:t>void</a:t>
            </a:r>
            <a:r>
              <a:rPr lang="en-US" sz="2000" dirty="0">
                <a:latin typeface="Lucida Console" panose="020B0609040504020204" pitchFamily="49" charset="0"/>
              </a:rPr>
              <a:t> (*</a:t>
            </a:r>
            <a:r>
              <a:rPr lang="en-US" sz="2000" dirty="0" err="1">
                <a:latin typeface="Lucida Console" panose="020B0609040504020204" pitchFamily="49" charset="0"/>
              </a:rPr>
              <a:t>fptr</a:t>
            </a:r>
            <a:r>
              <a:rPr lang="en-US" sz="2000" dirty="0">
                <a:latin typeface="Lucida Console" panose="020B0609040504020204" pitchFamily="49" charset="0"/>
              </a:rPr>
              <a:t>)(</a:t>
            </a:r>
            <a:r>
              <a:rPr lang="en-US" sz="2000" dirty="0">
                <a:solidFill>
                  <a:schemeClr val="accent1"/>
                </a:solidFill>
                <a:latin typeface="Lucida Console" panose="020B0609040504020204" pitchFamily="49" charset="0"/>
              </a:rPr>
              <a:t>void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pPr marL="3175" lvl="1" indent="0">
              <a:buFont typeface="Arial" panose="020B0604020202020204" pitchFamily="34" charset="0"/>
              <a:buNone/>
              <a:tabLst>
                <a:tab pos="231775" algn="l"/>
              </a:tabLst>
            </a:pPr>
            <a:r>
              <a:rPr lang="en-US" sz="2000" dirty="0" smtClean="0"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char</a:t>
            </a:r>
            <a:r>
              <a:rPr lang="en-US" sz="2000" dirty="0" smtClean="0">
                <a:latin typeface="Lucida Console" panose="020B0609040504020204" pitchFamily="49" charset="0"/>
              </a:rPr>
              <a:t> </a:t>
            </a:r>
            <a:r>
              <a:rPr lang="en-US" sz="2000" dirty="0" err="1" smtClean="0">
                <a:latin typeface="Lucida Console" panose="020B0609040504020204" pitchFamily="49" charset="0"/>
              </a:rPr>
              <a:t>buf</a:t>
            </a:r>
            <a:r>
              <a:rPr lang="en-US" sz="2000" dirty="0" smtClean="0">
                <a:latin typeface="Lucida Console" panose="020B0609040504020204" pitchFamily="49" charset="0"/>
              </a:rPr>
              <a:t>[1024];</a:t>
            </a:r>
          </a:p>
          <a:p>
            <a:pPr marL="3175" lvl="1" indent="0">
              <a:buFont typeface="Arial" panose="020B0604020202020204" pitchFamily="34" charset="0"/>
              <a:buNone/>
              <a:tabLst>
                <a:tab pos="231775" algn="l"/>
              </a:tabLst>
            </a:pPr>
            <a:r>
              <a:rPr lang="en-US" sz="2000" dirty="0" smtClean="0">
                <a:latin typeface="Lucida Console" panose="020B0609040504020204" pitchFamily="49" charset="0"/>
              </a:rPr>
              <a:t>};</a:t>
            </a:r>
          </a:p>
          <a:p>
            <a:pPr marL="3175" lvl="1" indent="0">
              <a:buFont typeface="Arial" panose="020B0604020202020204" pitchFamily="34" charset="0"/>
              <a:buNone/>
              <a:tabLst>
                <a:tab pos="231775" algn="l"/>
              </a:tabLst>
            </a:pPr>
            <a:endParaRPr lang="en-US" sz="2000" dirty="0" smtClean="0">
              <a:latin typeface="Lucida Console" panose="020B0609040504020204" pitchFamily="49" charset="0"/>
            </a:endParaRPr>
          </a:p>
          <a:p>
            <a:pPr marL="3175" lvl="1" indent="0">
              <a:buFont typeface="Arial" panose="020B0604020202020204" pitchFamily="34" charset="0"/>
              <a:buNone/>
              <a:tabLst>
                <a:tab pos="231775" algn="l"/>
              </a:tabLst>
            </a:pPr>
            <a:r>
              <a:rPr lang="en-US" sz="2000" dirty="0" err="1" smtClean="0">
                <a:solidFill>
                  <a:schemeClr val="accent1"/>
                </a:solidFill>
                <a:latin typeface="Lucida Console" panose="020B0609040504020204" pitchFamily="49" charset="0"/>
              </a:rPr>
              <a:t>int</a:t>
            </a:r>
            <a:r>
              <a:rPr lang="en-US" sz="20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canary = </a:t>
            </a:r>
            <a:r>
              <a:rPr lang="en-US" sz="2000" dirty="0" err="1" smtClean="0">
                <a:latin typeface="Lucida Console" panose="020B0609040504020204" pitchFamily="49" charset="0"/>
              </a:rPr>
              <a:t>secret_canary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  <a:p>
            <a:pPr marL="3175" lvl="1" indent="0">
              <a:buFont typeface="Arial" panose="020B0604020202020204" pitchFamily="34" charset="0"/>
              <a:buNone/>
              <a:tabLst>
                <a:tab pos="231775" algn="l"/>
              </a:tabLst>
            </a:pPr>
            <a:r>
              <a:rPr lang="en-US" sz="2000" dirty="0" err="1" smtClean="0">
                <a:solidFill>
                  <a:schemeClr val="accent1"/>
                </a:solidFill>
                <a:latin typeface="Lucida Console" panose="020B0609040504020204" pitchFamily="49" charset="0"/>
              </a:rPr>
              <a:t>struct</a:t>
            </a:r>
            <a:r>
              <a:rPr lang="en-US" sz="20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 smtClean="0">
                <a:latin typeface="Lucida Console" panose="020B0609040504020204" pitchFamily="49" charset="0"/>
              </a:rPr>
              <a:t>my_stuff</a:t>
            </a:r>
            <a:r>
              <a:rPr lang="en-US" sz="2000" dirty="0" smtClean="0">
                <a:latin typeface="Lucida Console" panose="020B0609040504020204" pitchFamily="49" charset="0"/>
              </a:rPr>
              <a:t> stuff</a:t>
            </a:r>
            <a:r>
              <a:rPr lang="en-US" sz="20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;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pPr marL="3175" lvl="1" indent="0">
              <a:buFont typeface="Arial" panose="020B0604020202020204" pitchFamily="34" charset="0"/>
              <a:buNone/>
              <a:tabLst>
                <a:tab pos="231775" algn="l"/>
              </a:tabLst>
            </a:pPr>
            <a:r>
              <a:rPr lang="en-US" sz="2000" dirty="0" err="1" smtClean="0">
                <a:latin typeface="Lucida Console" panose="020B0609040504020204" pitchFamily="49" charset="0"/>
              </a:rPr>
              <a:t>stuff.fptr</a:t>
            </a:r>
            <a:r>
              <a:rPr lang="en-US" sz="2000" dirty="0" smtClean="0">
                <a:latin typeface="Lucida Console" panose="020B0609040504020204" pitchFamily="49" charset="0"/>
              </a:rPr>
              <a:t> = &amp;</a:t>
            </a:r>
            <a:r>
              <a:rPr lang="en-US" sz="2000" dirty="0" err="1" smtClean="0">
                <a:latin typeface="Lucida Console" panose="020B0609040504020204" pitchFamily="49" charset="0"/>
              </a:rPr>
              <a:t>my_func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  <a:p>
            <a:pPr marL="3175" lvl="1" indent="0">
              <a:buFont typeface="Arial" panose="020B0604020202020204" pitchFamily="34" charset="0"/>
              <a:buNone/>
              <a:tabLst>
                <a:tab pos="231775" algn="l"/>
              </a:tabLst>
            </a:pPr>
            <a:r>
              <a:rPr lang="en-US" sz="2000" dirty="0" err="1" smtClean="0">
                <a:latin typeface="Lucida Console" panose="020B0609040504020204" pitchFamily="49" charset="0"/>
              </a:rPr>
              <a:t>strcpy</a:t>
            </a:r>
            <a:r>
              <a:rPr lang="en-US" sz="2000" dirty="0" smtClean="0">
                <a:latin typeface="Lucida Console" panose="020B0609040504020204" pitchFamily="49" charset="0"/>
              </a:rPr>
              <a:t>(</a:t>
            </a:r>
            <a:r>
              <a:rPr lang="en-US" sz="2000" dirty="0" err="1" smtClean="0">
                <a:latin typeface="Lucida Console" panose="020B0609040504020204" pitchFamily="49" charset="0"/>
              </a:rPr>
              <a:t>stuff.buf</a:t>
            </a:r>
            <a:r>
              <a:rPr lang="en-US" sz="2000" dirty="0" smtClean="0">
                <a:latin typeface="Lucida Console" panose="020B0609040504020204" pitchFamily="49" charset="0"/>
              </a:rPr>
              <a:t>, </a:t>
            </a:r>
            <a:r>
              <a:rPr lang="en-US" sz="2000" dirty="0" err="1" smtClean="0">
                <a:latin typeface="Lucida Console" panose="020B0609040504020204" pitchFamily="49" charset="0"/>
              </a:rPr>
              <a:t>argv</a:t>
            </a:r>
            <a:r>
              <a:rPr lang="en-US" sz="2000" dirty="0" smtClean="0">
                <a:latin typeface="Lucida Console" panose="020B0609040504020204" pitchFamily="49" charset="0"/>
              </a:rPr>
              <a:t>[</a:t>
            </a:r>
            <a:r>
              <a:rPr lang="en-US" sz="20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1</a:t>
            </a:r>
            <a:r>
              <a:rPr lang="en-US" sz="2000" dirty="0" smtClean="0">
                <a:latin typeface="Lucida Console" panose="020B0609040504020204" pitchFamily="49" charset="0"/>
              </a:rPr>
              <a:t>]);</a:t>
            </a:r>
          </a:p>
          <a:p>
            <a:pPr marL="3175" lvl="1" indent="0">
              <a:buFont typeface="Arial" panose="020B0604020202020204" pitchFamily="34" charset="0"/>
              <a:buNone/>
              <a:tabLst>
                <a:tab pos="231775" algn="l"/>
              </a:tabLst>
            </a:pPr>
            <a:r>
              <a:rPr lang="en-US" sz="2000" dirty="0" err="1" smtClean="0">
                <a:latin typeface="Lucida Console" panose="020B0609040504020204" pitchFamily="49" charset="0"/>
              </a:rPr>
              <a:t>stuff.fptr</a:t>
            </a:r>
            <a:r>
              <a:rPr lang="en-US" sz="2000" dirty="0" smtClean="0">
                <a:latin typeface="Lucida Console" panose="020B0609040504020204" pitchFamily="49" charset="0"/>
              </a:rPr>
              <a:t>();</a:t>
            </a:r>
          </a:p>
          <a:p>
            <a:pPr marL="3175" lvl="1" indent="0">
              <a:buFont typeface="Arial" panose="020B0604020202020204" pitchFamily="34" charset="0"/>
              <a:buNone/>
              <a:tabLst>
                <a:tab pos="231775" algn="l"/>
              </a:tabLst>
            </a:pPr>
            <a:r>
              <a:rPr lang="en-US" sz="20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assert</a:t>
            </a:r>
            <a:r>
              <a:rPr lang="en-US" sz="2000" dirty="0" smtClean="0">
                <a:latin typeface="Lucida Console" panose="020B0609040504020204" pitchFamily="49" charset="0"/>
              </a:rPr>
              <a:t>(canary==</a:t>
            </a:r>
            <a:r>
              <a:rPr lang="en-US" sz="2000" dirty="0" err="1" smtClean="0">
                <a:latin typeface="Lucida Console" panose="020B0609040504020204" pitchFamily="49" charset="0"/>
              </a:rPr>
              <a:t>secret_canary</a:t>
            </a:r>
            <a:r>
              <a:rPr lang="en-US" sz="2000" dirty="0" smtClean="0">
                <a:latin typeface="Lucida Console" panose="020B0609040504020204" pitchFamily="49" charset="0"/>
              </a:rPr>
              <a:t>);</a:t>
            </a:r>
          </a:p>
          <a:p>
            <a:pPr marL="3175" lvl="1" indent="0">
              <a:buFont typeface="Arial" panose="020B0604020202020204" pitchFamily="34" charset="0"/>
              <a:buNone/>
              <a:tabLst>
                <a:tab pos="231775" algn="l"/>
              </a:tabLst>
            </a:pPr>
            <a:r>
              <a:rPr lang="en-US" sz="20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return</a:t>
            </a:r>
            <a:r>
              <a:rPr lang="en-US" sz="2000" dirty="0" smtClean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0</a:t>
            </a:r>
            <a:r>
              <a:rPr lang="en-US" sz="2000" dirty="0" smtClean="0">
                <a:latin typeface="Lucida Console" panose="020B06090405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1854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Non-Executable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8839"/>
          </a:xfrm>
        </p:spPr>
        <p:txBody>
          <a:bodyPr>
            <a:normAutofit/>
          </a:bodyPr>
          <a:lstStyle/>
          <a:p>
            <a:r>
              <a:rPr lang="en-US" dirty="0" smtClean="0"/>
              <a:t>Problem: compiler techniques cannot prevent all stack-based exploits</a:t>
            </a:r>
          </a:p>
          <a:p>
            <a:r>
              <a:rPr lang="en-US" dirty="0" smtClean="0"/>
              <a:t>Key insight: many exploits require placing code in the stack and executing it</a:t>
            </a:r>
          </a:p>
          <a:p>
            <a:pPr lvl="1"/>
            <a:r>
              <a:rPr lang="en-US" dirty="0" smtClean="0"/>
              <a:t>Code doesn’t typically go on stack pages</a:t>
            </a:r>
          </a:p>
          <a:p>
            <a:r>
              <a:rPr lang="en-US" dirty="0" smtClean="0"/>
              <a:t>Solution: make stack pages non-executable</a:t>
            </a:r>
          </a:p>
          <a:p>
            <a:pPr lvl="1"/>
            <a:r>
              <a:rPr lang="en-US" dirty="0" smtClean="0"/>
              <a:t>Compiler marks stack segment as non-executable</a:t>
            </a:r>
          </a:p>
          <a:p>
            <a:pPr lvl="1"/>
            <a:r>
              <a:rPr lang="en-US" dirty="0" smtClean="0"/>
              <a:t>Loader sets the corresponding page as non-executable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2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Page Table Entry,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57" y="1473964"/>
            <a:ext cx="8802806" cy="689212"/>
          </a:xfrm>
        </p:spPr>
        <p:txBody>
          <a:bodyPr/>
          <a:lstStyle/>
          <a:p>
            <a:r>
              <a:rPr lang="en-US" dirty="0" smtClean="0"/>
              <a:t>On x86, page table entries (PTE) are 4 bytes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160321"/>
              </p:ext>
            </p:extLst>
          </p:nvPr>
        </p:nvGraphicFramePr>
        <p:xfrm>
          <a:off x="556807" y="2154456"/>
          <a:ext cx="79757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5512"/>
                <a:gridCol w="946468"/>
                <a:gridCol w="379730"/>
                <a:gridCol w="560959"/>
                <a:gridCol w="376555"/>
                <a:gridCol w="367030"/>
                <a:gridCol w="616268"/>
                <a:gridCol w="667068"/>
                <a:gridCol w="574993"/>
                <a:gridCol w="438468"/>
                <a:gridCol w="3527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31 - 12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11 - 9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Page Frame Number (PFN)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PWT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102356" y="3100321"/>
            <a:ext cx="9000699" cy="3744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 bit determines writeable status</a:t>
            </a:r>
          </a:p>
          <a:p>
            <a:r>
              <a:rPr lang="en-US" dirty="0" smtClean="0"/>
              <a:t>… but there is no bit for executable/non-executable</a:t>
            </a:r>
          </a:p>
          <a:p>
            <a:r>
              <a:rPr lang="en-US" dirty="0" smtClean="0"/>
              <a:t>On x86-64, the most significant bit of each PTE (bit 63) determines if a page is executable</a:t>
            </a:r>
          </a:p>
          <a:p>
            <a:pPr lvl="1"/>
            <a:r>
              <a:rPr lang="en-US" dirty="0" smtClean="0"/>
              <a:t>AMD calls it the NX bit: No-</a:t>
            </a:r>
            <a:r>
              <a:rPr lang="en-US" dirty="0" err="1" smtClean="0"/>
              <a:t>eXecute</a:t>
            </a:r>
            <a:endParaRPr lang="en-US" dirty="0" smtClean="0"/>
          </a:p>
          <a:p>
            <a:pPr lvl="1"/>
            <a:r>
              <a:rPr lang="en-US" dirty="0" smtClean="0"/>
              <a:t>Intel calls it the XD bit: </a:t>
            </a:r>
            <a:r>
              <a:rPr lang="en-US" dirty="0" err="1" smtClean="0"/>
              <a:t>eXecute</a:t>
            </a:r>
            <a:r>
              <a:rPr lang="en-US" dirty="0" smtClean="0"/>
              <a:t> Disable 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817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NX bits Fail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NX prevents </a:t>
            </a:r>
            <a:r>
              <a:rPr lang="en-US" dirty="0" err="1" smtClean="0"/>
              <a:t>shellcode</a:t>
            </a:r>
            <a:r>
              <a:rPr lang="en-US" dirty="0" smtClean="0"/>
              <a:t> from being placed on the stack</a:t>
            </a:r>
          </a:p>
          <a:p>
            <a:pPr lvl="1"/>
            <a:r>
              <a:rPr lang="en-US" dirty="0" smtClean="0"/>
              <a:t>NX must be enabled by the process</a:t>
            </a:r>
          </a:p>
          <a:p>
            <a:pPr lvl="1"/>
            <a:r>
              <a:rPr lang="en-US" dirty="0" smtClean="0"/>
              <a:t>NX must be supported by the OS</a:t>
            </a:r>
          </a:p>
          <a:p>
            <a:r>
              <a:rPr lang="en-US" dirty="0" smtClean="0"/>
              <a:t>Can exploit writers get around NX?</a:t>
            </a:r>
          </a:p>
          <a:p>
            <a:pPr lvl="1"/>
            <a:r>
              <a:rPr lang="en-US" dirty="0" smtClean="0"/>
              <a:t>Of course ;)</a:t>
            </a:r>
          </a:p>
          <a:p>
            <a:pPr lvl="1"/>
            <a:r>
              <a:rPr lang="en-US" dirty="0" smtClean="0"/>
              <a:t>Return-to-</a:t>
            </a:r>
            <a:r>
              <a:rPr lang="en-US" dirty="0" err="1" smtClean="0"/>
              <a:t>libc</a:t>
            </a:r>
            <a:endParaRPr lang="en-US" dirty="0" smtClean="0"/>
          </a:p>
          <a:p>
            <a:pPr lvl="1"/>
            <a:r>
              <a:rPr lang="en-US" dirty="0" smtClean="0"/>
              <a:t>Return-oriented programming (ROP)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12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8435"/>
            <a:ext cx="8229600" cy="6310257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</a:rPr>
              <a:t>Basic Program Exploitation</a:t>
            </a:r>
          </a:p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</a:rPr>
              <a:t>Protecting the Stack</a:t>
            </a:r>
          </a:p>
          <a:p>
            <a:r>
              <a:rPr lang="en-US" sz="4400" dirty="0" smtClean="0"/>
              <a:t>Advanced Program Exploitation</a:t>
            </a:r>
          </a:p>
          <a:p>
            <a:r>
              <a:rPr lang="en-US" sz="4400" dirty="0" smtClean="0"/>
              <a:t>Defenses Against ROP</a:t>
            </a:r>
          </a:p>
          <a:p>
            <a:r>
              <a:rPr lang="en-US" sz="4400" dirty="0" smtClean="0"/>
              <a:t>Kernel Exploits and Rootkits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5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" y="15326"/>
            <a:ext cx="3370997" cy="1143000"/>
          </a:xfrm>
        </p:spPr>
        <p:txBody>
          <a:bodyPr/>
          <a:lstStyle/>
          <a:p>
            <a:r>
              <a:rPr lang="en-US" dirty="0" smtClean="0"/>
              <a:t>Return to </a:t>
            </a:r>
            <a:r>
              <a:rPr lang="en-US" dirty="0" err="1" smtClean="0"/>
              <a:t>libc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03" y="2502598"/>
            <a:ext cx="5957256" cy="3241261"/>
          </a:xfrm>
        </p:spPr>
        <p:txBody>
          <a:bodyPr>
            <a:normAutofit/>
          </a:bodyPr>
          <a:lstStyle/>
          <a:p>
            <a:r>
              <a:rPr lang="en-US" dirty="0" smtClean="0"/>
              <a:t>Example exploits thus far have leveraged code injection</a:t>
            </a:r>
          </a:p>
          <a:p>
            <a:r>
              <a:rPr lang="en-US" dirty="0" smtClean="0"/>
              <a:t>Why not use code that is already available in the process?</a:t>
            </a:r>
          </a:p>
          <a:p>
            <a:pPr marL="0" indent="0" algn="ctr">
              <a:buNone/>
            </a:pPr>
            <a:r>
              <a:rPr lang="en-US" dirty="0" err="1" smtClean="0"/>
              <a:t>execvp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/>
                </a:solidFill>
              </a:rPr>
              <a:t>char *</a:t>
            </a:r>
            <a:r>
              <a:rPr lang="en-US" dirty="0" smtClean="0"/>
              <a:t> file, </a:t>
            </a:r>
            <a:r>
              <a:rPr lang="en-US" dirty="0" smtClean="0">
                <a:solidFill>
                  <a:schemeClr val="accent1"/>
                </a:solidFill>
              </a:rPr>
              <a:t>char **</a:t>
            </a:r>
            <a:r>
              <a:rPr lang="en-US" dirty="0" smtClean="0"/>
              <a:t> </a:t>
            </a:r>
            <a:r>
              <a:rPr lang="en-US" dirty="0" err="1" smtClean="0"/>
              <a:t>argv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38477" y="1937849"/>
            <a:ext cx="1890450" cy="35787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return </a:t>
            </a:r>
            <a:r>
              <a:rPr lang="en-US" sz="2000" dirty="0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938477" y="5199797"/>
            <a:ext cx="1890450" cy="137639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t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libc</a:t>
            </a:r>
            <a:r>
              <a:rPr lang="en-US" sz="2000" dirty="0" smtClean="0">
                <a:solidFill>
                  <a:schemeClr val="bg1"/>
                </a:solidFill>
              </a:rPr>
              <a:t> Library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938477" y="2295725"/>
            <a:ext cx="1890450" cy="68670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Current stack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frame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5467711" y="6335404"/>
            <a:ext cx="1450719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 smtClean="0"/>
              <a:t>0x007F0000</a:t>
            </a:r>
            <a:endParaRPr lang="en-US" sz="2000" dirty="0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6938477" y="5703751"/>
            <a:ext cx="1890450" cy="407769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execvp</a:t>
            </a:r>
            <a:r>
              <a:rPr lang="en-US" sz="2000" dirty="0" smtClean="0">
                <a:solidFill>
                  <a:schemeClr val="bg1"/>
                </a:solidFill>
              </a:rPr>
              <a:t>()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8817589" y="232012"/>
            <a:ext cx="0" cy="65009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 flipH="1">
            <a:off x="6935675" y="232012"/>
            <a:ext cx="9626" cy="65009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5467711" y="5887217"/>
            <a:ext cx="146995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 smtClean="0"/>
              <a:t>0x007F0A82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6950961" y="1940625"/>
            <a:ext cx="1857494" cy="3551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0x007F0A82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957785" y="1585525"/>
            <a:ext cx="1857494" cy="3551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Fake return </a:t>
            </a:r>
            <a:r>
              <a:rPr lang="en-US" dirty="0" err="1" smtClean="0"/>
              <a:t>addr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957785" y="1230425"/>
            <a:ext cx="1857494" cy="3551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Ptr</a:t>
            </a:r>
            <a:r>
              <a:rPr lang="en-US" dirty="0" smtClean="0"/>
              <a:t> to string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957785" y="221220"/>
            <a:ext cx="1857494" cy="65410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“/bin/</a:t>
            </a:r>
            <a:r>
              <a:rPr lang="en-US" dirty="0" err="1" smtClean="0"/>
              <a:t>sh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957785" y="875325"/>
            <a:ext cx="1857494" cy="3551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" name="Right Arrow 24"/>
          <p:cNvSpPr/>
          <p:nvPr/>
        </p:nvSpPr>
        <p:spPr>
          <a:xfrm rot="19803743">
            <a:off x="6114196" y="2816283"/>
            <a:ext cx="797195" cy="7346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ESP</a:t>
            </a:r>
            <a:endParaRPr lang="en-US" sz="2000" dirty="0"/>
          </a:p>
        </p:txBody>
      </p:sp>
      <p:sp>
        <p:nvSpPr>
          <p:cNvPr id="26" name="Left Brace 25"/>
          <p:cNvSpPr/>
          <p:nvPr/>
        </p:nvSpPr>
        <p:spPr>
          <a:xfrm>
            <a:off x="4544710" y="875325"/>
            <a:ext cx="204717" cy="1065300"/>
          </a:xfrm>
          <a:prstGeom prst="leftBrac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ular Callout 26"/>
          <p:cNvSpPr/>
          <p:nvPr/>
        </p:nvSpPr>
        <p:spPr>
          <a:xfrm>
            <a:off x="5111091" y="1285017"/>
            <a:ext cx="1637514" cy="449052"/>
          </a:xfrm>
          <a:prstGeom prst="wedgeRectCallout">
            <a:avLst>
              <a:gd name="adj1" fmla="val 75013"/>
              <a:gd name="adj2" fmla="val -202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char * file</a:t>
            </a:r>
            <a:endParaRPr lang="en-US" sz="2400" dirty="0"/>
          </a:p>
        </p:txBody>
      </p:sp>
      <p:sp>
        <p:nvSpPr>
          <p:cNvPr id="28" name="Rectangular Callout 27"/>
          <p:cNvSpPr/>
          <p:nvPr/>
        </p:nvSpPr>
        <p:spPr>
          <a:xfrm>
            <a:off x="4879078" y="787405"/>
            <a:ext cx="1869527" cy="449052"/>
          </a:xfrm>
          <a:prstGeom prst="wedgeRectCallout">
            <a:avLst>
              <a:gd name="adj1" fmla="val 73553"/>
              <a:gd name="adj2" fmla="val 7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char ** </a:t>
            </a:r>
            <a:r>
              <a:rPr lang="en-US" sz="2400" dirty="0" err="1" smtClean="0"/>
              <a:t>argv</a:t>
            </a:r>
            <a:endParaRPr lang="en-US" sz="2400" dirty="0"/>
          </a:p>
        </p:txBody>
      </p:sp>
      <p:sp>
        <p:nvSpPr>
          <p:cNvPr id="29" name="Left Brace 28"/>
          <p:cNvSpPr/>
          <p:nvPr/>
        </p:nvSpPr>
        <p:spPr>
          <a:xfrm rot="10800000">
            <a:off x="8905161" y="875325"/>
            <a:ext cx="204717" cy="1065300"/>
          </a:xfrm>
          <a:prstGeom prst="leftBrac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9803743">
            <a:off x="6114197" y="5973415"/>
            <a:ext cx="797195" cy="7346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EIP</a:t>
            </a:r>
            <a:endParaRPr lang="en-US" sz="2000" dirty="0"/>
          </a:p>
        </p:txBody>
      </p:sp>
      <p:sp>
        <p:nvSpPr>
          <p:cNvPr id="32" name="Rectangular Callout 31"/>
          <p:cNvSpPr/>
          <p:nvPr/>
        </p:nvSpPr>
        <p:spPr>
          <a:xfrm>
            <a:off x="1427329" y="1246329"/>
            <a:ext cx="2454317" cy="981913"/>
          </a:xfrm>
          <a:prstGeom prst="wedgeRectCallout">
            <a:avLst>
              <a:gd name="adj1" fmla="val 73901"/>
              <a:gd name="adj2" fmla="val -327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Parameters for a call to </a:t>
            </a:r>
            <a:r>
              <a:rPr lang="en-US" sz="2400" dirty="0" err="1" smtClean="0"/>
              <a:t>execvp</a:t>
            </a:r>
            <a:r>
              <a:rPr lang="en-US" sz="2400" dirty="0" smtClean="0"/>
              <a:t>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313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00018 -0.09653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9931 L -2.77778E-6 -0.14977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150"/>
            <a:ext cx="8229600" cy="1143000"/>
          </a:xfrm>
        </p:spPr>
        <p:txBody>
          <a:bodyPr/>
          <a:lstStyle/>
          <a:p>
            <a:r>
              <a:rPr lang="en-US" dirty="0" smtClean="0"/>
              <a:t>Stack Control = Program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7712"/>
            <a:ext cx="8229600" cy="535333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Return to </a:t>
            </a:r>
            <a:r>
              <a:rPr lang="en-US" dirty="0" err="1" smtClean="0"/>
              <a:t>libc</a:t>
            </a:r>
            <a:r>
              <a:rPr lang="en-US" dirty="0" smtClean="0"/>
              <a:t> works by crafting special stack frames and using existing library code</a:t>
            </a:r>
          </a:p>
          <a:p>
            <a:pPr lvl="1"/>
            <a:r>
              <a:rPr lang="en-US" dirty="0" smtClean="0"/>
              <a:t>No need to inject code, just data onto the stack</a:t>
            </a:r>
          </a:p>
          <a:p>
            <a:r>
              <a:rPr lang="en-US" dirty="0" smtClean="0"/>
              <a:t>Return-oriented programming (ROP) is a generalization of return to </a:t>
            </a:r>
            <a:r>
              <a:rPr lang="en-US" dirty="0" err="1" smtClean="0"/>
              <a:t>libc</a:t>
            </a:r>
            <a:endParaRPr lang="en-US" dirty="0" smtClean="0"/>
          </a:p>
          <a:p>
            <a:pPr lvl="1"/>
            <a:r>
              <a:rPr lang="en-US" dirty="0" smtClean="0"/>
              <a:t>Why only jump to existing functions?</a:t>
            </a:r>
          </a:p>
          <a:p>
            <a:pPr lvl="1"/>
            <a:r>
              <a:rPr lang="en-US" dirty="0" smtClean="0"/>
              <a:t>You can jump to code </a:t>
            </a:r>
            <a:r>
              <a:rPr lang="en-US" b="1" dirty="0" smtClean="0"/>
              <a:t>anywhere</a:t>
            </a:r>
            <a:r>
              <a:rPr lang="en-US" dirty="0" smtClean="0"/>
              <a:t> in the program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Gadgets</a:t>
            </a:r>
            <a:r>
              <a:rPr lang="en-US" dirty="0" smtClean="0"/>
              <a:t> are snippets of assembly that form a Turing complete language</a:t>
            </a:r>
          </a:p>
          <a:p>
            <a:pPr lvl="1"/>
            <a:r>
              <a:rPr lang="en-US" dirty="0" smtClean="0"/>
              <a:t>Gadgets + control of the stack = arbitrary code execution power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21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8435"/>
            <a:ext cx="8229600" cy="6310257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</a:rPr>
              <a:t>Basic Program Exploitation</a:t>
            </a:r>
          </a:p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</a:rPr>
              <a:t>Protecting the Stack</a:t>
            </a:r>
          </a:p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</a:rPr>
              <a:t>Advanced Program Exploitation</a:t>
            </a:r>
          </a:p>
          <a:p>
            <a:r>
              <a:rPr lang="en-US" sz="4400" dirty="0" smtClean="0"/>
              <a:t>Defenses Against ROP</a:t>
            </a:r>
          </a:p>
          <a:p>
            <a:r>
              <a:rPr lang="en-US" sz="4400" dirty="0" smtClean="0"/>
              <a:t>Kernel Exploits and Rootkits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2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8"/>
            <a:ext cx="8229600" cy="1143000"/>
          </a:xfrm>
        </p:spPr>
        <p:txBody>
          <a:bodyPr/>
          <a:lstStyle/>
          <a:p>
            <a:r>
              <a:rPr lang="en-US" dirty="0" smtClean="0"/>
              <a:t>Defending Against Return to </a:t>
            </a:r>
            <a:r>
              <a:rPr lang="en-US" dirty="0" err="1" smtClean="0"/>
              <a:t>libc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94" y="1136168"/>
            <a:ext cx="5895832" cy="5473072"/>
          </a:xfrm>
        </p:spPr>
        <p:txBody>
          <a:bodyPr>
            <a:normAutofit/>
          </a:bodyPr>
          <a:lstStyle/>
          <a:p>
            <a:r>
              <a:rPr lang="en-US" dirty="0" smtClean="0"/>
              <a:t>Return to </a:t>
            </a:r>
            <a:r>
              <a:rPr lang="en-US" dirty="0" err="1" smtClean="0"/>
              <a:t>libc</a:t>
            </a:r>
            <a:r>
              <a:rPr lang="en-US" dirty="0" smtClean="0"/>
              <a:t> and ROP work by repeatedly returning to known pieces of code</a:t>
            </a:r>
          </a:p>
          <a:p>
            <a:pPr lvl="1"/>
            <a:r>
              <a:rPr lang="en-US" dirty="0" smtClean="0"/>
              <a:t>This assumes the attacker knows the addresses of this code in memory</a:t>
            </a:r>
          </a:p>
          <a:p>
            <a:r>
              <a:rPr lang="en-US" dirty="0" smtClean="0"/>
              <a:t>Key idea: place code and data at </a:t>
            </a:r>
            <a:r>
              <a:rPr lang="en-US" b="1" dirty="0" smtClean="0"/>
              <a:t>random</a:t>
            </a:r>
            <a:r>
              <a:rPr lang="en-US" dirty="0" smtClean="0"/>
              <a:t> places in memory</a:t>
            </a:r>
          </a:p>
          <a:p>
            <a:pPr lvl="1"/>
            <a:r>
              <a:rPr lang="en-US" dirty="0" smtClean="0"/>
              <a:t>Address Space Layout Randomization (ASLR)</a:t>
            </a:r>
          </a:p>
          <a:p>
            <a:pPr lvl="1"/>
            <a:r>
              <a:rPr lang="en-US" dirty="0" smtClean="0"/>
              <a:t>Supported by all modern </a:t>
            </a:r>
            <a:r>
              <a:rPr lang="en-US" dirty="0" err="1" smtClean="0"/>
              <a:t>OSes</a:t>
            </a:r>
            <a:endParaRPr lang="en-US" dirty="0"/>
          </a:p>
        </p:txBody>
      </p:sp>
      <p:sp>
        <p:nvSpPr>
          <p:cNvPr id="7" name="Text Box 28"/>
          <p:cNvSpPr txBox="1">
            <a:spLocks noChangeArrowheads="1"/>
          </p:cNvSpPr>
          <p:nvPr/>
        </p:nvSpPr>
        <p:spPr bwMode="auto">
          <a:xfrm>
            <a:off x="6507320" y="6410468"/>
            <a:ext cx="312586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6140765" y="1193353"/>
            <a:ext cx="694101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 smtClean="0"/>
              <a:t>2</a:t>
            </a:r>
            <a:r>
              <a:rPr lang="en-US" sz="2000" baseline="30000" dirty="0" smtClean="0"/>
              <a:t>64</a:t>
            </a:r>
            <a:r>
              <a:rPr lang="en-US" sz="2000" dirty="0" smtClean="0"/>
              <a:t>-1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6878471" y="4810835"/>
            <a:ext cx="2019868" cy="16337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Code Region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6878473" y="3177083"/>
            <a:ext cx="2019868" cy="1633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Heap Region</a:t>
            </a:r>
            <a:endParaRPr lang="en-US" sz="2000" dirty="0"/>
          </a:p>
        </p:txBody>
      </p:sp>
      <p:sp>
        <p:nvSpPr>
          <p:cNvPr id="12" name="Text Box 28"/>
          <p:cNvSpPr txBox="1">
            <a:spLocks noChangeArrowheads="1"/>
          </p:cNvSpPr>
          <p:nvPr/>
        </p:nvSpPr>
        <p:spPr bwMode="auto">
          <a:xfrm>
            <a:off x="6808848" y="953636"/>
            <a:ext cx="215911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400" dirty="0" smtClean="0"/>
              <a:t>Virtual Memory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6878473" y="1543331"/>
            <a:ext cx="2019868" cy="1633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Stack Region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6878473" y="5752530"/>
            <a:ext cx="2019868" cy="502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878473" y="4183038"/>
            <a:ext cx="2019868" cy="54818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878473" y="5501041"/>
            <a:ext cx="2019868" cy="502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878471" y="4875519"/>
            <a:ext cx="2019868" cy="502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78473" y="3908945"/>
            <a:ext cx="2019868" cy="54818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878473" y="3634852"/>
            <a:ext cx="2019868" cy="54818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878471" y="2360207"/>
            <a:ext cx="2019868" cy="54818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878473" y="1627573"/>
            <a:ext cx="2019868" cy="54818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878471" y="2054065"/>
            <a:ext cx="2019868" cy="54818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78471" y="1392125"/>
            <a:ext cx="2019868" cy="530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2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3" grpId="0" animBg="1"/>
      <p:bldP spid="2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94" y="3493827"/>
            <a:ext cx="8864220" cy="3302758"/>
          </a:xfrm>
        </p:spPr>
        <p:txBody>
          <a:bodyPr>
            <a:normAutofit/>
          </a:bodyPr>
          <a:lstStyle/>
          <a:p>
            <a:r>
              <a:rPr lang="en-US" dirty="0" smtClean="0"/>
              <a:t>Suppose I really want to see the secret answers</a:t>
            </a:r>
          </a:p>
          <a:p>
            <a:pPr lvl="1"/>
            <a:r>
              <a:rPr lang="en-US" dirty="0" smtClean="0"/>
              <a:t>But I’m not willing to play the game</a:t>
            </a:r>
          </a:p>
          <a:p>
            <a:r>
              <a:rPr lang="en-US" dirty="0" smtClean="0"/>
              <a:t>How can I run arbitrary code as </a:t>
            </a:r>
            <a:r>
              <a:rPr lang="en-US" dirty="0" err="1" smtClean="0"/>
              <a:t>amislove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If I could run code as </a:t>
            </a:r>
            <a:r>
              <a:rPr lang="en-US" dirty="0" err="1" smtClean="0"/>
              <a:t>amislove</a:t>
            </a:r>
            <a:r>
              <a:rPr lang="en-US" dirty="0" smtClean="0"/>
              <a:t>, I could read secrets.txt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execvp</a:t>
            </a:r>
            <a:r>
              <a:rPr lang="en-US" dirty="0" smtClean="0"/>
              <a:t>(“/bin/</a:t>
            </a:r>
            <a:r>
              <a:rPr lang="en-US" dirty="0" err="1" smtClean="0"/>
              <a:t>sh</a:t>
            </a:r>
            <a:r>
              <a:rPr lang="en-US" dirty="0" smtClean="0"/>
              <a:t>”, 0);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7893" y="2058928"/>
            <a:ext cx="8700448" cy="13120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317625" algn="l"/>
                <a:tab pos="1944688" algn="l"/>
                <a:tab pos="2627313" algn="l"/>
                <a:tab pos="3254375" algn="l"/>
                <a:tab pos="3944938" algn="l"/>
              </a:tabLst>
            </a:pP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 smtClean="0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 game] </a:t>
            </a:r>
            <a:r>
              <a:rPr lang="en-US" dirty="0" err="1" smtClean="0">
                <a:latin typeface="Lucida Console" panose="020B0609040504020204" pitchFamily="49" charset="0"/>
              </a:rPr>
              <a:t>ls</a:t>
            </a:r>
            <a:r>
              <a:rPr lang="en-US" dirty="0" smtClean="0">
                <a:latin typeface="Lucida Console" panose="020B0609040504020204" pitchFamily="49" charset="0"/>
              </a:rPr>
              <a:t> -</a:t>
            </a:r>
            <a:r>
              <a:rPr lang="en-US" dirty="0" err="1" smtClean="0">
                <a:latin typeface="Lucida Console" panose="020B0609040504020204" pitchFamily="49" charset="0"/>
              </a:rPr>
              <a:t>lh</a:t>
            </a:r>
            <a:endParaRPr lang="en-US" dirty="0" smtClean="0"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rw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------- 1 </a:t>
            </a:r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amislove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faculty  180 Jan 23 11:25 secrets.txt</a:t>
            </a: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rwsr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sr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-x 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4 </a:t>
            </a:r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amislove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faculty 8.5K 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Jan 23 11:25 </a:t>
            </a:r>
            <a:r>
              <a:rPr lang="en-US" dirty="0" err="1" smtClean="0">
                <a:solidFill>
                  <a:schemeClr val="accent2"/>
                </a:solidFill>
                <a:latin typeface="Lucida Console" panose="020B0609040504020204" pitchFamily="49" charset="0"/>
              </a:rPr>
              <a:t>guessinggame</a:t>
            </a:r>
            <a:endParaRPr lang="en-US" dirty="0" smtClean="0">
              <a:solidFill>
                <a:schemeClr val="accent2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457201" y="1471520"/>
            <a:ext cx="3716514" cy="655647"/>
          </a:xfrm>
          <a:prstGeom prst="wedgeRectCallout">
            <a:avLst>
              <a:gd name="adj1" fmla="val -39375"/>
              <a:gd name="adj2" fmla="val 163692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Game executable is </a:t>
            </a:r>
            <a:r>
              <a:rPr lang="en-US" sz="2400" dirty="0" err="1" smtClean="0"/>
              <a:t>setuid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102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319" y="0"/>
            <a:ext cx="8229600" cy="1143000"/>
          </a:xfrm>
        </p:spPr>
        <p:txBody>
          <a:bodyPr/>
          <a:lstStyle/>
          <a:p>
            <a:r>
              <a:rPr lang="en-US" dirty="0" smtClean="0"/>
              <a:t>Randomizing Code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93" y="1600200"/>
            <a:ext cx="5950423" cy="4902958"/>
          </a:xfrm>
        </p:spPr>
        <p:txBody>
          <a:bodyPr/>
          <a:lstStyle/>
          <a:p>
            <a:r>
              <a:rPr lang="en-US" dirty="0" smtClean="0"/>
              <a:t>It’s okay for stack and heap to be placed randomly</a:t>
            </a:r>
          </a:p>
          <a:p>
            <a:pPr lvl="1"/>
            <a:r>
              <a:rPr lang="en-US" dirty="0" smtClean="0"/>
              <a:t>Example: stack is accessed relative to ESP</a:t>
            </a:r>
          </a:p>
          <a:p>
            <a:r>
              <a:rPr lang="en-US" dirty="0" smtClean="0"/>
              <a:t>Problem: code is typically compiled assuming a fixed load address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86495" y="62293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204981" y="1337061"/>
            <a:ext cx="696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r>
              <a:rPr lang="en-US" sz="2000" baseline="30000" dirty="0" smtClean="0"/>
              <a:t>64</a:t>
            </a:r>
            <a:r>
              <a:rPr lang="en-US" sz="2000" dirty="0" smtClean="0"/>
              <a:t>-1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6933063" y="5071577"/>
            <a:ext cx="1787856" cy="111911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87695" y="1121617"/>
            <a:ext cx="1878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Virtual Memory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6933063" y="3405118"/>
            <a:ext cx="1787856" cy="11191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33063" y="1521727"/>
            <a:ext cx="1787856" cy="4885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2790965" y="5923126"/>
            <a:ext cx="3675379" cy="534055"/>
          </a:xfrm>
          <a:prstGeom prst="wedgeRectCallout">
            <a:avLst>
              <a:gd name="adj1" fmla="val 76464"/>
              <a:gd name="adj2" fmla="val -31298"/>
            </a:avLst>
          </a:prstGeom>
          <a:solidFill>
            <a:schemeClr val="accent4"/>
          </a:solidFill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Addr</a:t>
            </a:r>
            <a:r>
              <a:rPr lang="en-US" sz="2400" dirty="0" smtClean="0"/>
              <a:t> of foo(): 0x000FE4D8</a:t>
            </a:r>
            <a:endParaRPr lang="en-US" sz="2400" dirty="0"/>
          </a:p>
        </p:txBody>
      </p:sp>
      <p:sp>
        <p:nvSpPr>
          <p:cNvPr id="13" name="Rectangular Callout 12"/>
          <p:cNvSpPr/>
          <p:nvPr/>
        </p:nvSpPr>
        <p:spPr>
          <a:xfrm>
            <a:off x="2790965" y="5067740"/>
            <a:ext cx="3675379" cy="563395"/>
          </a:xfrm>
          <a:prstGeom prst="wedgeRectCallout">
            <a:avLst>
              <a:gd name="adj1" fmla="val 77453"/>
              <a:gd name="adj2" fmla="val -179065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Addr</a:t>
            </a:r>
            <a:r>
              <a:rPr lang="en-US" sz="2400" dirty="0" smtClean="0"/>
              <a:t> of foo(): 0x0DEB49A3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68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427" y="8502"/>
            <a:ext cx="857079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Position Independent 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400"/>
            <a:ext cx="8229600" cy="1647975"/>
          </a:xfrm>
        </p:spPr>
        <p:txBody>
          <a:bodyPr/>
          <a:lstStyle/>
          <a:p>
            <a:r>
              <a:rPr lang="en-US" dirty="0" smtClean="0"/>
              <a:t>Modern compilers can produce Position </a:t>
            </a:r>
            <a:r>
              <a:rPr lang="en-US" dirty="0"/>
              <a:t>I</a:t>
            </a:r>
            <a:r>
              <a:rPr lang="en-US" dirty="0" smtClean="0"/>
              <a:t>ndependent </a:t>
            </a:r>
            <a:r>
              <a:rPr lang="en-US" dirty="0"/>
              <a:t>C</a:t>
            </a:r>
            <a:r>
              <a:rPr lang="en-US" dirty="0" smtClean="0"/>
              <a:t>ode (PIC)</a:t>
            </a:r>
          </a:p>
          <a:p>
            <a:pPr lvl="1"/>
            <a:r>
              <a:rPr lang="en-US" dirty="0" smtClean="0"/>
              <a:t>Also called Position Independent Executable (PIE)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8280" y="2957015"/>
            <a:ext cx="3355075" cy="37235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/>
              <a:t>global_var</a:t>
            </a:r>
            <a:r>
              <a:rPr lang="en-US" dirty="0"/>
              <a:t> = </a:t>
            </a:r>
            <a:r>
              <a:rPr lang="en-US" dirty="0" smtClean="0">
                <a:solidFill>
                  <a:schemeClr val="accent4"/>
                </a:solidFill>
              </a:rPr>
              <a:t>20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 smtClean="0"/>
              <a:t>func</a:t>
            </a:r>
            <a:r>
              <a:rPr lang="en-US" dirty="0" smtClean="0"/>
              <a:t>() </a:t>
            </a:r>
            <a:r>
              <a:rPr lang="en-US" dirty="0"/>
              <a:t>{ </a:t>
            </a:r>
            <a:r>
              <a:rPr lang="en-US" dirty="0">
                <a:solidFill>
                  <a:schemeClr val="accent1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4"/>
                </a:solidFill>
              </a:rPr>
              <a:t>30</a:t>
            </a:r>
            <a:r>
              <a:rPr lang="en-US" dirty="0"/>
              <a:t>;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/>
              <a:t>main()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/>
              <a:t> x = </a:t>
            </a:r>
            <a:r>
              <a:rPr lang="en-US" dirty="0" err="1"/>
              <a:t>func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global_var</a:t>
            </a:r>
            <a:r>
              <a:rPr lang="en-US" dirty="0"/>
              <a:t> = </a:t>
            </a:r>
            <a:r>
              <a:rPr lang="en-US" dirty="0" smtClean="0">
                <a:solidFill>
                  <a:schemeClr val="accent4"/>
                </a:solidFill>
              </a:rPr>
              <a:t>10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accent1"/>
                </a:solidFill>
              </a:rPr>
              <a:t>return</a:t>
            </a:r>
            <a:r>
              <a:rPr lang="en-US" dirty="0"/>
              <a:t>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625755" y="2781868"/>
            <a:ext cx="5456830" cy="390098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-231775">
              <a:buNone/>
              <a:tabLst>
                <a:tab pos="1146175" algn="l"/>
                <a:tab pos="3200400" algn="l"/>
              </a:tabLst>
            </a:pPr>
            <a:r>
              <a:rPr lang="en-US" dirty="0" smtClean="0"/>
              <a:t>004004b4 &lt;</a:t>
            </a:r>
            <a:r>
              <a:rPr lang="en-US" dirty="0" err="1" smtClean="0"/>
              <a:t>func</a:t>
            </a:r>
            <a:r>
              <a:rPr lang="en-US" dirty="0"/>
              <a:t>&gt;:</a:t>
            </a:r>
          </a:p>
          <a:p>
            <a:pPr marL="231775" indent="-231775">
              <a:buNone/>
              <a:tabLst>
                <a:tab pos="1146175" algn="l"/>
                <a:tab pos="3200400" algn="l"/>
              </a:tabLst>
            </a:pPr>
            <a:endParaRPr lang="en-US" dirty="0"/>
          </a:p>
          <a:p>
            <a:pPr marL="231775" indent="-231775">
              <a:buNone/>
              <a:tabLst>
                <a:tab pos="1146175" algn="l"/>
                <a:tab pos="3200400" algn="l"/>
              </a:tabLst>
            </a:pPr>
            <a:r>
              <a:rPr lang="en-US" dirty="0" smtClean="0"/>
              <a:t>004004bf </a:t>
            </a:r>
            <a:r>
              <a:rPr lang="en-US" dirty="0"/>
              <a:t>&lt;main&gt;:</a:t>
            </a:r>
          </a:p>
          <a:p>
            <a:pPr marL="231775" indent="-231775">
              <a:buNone/>
              <a:tabLst>
                <a:tab pos="1146175" algn="l"/>
                <a:tab pos="3200400" algn="l"/>
              </a:tabLst>
            </a:pPr>
            <a:r>
              <a:rPr lang="en-US" dirty="0" smtClean="0"/>
              <a:t>	4004bf:	55	push   </a:t>
            </a:r>
            <a:r>
              <a:rPr lang="en-US" dirty="0" err="1"/>
              <a:t>e</a:t>
            </a:r>
            <a:r>
              <a:rPr lang="en-US" dirty="0" err="1" smtClean="0"/>
              <a:t>bp</a:t>
            </a:r>
            <a:endParaRPr lang="en-US" dirty="0"/>
          </a:p>
          <a:p>
            <a:pPr marL="231775" indent="-231775">
              <a:buNone/>
              <a:tabLst>
                <a:tab pos="1146175" algn="l"/>
                <a:tab pos="3200400" algn="l"/>
              </a:tabLst>
            </a:pPr>
            <a:r>
              <a:rPr lang="en-US" dirty="0" smtClean="0"/>
              <a:t>	4004c0:	48 </a:t>
            </a:r>
            <a:r>
              <a:rPr lang="en-US" dirty="0"/>
              <a:t>89 </a:t>
            </a:r>
            <a:r>
              <a:rPr lang="en-US" dirty="0" smtClean="0"/>
              <a:t>e5	</a:t>
            </a:r>
            <a:r>
              <a:rPr lang="en-US" dirty="0" err="1" smtClean="0"/>
              <a:t>mov</a:t>
            </a:r>
            <a:r>
              <a:rPr lang="en-US" dirty="0" smtClean="0"/>
              <a:t>    </a:t>
            </a:r>
            <a:r>
              <a:rPr lang="en-US" dirty="0" err="1" smtClean="0"/>
              <a:t>ebp</a:t>
            </a:r>
            <a:r>
              <a:rPr lang="en-US" dirty="0" smtClean="0"/>
              <a:t>, </a:t>
            </a:r>
            <a:r>
              <a:rPr lang="en-US" dirty="0" err="1" smtClean="0"/>
              <a:t>esp</a:t>
            </a:r>
            <a:endParaRPr lang="en-US" dirty="0"/>
          </a:p>
          <a:p>
            <a:pPr marL="231775" indent="-231775">
              <a:buNone/>
              <a:tabLst>
                <a:tab pos="1146175" algn="l"/>
                <a:tab pos="3200400" algn="l"/>
              </a:tabLst>
            </a:pPr>
            <a:r>
              <a:rPr lang="en-US" dirty="0" smtClean="0"/>
              <a:t>	4004c3:	48 </a:t>
            </a:r>
            <a:r>
              <a:rPr lang="en-US" dirty="0"/>
              <a:t>83 </a:t>
            </a:r>
            <a:r>
              <a:rPr lang="en-US" dirty="0" err="1"/>
              <a:t>ec</a:t>
            </a:r>
            <a:r>
              <a:rPr lang="en-US" dirty="0"/>
              <a:t> </a:t>
            </a:r>
            <a:r>
              <a:rPr lang="en-US" dirty="0" smtClean="0"/>
              <a:t>10	sub    </a:t>
            </a:r>
            <a:r>
              <a:rPr lang="en-US" dirty="0" err="1" smtClean="0"/>
              <a:t>esp</a:t>
            </a:r>
            <a:r>
              <a:rPr lang="en-US" dirty="0" smtClean="0"/>
              <a:t>, 0x10</a:t>
            </a:r>
            <a:endParaRPr lang="en-US" dirty="0"/>
          </a:p>
          <a:p>
            <a:pPr marL="231775" indent="-231775">
              <a:buNone/>
              <a:tabLst>
                <a:tab pos="1146175" algn="l"/>
                <a:tab pos="3200400" algn="l"/>
              </a:tabLst>
            </a:pPr>
            <a:r>
              <a:rPr lang="en-US" dirty="0" smtClean="0"/>
              <a:t>	4004c7:	e8 </a:t>
            </a:r>
            <a:r>
              <a:rPr lang="en-US" dirty="0"/>
              <a:t>e8 </a:t>
            </a:r>
            <a:r>
              <a:rPr lang="en-US" dirty="0" err="1"/>
              <a:t>ff</a:t>
            </a:r>
            <a:r>
              <a:rPr lang="en-US" dirty="0"/>
              <a:t> </a:t>
            </a:r>
            <a:r>
              <a:rPr lang="en-US" dirty="0" err="1"/>
              <a:t>ff</a:t>
            </a:r>
            <a:r>
              <a:rPr lang="en-US" dirty="0"/>
              <a:t> </a:t>
            </a:r>
            <a:r>
              <a:rPr lang="en-US" dirty="0" err="1" smtClean="0"/>
              <a:t>ff</a:t>
            </a:r>
            <a:r>
              <a:rPr lang="en-US" dirty="0" smtClean="0"/>
              <a:t>	call  </a:t>
            </a:r>
            <a:r>
              <a:rPr lang="en-US" dirty="0"/>
              <a:t>4004b4 </a:t>
            </a:r>
            <a:r>
              <a:rPr lang="en-US" dirty="0" smtClean="0"/>
              <a:t>&lt;</a:t>
            </a:r>
            <a:r>
              <a:rPr lang="en-US" dirty="0" err="1" smtClean="0"/>
              <a:t>func</a:t>
            </a:r>
            <a:r>
              <a:rPr lang="en-US" dirty="0"/>
              <a:t>&gt;</a:t>
            </a:r>
          </a:p>
          <a:p>
            <a:pPr marL="231775" indent="-231775">
              <a:buNone/>
              <a:tabLst>
                <a:tab pos="1146175" algn="l"/>
                <a:tab pos="3200400" algn="l"/>
              </a:tabLst>
            </a:pPr>
            <a:r>
              <a:rPr lang="en-US" dirty="0" smtClean="0"/>
              <a:t>	4004cc:	89 </a:t>
            </a:r>
            <a:r>
              <a:rPr lang="en-US" dirty="0"/>
              <a:t>45 </a:t>
            </a:r>
            <a:r>
              <a:rPr lang="en-US" dirty="0" smtClean="0"/>
              <a:t>fc	</a:t>
            </a:r>
            <a:r>
              <a:rPr lang="en-US" dirty="0" err="1" smtClean="0"/>
              <a:t>mov</a:t>
            </a:r>
            <a:r>
              <a:rPr lang="en-US" dirty="0" smtClean="0"/>
              <a:t> [ebp-0x4], </a:t>
            </a:r>
            <a:r>
              <a:rPr lang="en-US" dirty="0" err="1" smtClean="0"/>
              <a:t>eax</a:t>
            </a:r>
            <a:endParaRPr lang="en-US" dirty="0"/>
          </a:p>
          <a:p>
            <a:pPr marL="231775" indent="-231775">
              <a:buNone/>
              <a:tabLst>
                <a:tab pos="1146175" algn="l"/>
                <a:tab pos="3200400" algn="l"/>
              </a:tabLst>
            </a:pPr>
            <a:r>
              <a:rPr lang="en-US" dirty="0" smtClean="0"/>
              <a:t>	4004cf:	c7 </a:t>
            </a:r>
            <a:r>
              <a:rPr lang="en-US" dirty="0"/>
              <a:t>05 3f 0b 20 00 </a:t>
            </a:r>
            <a:r>
              <a:rPr lang="en-US" dirty="0" smtClean="0"/>
              <a:t>10	</a:t>
            </a:r>
            <a:r>
              <a:rPr lang="en-US" dirty="0" err="1" smtClean="0"/>
              <a:t>mov</a:t>
            </a:r>
            <a:r>
              <a:rPr lang="en-US" dirty="0" smtClean="0"/>
              <a:t>   			[eip+0x200b3f], 0x10</a:t>
            </a:r>
          </a:p>
          <a:p>
            <a:pPr marL="231775" indent="-231775">
              <a:buNone/>
              <a:tabLst>
                <a:tab pos="1146175" algn="l"/>
                <a:tab pos="3200400" algn="l"/>
              </a:tabLst>
            </a:pPr>
            <a:r>
              <a:rPr lang="en-US" dirty="0" smtClean="0"/>
              <a:t>	4004d6:	00 </a:t>
            </a:r>
            <a:r>
              <a:rPr lang="en-US" dirty="0"/>
              <a:t>00 00</a:t>
            </a:r>
          </a:p>
          <a:p>
            <a:pPr marL="231775" indent="-231775">
              <a:buNone/>
              <a:tabLst>
                <a:tab pos="1146175" algn="l"/>
                <a:tab pos="3200400" algn="l"/>
              </a:tabLst>
            </a:pPr>
            <a:r>
              <a:rPr lang="en-US" dirty="0" smtClean="0"/>
              <a:t>	4004d9:	b8 </a:t>
            </a:r>
            <a:r>
              <a:rPr lang="en-US" dirty="0"/>
              <a:t>00 00 00 </a:t>
            </a:r>
            <a:r>
              <a:rPr lang="en-US" dirty="0" smtClean="0"/>
              <a:t>00	</a:t>
            </a:r>
            <a:r>
              <a:rPr lang="en-US" dirty="0" err="1" smtClean="0"/>
              <a:t>mov</a:t>
            </a:r>
            <a:r>
              <a:rPr lang="en-US" dirty="0" smtClean="0"/>
              <a:t>    </a:t>
            </a:r>
            <a:r>
              <a:rPr lang="en-US" dirty="0" err="1" smtClean="0"/>
              <a:t>eax</a:t>
            </a:r>
            <a:r>
              <a:rPr lang="en-US" dirty="0" smtClean="0"/>
              <a:t>, 0x0</a:t>
            </a:r>
            <a:endParaRPr lang="en-US" dirty="0"/>
          </a:p>
          <a:p>
            <a:pPr marL="231775" indent="-231775">
              <a:buNone/>
              <a:tabLst>
                <a:tab pos="1146175" algn="l"/>
                <a:tab pos="3200400" algn="l"/>
              </a:tabLst>
            </a:pPr>
            <a:r>
              <a:rPr lang="en-US" dirty="0" smtClean="0"/>
              <a:t>	4004de:	c9	leave</a:t>
            </a:r>
            <a:endParaRPr lang="en-US" dirty="0"/>
          </a:p>
          <a:p>
            <a:pPr marL="231775" indent="-231775">
              <a:buNone/>
              <a:tabLst>
                <a:tab pos="1146175" algn="l"/>
                <a:tab pos="3200400" algn="l"/>
              </a:tabLst>
            </a:pPr>
            <a:r>
              <a:rPr lang="en-US" dirty="0" smtClean="0"/>
              <a:t>	4004df:	c3	ret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04397" y="4374106"/>
            <a:ext cx="4899546" cy="35825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2674961" y="1105469"/>
            <a:ext cx="6025485" cy="1562668"/>
          </a:xfrm>
          <a:prstGeom prst="wedgeRectCallout">
            <a:avLst>
              <a:gd name="adj1" fmla="val -8603"/>
              <a:gd name="adj2" fmla="val 152392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e8 is the </a:t>
            </a:r>
            <a:r>
              <a:rPr lang="en-US" sz="2400" dirty="0" err="1" smtClean="0"/>
              <a:t>opcode</a:t>
            </a:r>
            <a:r>
              <a:rPr lang="en-US" sz="2400" dirty="0" smtClean="0"/>
              <a:t> for a </a:t>
            </a:r>
            <a:r>
              <a:rPr lang="en-US" sz="2400" b="1" dirty="0" smtClean="0"/>
              <a:t>relative</a:t>
            </a:r>
            <a:r>
              <a:rPr lang="en-US" sz="2400" dirty="0" smtClean="0"/>
              <a:t> function call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Address is calculated as EIP + given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Example: 0x4004cc + 0xffffffe8 = 0x4004b4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04397" y="4963234"/>
            <a:ext cx="5062182" cy="76882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3473355" y="2957015"/>
            <a:ext cx="5227091" cy="684662"/>
          </a:xfrm>
          <a:prstGeom prst="wedgeRectCallout">
            <a:avLst>
              <a:gd name="adj1" fmla="val 8499"/>
              <a:gd name="adj2" fmla="val 229136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Global data is accessed relative to EIP</a:t>
            </a:r>
          </a:p>
        </p:txBody>
      </p:sp>
    </p:spTree>
    <p:extLst>
      <p:ext uri="{BB962C8B-B14F-4D97-AF65-F5344CB8AC3E}">
        <p14:creationId xmlns:p14="http://schemas.microsoft.com/office/powerpoint/2010/main" val="178951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Tradeoffs with PIC/PIE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</a:t>
            </a:r>
          </a:p>
          <a:p>
            <a:pPr lvl="1"/>
            <a:r>
              <a:rPr lang="en-US" dirty="0" smtClean="0"/>
              <a:t>Enables the OS to place the code and data segments at a random place in memory (ASLR)</a:t>
            </a:r>
          </a:p>
          <a:p>
            <a:r>
              <a:rPr lang="en-US" dirty="0" smtClean="0"/>
              <a:t>Con</a:t>
            </a:r>
          </a:p>
          <a:p>
            <a:pPr lvl="1"/>
            <a:r>
              <a:rPr lang="en-US" dirty="0" smtClean="0"/>
              <a:t>Code is slightly less efficient</a:t>
            </a:r>
          </a:p>
          <a:p>
            <a:pPr lvl="1"/>
            <a:r>
              <a:rPr lang="en-US" dirty="0" smtClean="0"/>
              <a:t>Some addresses must be calculated</a:t>
            </a:r>
          </a:p>
          <a:p>
            <a:r>
              <a:rPr lang="en-US" dirty="0" smtClean="0"/>
              <a:t>In general, the security benefits of ASLR far outweigh the cost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0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566"/>
            <a:ext cx="8229600" cy="1143000"/>
          </a:xfrm>
        </p:spPr>
        <p:txBody>
          <a:bodyPr/>
          <a:lstStyle/>
          <a:p>
            <a:r>
              <a:rPr lang="en-US" dirty="0" smtClean="0"/>
              <a:t>When ASLR Fails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45" y="1409128"/>
            <a:ext cx="8782334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ASLR is much less effective on 32-bit architectures</a:t>
            </a:r>
          </a:p>
          <a:p>
            <a:pPr lvl="1"/>
            <a:r>
              <a:rPr lang="en-US" dirty="0" smtClean="0"/>
              <a:t>Less ability to move pages around randomly</a:t>
            </a:r>
          </a:p>
          <a:p>
            <a:pPr lvl="1"/>
            <a:r>
              <a:rPr lang="en-US" dirty="0" smtClean="0"/>
              <a:t>May allow the attacker to brute-force the exploit</a:t>
            </a:r>
          </a:p>
          <a:p>
            <a:r>
              <a:rPr lang="en-US" dirty="0" smtClean="0"/>
              <a:t>Use a huge NOP sled</a:t>
            </a:r>
          </a:p>
          <a:p>
            <a:pPr lvl="1"/>
            <a:r>
              <a:rPr lang="en-US" dirty="0" smtClean="0"/>
              <a:t>If the sled is enormous, even a random jump will hit it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chemeClr val="accent1"/>
                </a:solidFill>
              </a:rPr>
              <a:t>heap spraying</a:t>
            </a:r>
          </a:p>
          <a:p>
            <a:pPr lvl="1"/>
            <a:r>
              <a:rPr lang="en-US" dirty="0" smtClean="0"/>
              <a:t>Technique that creates many, many, many copies of </a:t>
            </a:r>
            <a:r>
              <a:rPr lang="en-US" dirty="0" err="1" smtClean="0"/>
              <a:t>shellcode</a:t>
            </a:r>
            <a:r>
              <a:rPr lang="en-US" dirty="0" smtClean="0"/>
              <a:t> in memory</a:t>
            </a:r>
          </a:p>
          <a:p>
            <a:pPr lvl="1"/>
            <a:r>
              <a:rPr lang="en-US" dirty="0" smtClean="0"/>
              <a:t>Attempts to fill all available heap memory</a:t>
            </a:r>
          </a:p>
          <a:p>
            <a:pPr lvl="1"/>
            <a:r>
              <a:rPr lang="en-US" dirty="0" smtClean="0"/>
              <a:t>Jump to a random address is likely to hit a copy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9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Exploitation Prevention Wrap-up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896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Modern </a:t>
            </a:r>
            <a:r>
              <a:rPr lang="en-US" dirty="0" err="1" smtClean="0"/>
              <a:t>OSes</a:t>
            </a:r>
            <a:r>
              <a:rPr lang="en-US" dirty="0" smtClean="0"/>
              <a:t> and compilers implement many strategies to prevent exploitation</a:t>
            </a:r>
          </a:p>
          <a:p>
            <a:pPr lvl="1"/>
            <a:r>
              <a:rPr lang="en-US" dirty="0" smtClean="0"/>
              <a:t>More advanced techniques exist and are under development</a:t>
            </a:r>
          </a:p>
          <a:p>
            <a:r>
              <a:rPr lang="en-US" dirty="0" smtClean="0"/>
              <a:t>Exploitation strategies are also becoming more sophisticated</a:t>
            </a:r>
          </a:p>
          <a:p>
            <a:pPr lvl="1"/>
            <a:r>
              <a:rPr lang="en-US" dirty="0" smtClean="0"/>
              <a:t>Just scratched the surface of attack strategies</a:t>
            </a:r>
          </a:p>
          <a:p>
            <a:r>
              <a:rPr lang="en-US" dirty="0" smtClean="0"/>
              <a:t>Bottom line: </a:t>
            </a:r>
            <a:r>
              <a:rPr lang="en-US" b="1" dirty="0" smtClean="0"/>
              <a:t>don’t write buggy code</a:t>
            </a:r>
          </a:p>
          <a:p>
            <a:pPr lvl="1"/>
            <a:r>
              <a:rPr lang="en-US" dirty="0" smtClean="0"/>
              <a:t>Compiler and OS techniques don’t fix bugs, they just try to prevent exploitation</a:t>
            </a:r>
          </a:p>
          <a:p>
            <a:pPr lvl="1"/>
            <a:r>
              <a:rPr lang="en-US" dirty="0" smtClean="0"/>
              <a:t>Even minor flaws can be exploited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1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02"/>
            <a:ext cx="8229600" cy="1143000"/>
          </a:xfrm>
        </p:spPr>
        <p:txBody>
          <a:bodyPr/>
          <a:lstStyle/>
          <a:p>
            <a:r>
              <a:rPr lang="en-US" dirty="0" smtClean="0"/>
              <a:t>Strategies for Writing Secure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3362"/>
            <a:ext cx="8229600" cy="540451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Assume all external data is under the control of an attacker</a:t>
            </a:r>
          </a:p>
          <a:p>
            <a:r>
              <a:rPr lang="en-US" dirty="0" smtClean="0"/>
              <a:t>Avoid unsafe library calls</a:t>
            </a:r>
          </a:p>
          <a:p>
            <a:pPr lvl="1"/>
            <a:r>
              <a:rPr lang="en-US" dirty="0" err="1" smtClean="0"/>
              <a:t>strcpy</a:t>
            </a:r>
            <a:r>
              <a:rPr lang="en-US" dirty="0" smtClean="0"/>
              <a:t>(), </a:t>
            </a:r>
            <a:r>
              <a:rPr lang="en-US" dirty="0" err="1" smtClean="0"/>
              <a:t>memcpy</a:t>
            </a:r>
            <a:r>
              <a:rPr lang="en-US" dirty="0" smtClean="0"/>
              <a:t>(), gets(), etc.</a:t>
            </a:r>
          </a:p>
          <a:p>
            <a:pPr lvl="1"/>
            <a:r>
              <a:rPr lang="en-US" dirty="0" smtClean="0"/>
              <a:t>Use bounded versions instead, i.e. </a:t>
            </a:r>
            <a:r>
              <a:rPr lang="en-US" dirty="0" err="1" smtClean="0"/>
              <a:t>strncpy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Use static analysis tools, e.g. </a:t>
            </a:r>
            <a:r>
              <a:rPr lang="en-US" dirty="0" err="1" smtClean="0"/>
              <a:t>Valgrind</a:t>
            </a:r>
            <a:endParaRPr lang="en-US" dirty="0" smtClean="0"/>
          </a:p>
          <a:p>
            <a:r>
              <a:rPr lang="en-US" dirty="0" smtClean="0"/>
              <a:t>Use a </a:t>
            </a:r>
            <a:r>
              <a:rPr lang="en-US" dirty="0" err="1" smtClean="0"/>
              <a:t>fuzzer</a:t>
            </a:r>
            <a:endParaRPr lang="en-US" dirty="0" smtClean="0"/>
          </a:p>
          <a:p>
            <a:pPr lvl="1"/>
            <a:r>
              <a:rPr lang="en-US" dirty="0" smtClean="0"/>
              <a:t>Runs your program repeatedly with crafted inputs</a:t>
            </a:r>
          </a:p>
          <a:p>
            <a:pPr lvl="1"/>
            <a:r>
              <a:rPr lang="en-US" dirty="0" smtClean="0"/>
              <a:t>Designed to trigger flaws</a:t>
            </a:r>
          </a:p>
          <a:p>
            <a:r>
              <a:rPr lang="en-US" dirty="0" smtClean="0"/>
              <a:t>Use security best-practices</a:t>
            </a:r>
          </a:p>
          <a:p>
            <a:pPr lvl="1"/>
            <a:r>
              <a:rPr lang="en-US" dirty="0" smtClean="0"/>
              <a:t>Drop privileges, use </a:t>
            </a:r>
            <a:r>
              <a:rPr lang="en-US" dirty="0" err="1" smtClean="0"/>
              <a:t>chroot</a:t>
            </a:r>
            <a:r>
              <a:rPr lang="en-US" dirty="0" smtClean="0"/>
              <a:t> jails,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7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8435"/>
            <a:ext cx="8229600" cy="6310257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</a:rPr>
              <a:t>Basic Program Exploitation</a:t>
            </a:r>
          </a:p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</a:rPr>
              <a:t>Protecting the Stack</a:t>
            </a:r>
          </a:p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</a:rPr>
              <a:t>Advanced Program Exploitation</a:t>
            </a:r>
          </a:p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</a:rPr>
              <a:t>Defenses Against ROP</a:t>
            </a:r>
          </a:p>
          <a:p>
            <a:r>
              <a:rPr lang="en-US" sz="4400" dirty="0" smtClean="0"/>
              <a:t>Kernel Exploits and Rootkits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07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81734"/>
          </a:xfrm>
        </p:spPr>
        <p:txBody>
          <a:bodyPr/>
          <a:lstStyle/>
          <a:p>
            <a:r>
              <a:rPr lang="en-US" dirty="0" smtClean="0"/>
              <a:t>Code snippet for </a:t>
            </a:r>
            <a:r>
              <a:rPr lang="en-US" i="1" dirty="0" err="1" smtClean="0"/>
              <a:t>guessinggame</a:t>
            </a: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pPr marL="400050" lvl="1" indent="0">
              <a:buNone/>
            </a:pPr>
            <a:r>
              <a:rPr lang="en-US" sz="24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char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dirty="0" err="1" smtClean="0">
                <a:latin typeface="Lucida Console" panose="020B0609040504020204" pitchFamily="49" charset="0"/>
              </a:rPr>
              <a:t>buf</a:t>
            </a:r>
            <a:r>
              <a:rPr lang="en-US" sz="2400" dirty="0" smtClean="0">
                <a:latin typeface="Lucida Console" panose="020B0609040504020204" pitchFamily="49" charset="0"/>
              </a:rPr>
              <a:t>[</a:t>
            </a:r>
            <a:r>
              <a:rPr lang="en-US" sz="24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8</a:t>
            </a:r>
            <a:r>
              <a:rPr lang="en-US" sz="2400" dirty="0" smtClean="0">
                <a:latin typeface="Lucida Console" panose="020B0609040504020204" pitchFamily="49" charset="0"/>
              </a:rPr>
              <a:t>];</a:t>
            </a:r>
          </a:p>
          <a:p>
            <a:pPr marL="400050" lvl="1" indent="0">
              <a:buNone/>
            </a:pPr>
            <a:r>
              <a:rPr lang="en-US" sz="24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for</a:t>
            </a:r>
            <a:r>
              <a:rPr lang="en-US" sz="2400" dirty="0" smtClean="0">
                <a:latin typeface="Lucida Console" panose="020B0609040504020204" pitchFamily="49" charset="0"/>
              </a:rPr>
              <a:t> (</a:t>
            </a:r>
            <a:r>
              <a:rPr lang="en-US" sz="2400" dirty="0" err="1" smtClean="0">
                <a:solidFill>
                  <a:schemeClr val="accent1"/>
                </a:solidFill>
                <a:latin typeface="Lucida Console" panose="020B0609040504020204" pitchFamily="49" charset="0"/>
              </a:rPr>
              <a:t>int</a:t>
            </a:r>
            <a:r>
              <a:rPr lang="en-US" sz="2400" dirty="0" smtClean="0">
                <a:solidFill>
                  <a:schemeClr val="accent1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x = </a:t>
            </a:r>
            <a:r>
              <a:rPr lang="en-US" sz="24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1</a:t>
            </a:r>
            <a:r>
              <a:rPr lang="en-US" sz="2400" dirty="0" smtClean="0">
                <a:latin typeface="Lucida Console" panose="020B0609040504020204" pitchFamily="49" charset="0"/>
              </a:rPr>
              <a:t>; x &lt; </a:t>
            </a:r>
            <a:r>
              <a:rPr lang="en-US" sz="2400" dirty="0" err="1" smtClean="0">
                <a:latin typeface="Lucida Console" panose="020B0609040504020204" pitchFamily="49" charset="0"/>
              </a:rPr>
              <a:t>argc</a:t>
            </a:r>
            <a:r>
              <a:rPr lang="en-US" sz="2400" dirty="0" smtClean="0">
                <a:latin typeface="Lucida Console" panose="020B0609040504020204" pitchFamily="49" charset="0"/>
              </a:rPr>
              <a:t>; ++x) {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	</a:t>
            </a:r>
            <a:r>
              <a:rPr lang="en-US" sz="2400" dirty="0" err="1" smtClean="0">
                <a:latin typeface="Lucida Console" panose="020B0609040504020204" pitchFamily="49" charset="0"/>
              </a:rPr>
              <a:t>strcpy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buf</a:t>
            </a:r>
            <a:r>
              <a:rPr lang="en-US" sz="2400" dirty="0" smtClean="0">
                <a:latin typeface="Lucida Console" panose="020B0609040504020204" pitchFamily="49" charset="0"/>
              </a:rPr>
              <a:t>, </a:t>
            </a:r>
            <a:r>
              <a:rPr lang="en-US" sz="2400" dirty="0" err="1" smtClean="0">
                <a:latin typeface="Lucida Console" panose="020B0609040504020204" pitchFamily="49" charset="0"/>
              </a:rPr>
              <a:t>argv</a:t>
            </a:r>
            <a:r>
              <a:rPr lang="en-US" sz="2400" dirty="0" smtClean="0">
                <a:latin typeface="Lucida Console" panose="020B0609040504020204" pitchFamily="49" charset="0"/>
              </a:rPr>
              <a:t>[x]);</a:t>
            </a:r>
          </a:p>
          <a:p>
            <a:pPr marL="400050" lvl="1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	</a:t>
            </a:r>
            <a:r>
              <a:rPr lang="en-US" sz="2400" dirty="0" err="1" smtClean="0">
                <a:latin typeface="Lucida Console" panose="020B0609040504020204" pitchFamily="49" charset="0"/>
              </a:rPr>
              <a:t>num</a:t>
            </a:r>
            <a:r>
              <a:rPr lang="en-US" sz="2400" dirty="0" smtClean="0">
                <a:latin typeface="Lucida Console" panose="020B0609040504020204" pitchFamily="49" charset="0"/>
              </a:rPr>
              <a:t> = </a:t>
            </a:r>
            <a:r>
              <a:rPr lang="en-US" sz="2400" dirty="0" err="1" smtClean="0">
                <a:latin typeface="Lucida Console" panose="020B0609040504020204" pitchFamily="49" charset="0"/>
              </a:rPr>
              <a:t>atoi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buf</a:t>
            </a:r>
            <a:r>
              <a:rPr lang="en-US" sz="2400" dirty="0" smtClean="0">
                <a:latin typeface="Lucida Console" panose="020B060904050402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	</a:t>
            </a:r>
            <a:r>
              <a:rPr lang="en-US" sz="2400" dirty="0" err="1" smtClean="0">
                <a:latin typeface="Lucida Console" panose="020B0609040504020204" pitchFamily="49" charset="0"/>
              </a:rPr>
              <a:t>check_for_secret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latin typeface="Lucida Console" panose="020B0609040504020204" pitchFamily="49" charset="0"/>
              </a:rPr>
              <a:t>num</a:t>
            </a:r>
            <a:r>
              <a:rPr lang="en-US" sz="2400" dirty="0" smtClean="0">
                <a:latin typeface="Lucida Console" panose="020B060904050402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}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2204115" y="5292894"/>
            <a:ext cx="3343700" cy="655647"/>
          </a:xfrm>
          <a:prstGeom prst="wedgeRectCallout">
            <a:avLst>
              <a:gd name="adj1" fmla="val -28355"/>
              <a:gd name="adj2" fmla="val -233888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Stack buffer overflow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655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1626"/>
            <a:ext cx="8229600" cy="1143000"/>
          </a:xfrm>
        </p:spPr>
        <p:txBody>
          <a:bodyPr/>
          <a:lstStyle/>
          <a:p>
            <a:r>
              <a:rPr lang="en-US" dirty="0" smtClean="0"/>
              <a:t>Confirmation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7893" y="946628"/>
            <a:ext cx="8700448" cy="26768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317625" algn="l"/>
                <a:tab pos="1944688" algn="l"/>
                <a:tab pos="2627313" algn="l"/>
                <a:tab pos="3254375" algn="l"/>
                <a:tab pos="3944938" algn="l"/>
              </a:tabLst>
            </a:pP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 smtClean="0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 game] </a:t>
            </a:r>
            <a:r>
              <a:rPr lang="en-US" dirty="0" err="1" smtClean="0">
                <a:latin typeface="Lucida Console" panose="020B0609040504020204" pitchFamily="49" charset="0"/>
              </a:rPr>
              <a:t>ls</a:t>
            </a:r>
            <a:r>
              <a:rPr lang="en-US" dirty="0" smtClean="0">
                <a:latin typeface="Lucida Console" panose="020B0609040504020204" pitchFamily="49" charset="0"/>
              </a:rPr>
              <a:t> -</a:t>
            </a:r>
            <a:r>
              <a:rPr lang="en-US" dirty="0" err="1" smtClean="0">
                <a:latin typeface="Lucida Console" panose="020B0609040504020204" pitchFamily="49" charset="0"/>
              </a:rPr>
              <a:t>lh</a:t>
            </a:r>
            <a:endParaRPr lang="en-US" dirty="0" smtClean="0"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rw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------- 1 </a:t>
            </a:r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amislove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faculty  180 Jan 23 11:25 secrets.txt</a:t>
            </a: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rwsr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sr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-x 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4 </a:t>
            </a:r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amislove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faculty 8.5K 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Jan 23 11:25 </a:t>
            </a:r>
            <a:r>
              <a:rPr lang="en-US" dirty="0" err="1" smtClean="0">
                <a:solidFill>
                  <a:schemeClr val="accent2"/>
                </a:solidFill>
                <a:latin typeface="Lucida Console" panose="020B0609040504020204" pitchFamily="49" charset="0"/>
              </a:rPr>
              <a:t>guessinggame</a:t>
            </a:r>
            <a:endParaRPr lang="en-US" dirty="0" smtClean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 game</a:t>
            </a: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] 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./</a:t>
            </a:r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guessinggame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1 2 3</a:t>
            </a: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Sorry, none of those number are correct :(</a:t>
            </a: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 game] 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./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guessinggame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AAAAAAAAAAAAAAAAAAAAAAA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Sorry, none of those number are correct 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:(</a:t>
            </a:r>
          </a:p>
          <a:p>
            <a:pPr>
              <a:tabLst>
                <a:tab pos="457200" algn="l"/>
                <a:tab pos="1084263" algn="l"/>
              </a:tabLst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Segmentation fault (core dumped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  <a:endParaRPr lang="en-US" dirty="0" smtClean="0">
              <a:solidFill>
                <a:schemeClr val="accent3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7893" y="3753134"/>
            <a:ext cx="8700448" cy="20198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317625" algn="l"/>
                <a:tab pos="1944688" algn="l"/>
                <a:tab pos="2627313" algn="l"/>
                <a:tab pos="3254375" algn="l"/>
                <a:tab pos="3944938" algn="l"/>
              </a:tabLst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gdb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) 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bt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tabLst>
                <a:tab pos="1317625" algn="l"/>
                <a:tab pos="1944688" algn="l"/>
                <a:tab pos="2627313" algn="l"/>
                <a:tab pos="3254375" algn="l"/>
                <a:tab pos="3944938" algn="l"/>
              </a:tabLst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#0  0x0000000000400514 in 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myfunc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()</a:t>
            </a:r>
          </a:p>
          <a:p>
            <a:pPr>
              <a:tabLst>
                <a:tab pos="1317625" algn="l"/>
                <a:tab pos="1944688" algn="l"/>
                <a:tab pos="2627313" algn="l"/>
                <a:tab pos="3254375" algn="l"/>
                <a:tab pos="3944938" algn="l"/>
              </a:tabLst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#1  0x4141414141414141 in ?? ()</a:t>
            </a:r>
          </a:p>
          <a:p>
            <a:pPr>
              <a:tabLst>
                <a:tab pos="1317625" algn="l"/>
                <a:tab pos="1944688" algn="l"/>
                <a:tab pos="2627313" algn="l"/>
                <a:tab pos="3254375" algn="l"/>
                <a:tab pos="3944938" algn="l"/>
              </a:tabLst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#2  0x4141414141414141 in ?? ()</a:t>
            </a:r>
          </a:p>
          <a:p>
            <a:pPr>
              <a:tabLst>
                <a:tab pos="1317625" algn="l"/>
                <a:tab pos="1944688" algn="l"/>
                <a:tab pos="2627313" algn="l"/>
                <a:tab pos="3254375" algn="l"/>
                <a:tab pos="3944938" algn="l"/>
              </a:tabLst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#3  0x4141414141414141 in ?? ()</a:t>
            </a:r>
          </a:p>
          <a:p>
            <a:pPr>
              <a:tabLst>
                <a:tab pos="1317625" algn="l"/>
                <a:tab pos="1944688" algn="l"/>
                <a:tab pos="2627313" algn="l"/>
                <a:tab pos="3254375" algn="l"/>
                <a:tab pos="3944938" algn="l"/>
              </a:tabLst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#4  0x0000004141414141 in ?? 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()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1166885" y="5988929"/>
            <a:ext cx="2702256" cy="655647"/>
          </a:xfrm>
          <a:prstGeom prst="wedgeRectCallout">
            <a:avLst>
              <a:gd name="adj1" fmla="val -16648"/>
              <a:gd name="adj2" fmla="val -10899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‘A’ = 0x41 in ASCII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8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5836114" y="1658203"/>
            <a:ext cx="2775858" cy="282023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Stuff from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previous frame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02"/>
            <a:ext cx="8229600" cy="1143000"/>
          </a:xfrm>
        </p:spPr>
        <p:txBody>
          <a:bodyPr/>
          <a:lstStyle/>
          <a:p>
            <a:r>
              <a:rPr lang="en-US" dirty="0" smtClean="0"/>
              <a:t>Exploiting Stack Buffer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7" y="1600200"/>
            <a:ext cx="4244454" cy="4525963"/>
          </a:xfrm>
        </p:spPr>
        <p:txBody>
          <a:bodyPr/>
          <a:lstStyle/>
          <a:p>
            <a:r>
              <a:rPr lang="en-US" dirty="0" smtClean="0"/>
              <a:t>Preconditions for a successful exploit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Overflow is able to overwrite the return address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Contents of the buffer are under the attackers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836114" y="5195907"/>
            <a:ext cx="2775858" cy="35787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x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836114" y="5553783"/>
            <a:ext cx="2775858" cy="67643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char </a:t>
            </a:r>
            <a:r>
              <a:rPr lang="en-US" sz="2000" dirty="0" err="1" smtClean="0">
                <a:solidFill>
                  <a:schemeClr val="bg1"/>
                </a:solidFill>
              </a:rPr>
              <a:t>buf</a:t>
            </a:r>
            <a:r>
              <a:rPr lang="en-US" sz="2000" dirty="0" smtClean="0">
                <a:solidFill>
                  <a:schemeClr val="bg1"/>
                </a:solidFill>
              </a:rPr>
              <a:t>[8]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836114" y="4833539"/>
            <a:ext cx="2775858" cy="35787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num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827033" y="4475663"/>
            <a:ext cx="2775858" cy="35787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return </a:t>
            </a:r>
            <a:r>
              <a:rPr lang="en-US" sz="2000" dirty="0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6816055" y="1046139"/>
            <a:ext cx="8159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/>
              <a:t>Stack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793124" y="4271715"/>
            <a:ext cx="1010599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 smtClean="0"/>
              <a:t>ESP - 20</a:t>
            </a:r>
            <a:endParaRPr lang="en-US" sz="2000" dirty="0"/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4793124" y="4620867"/>
            <a:ext cx="1010599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 smtClean="0"/>
              <a:t>ESP - 16</a:t>
            </a:r>
            <a:endParaRPr lang="en-US" sz="2000" dirty="0"/>
          </a:p>
        </p:txBody>
      </p:sp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4793124" y="4983667"/>
            <a:ext cx="1010599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 smtClean="0"/>
              <a:t>ESP - 12</a:t>
            </a:r>
            <a:endParaRPr lang="en-US" sz="2000" dirty="0"/>
          </a:p>
        </p:txBody>
      </p:sp>
      <p:sp>
        <p:nvSpPr>
          <p:cNvPr id="20" name="Text Box 26"/>
          <p:cNvSpPr txBox="1">
            <a:spLocks noChangeArrowheads="1"/>
          </p:cNvSpPr>
          <p:nvPr/>
        </p:nvSpPr>
        <p:spPr bwMode="auto">
          <a:xfrm>
            <a:off x="4916556" y="5349927"/>
            <a:ext cx="880756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 smtClean="0"/>
              <a:t>ESP - 8</a:t>
            </a:r>
            <a:endParaRPr lang="en-US" sz="2000" dirty="0"/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5225134" y="6006099"/>
            <a:ext cx="55694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 smtClean="0"/>
              <a:t>ESP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5827033" y="2811439"/>
            <a:ext cx="2775857" cy="165904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Malicious assembly instructions</a:t>
            </a:r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execvp</a:t>
            </a:r>
            <a:r>
              <a:rPr lang="en-US" dirty="0" smtClean="0"/>
              <a:t>(“/bin/</a:t>
            </a:r>
            <a:r>
              <a:rPr lang="en-US" dirty="0" err="1" smtClean="0"/>
              <a:t>sh</a:t>
            </a:r>
            <a:r>
              <a:rPr lang="en-US" dirty="0" smtClean="0"/>
              <a:t>”, 0);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827033" y="4471615"/>
            <a:ext cx="2763238" cy="3551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 of assembly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836115" y="4826715"/>
            <a:ext cx="2775857" cy="141032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Garbage</a:t>
            </a:r>
            <a:endParaRPr lang="en-US" dirty="0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5827033" y="1439839"/>
            <a:ext cx="0" cy="49638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8602891" y="1439839"/>
            <a:ext cx="0" cy="49638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1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Exploitation, Try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848" y="3862316"/>
            <a:ext cx="8229600" cy="2823405"/>
          </a:xfrm>
        </p:spPr>
        <p:txBody>
          <a:bodyPr/>
          <a:lstStyle/>
          <a:p>
            <a:r>
              <a:rPr lang="en-US" dirty="0" smtClean="0"/>
              <a:t>Problem: how do you know the address of the </a:t>
            </a:r>
            <a:r>
              <a:rPr lang="en-US" dirty="0" err="1" smtClean="0"/>
              <a:t>shellcode</a:t>
            </a:r>
            <a:r>
              <a:rPr lang="en-US" dirty="0" smtClean="0"/>
              <a:t> on the stack?</a:t>
            </a:r>
          </a:p>
          <a:p>
            <a:pPr lvl="1"/>
            <a:r>
              <a:rPr lang="en-US" dirty="0" smtClean="0"/>
              <a:t>To execute the </a:t>
            </a:r>
            <a:r>
              <a:rPr lang="en-US" dirty="0" err="1" smtClean="0"/>
              <a:t>shellcode</a:t>
            </a:r>
            <a:r>
              <a:rPr lang="en-US" dirty="0" smtClean="0"/>
              <a:t>, you have to return to its exact start address</a:t>
            </a:r>
          </a:p>
          <a:p>
            <a:pPr lvl="1"/>
            <a:r>
              <a:rPr lang="en-US" dirty="0" smtClean="0"/>
              <a:t>This is a small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5440" y="1219583"/>
            <a:ext cx="8175008" cy="17146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317625" algn="l"/>
                <a:tab pos="1944688" algn="l"/>
                <a:tab pos="2627313" algn="l"/>
                <a:tab pos="3254375" algn="l"/>
                <a:tab pos="3944938" algn="l"/>
              </a:tabLst>
            </a:pP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 game</a:t>
            </a: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] 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./</a:t>
            </a:r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guessinggame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[16-bytes of garbage][4-byte stack pointer][evil </a:t>
            </a:r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shellcode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assembly]</a:t>
            </a:r>
          </a:p>
          <a:p>
            <a:pPr>
              <a:tabLst>
                <a:tab pos="1317625" algn="l"/>
                <a:tab pos="1944688" algn="l"/>
                <a:tab pos="2627313" algn="l"/>
                <a:tab pos="3254375" algn="l"/>
                <a:tab pos="3944938" algn="l"/>
              </a:tabLst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Segmentation fault (core dumped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  <a:endParaRPr lang="en-US" dirty="0">
              <a:solidFill>
                <a:schemeClr val="accent3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232012" y="3029803"/>
            <a:ext cx="3623482" cy="740030"/>
          </a:xfrm>
          <a:prstGeom prst="wedgeRectCallout">
            <a:avLst>
              <a:gd name="adj1" fmla="val -33617"/>
              <a:gd name="adj2" fmla="val -110978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This is not what we want :(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936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NOP Sled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21624" cy="4525963"/>
          </a:xfrm>
        </p:spPr>
        <p:txBody>
          <a:bodyPr/>
          <a:lstStyle/>
          <a:p>
            <a:r>
              <a:rPr lang="en-US" dirty="0" smtClean="0"/>
              <a:t>To execute the </a:t>
            </a:r>
            <a:r>
              <a:rPr lang="en-US" dirty="0" err="1" smtClean="0"/>
              <a:t>shellcode</a:t>
            </a:r>
            <a:r>
              <a:rPr lang="en-US" dirty="0" smtClean="0"/>
              <a:t>, you have to return to its exact start address</a:t>
            </a:r>
          </a:p>
          <a:p>
            <a:r>
              <a:rPr lang="en-US" dirty="0" smtClean="0"/>
              <a:t>You can increase the size of the target using a NOP sled (a.k.a. slide, ramp)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836114" y="1658203"/>
            <a:ext cx="2775858" cy="282023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Stuff from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previous frame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836114" y="5195907"/>
            <a:ext cx="2775858" cy="35787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x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836114" y="5553783"/>
            <a:ext cx="2775858" cy="67643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char </a:t>
            </a:r>
            <a:r>
              <a:rPr lang="en-US" sz="2000" dirty="0" err="1" smtClean="0">
                <a:solidFill>
                  <a:schemeClr val="bg1"/>
                </a:solidFill>
              </a:rPr>
              <a:t>buf</a:t>
            </a:r>
            <a:r>
              <a:rPr lang="en-US" sz="2000" dirty="0" smtClean="0">
                <a:solidFill>
                  <a:schemeClr val="bg1"/>
                </a:solidFill>
              </a:rPr>
              <a:t>[8]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836114" y="4833539"/>
            <a:ext cx="2775858" cy="35787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num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827033" y="4475663"/>
            <a:ext cx="2775858" cy="35787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return </a:t>
            </a:r>
            <a:r>
              <a:rPr lang="en-US" sz="2000" dirty="0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6816055" y="1046139"/>
            <a:ext cx="815975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/>
              <a:t>Stack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4793124" y="4271715"/>
            <a:ext cx="1010599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 smtClean="0"/>
              <a:t>ESP - 20</a:t>
            </a:r>
            <a:endParaRPr lang="en-US" sz="2000" dirty="0"/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4793124" y="4620867"/>
            <a:ext cx="1010599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 smtClean="0"/>
              <a:t>ESP - 16</a:t>
            </a:r>
            <a:endParaRPr lang="en-US" sz="2000" dirty="0"/>
          </a:p>
        </p:txBody>
      </p:sp>
      <p:sp>
        <p:nvSpPr>
          <p:cNvPr id="13" name="Text Box 24"/>
          <p:cNvSpPr txBox="1">
            <a:spLocks noChangeArrowheads="1"/>
          </p:cNvSpPr>
          <p:nvPr/>
        </p:nvSpPr>
        <p:spPr bwMode="auto">
          <a:xfrm>
            <a:off x="4793124" y="4983667"/>
            <a:ext cx="1010599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 smtClean="0"/>
              <a:t>ESP - 12</a:t>
            </a:r>
            <a:endParaRPr lang="en-US" sz="2000" dirty="0"/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4916556" y="5349927"/>
            <a:ext cx="880756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 smtClean="0"/>
              <a:t>ESP - 8</a:t>
            </a:r>
            <a:endParaRPr lang="en-US" sz="2000" dirty="0"/>
          </a:p>
        </p:txBody>
      </p:sp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5225134" y="6006099"/>
            <a:ext cx="55694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dirty="0" smtClean="0"/>
              <a:t>ESP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5836115" y="3175078"/>
            <a:ext cx="2775857" cy="1303361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Malicious assembly instructions</a:t>
            </a:r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execvp</a:t>
            </a:r>
            <a:r>
              <a:rPr lang="en-US" dirty="0" smtClean="0"/>
              <a:t>(“/bin/</a:t>
            </a:r>
            <a:r>
              <a:rPr lang="en-US" dirty="0" err="1" smtClean="0"/>
              <a:t>sh</a:t>
            </a:r>
            <a:r>
              <a:rPr lang="en-US" dirty="0" smtClean="0"/>
              <a:t>”, 0);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833857" y="4471615"/>
            <a:ext cx="2763238" cy="3551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 of assembly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836115" y="4826715"/>
            <a:ext cx="2775857" cy="141032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Garbage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36115" y="2961530"/>
            <a:ext cx="2775857" cy="150730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NOP sled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Full of 0x90</a:t>
            </a:r>
          </a:p>
          <a:p>
            <a:pPr algn="ctr"/>
            <a:r>
              <a:rPr lang="en-US" dirty="0" smtClean="0"/>
              <a:t>(NOP x86 instructions)</a:t>
            </a:r>
            <a:endParaRPr lang="en-US" dirty="0"/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5827033" y="1439839"/>
            <a:ext cx="0" cy="49638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>
            <a:off x="8602891" y="1439839"/>
            <a:ext cx="0" cy="49638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4667534" y="4203510"/>
            <a:ext cx="1109306" cy="35484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/>
          <p:cNvSpPr/>
          <p:nvPr/>
        </p:nvSpPr>
        <p:spPr>
          <a:xfrm>
            <a:off x="5503608" y="2879678"/>
            <a:ext cx="126093" cy="1589161"/>
          </a:xfrm>
          <a:prstGeom prst="leftBrac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4327783" y="3496837"/>
            <a:ext cx="1109306" cy="35484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8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7037E-7 L -0.00017 -0.21759 " pathEditMode="relative" rAng="0" ptsTypes="AA">
                                      <p:cBhvr>
                                        <p:cTn id="23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 animBg="1"/>
      <p:bldP spid="21" grpId="0" animBg="1"/>
      <p:bldP spid="22" grpId="0" animBg="1"/>
      <p:bldP spid="22" grpId="1" animBg="1"/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Exploitation, Try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02758"/>
            <a:ext cx="8229600" cy="2823405"/>
          </a:xfrm>
        </p:spPr>
        <p:txBody>
          <a:bodyPr/>
          <a:lstStyle/>
          <a:p>
            <a:r>
              <a:rPr lang="en-US" dirty="0" smtClean="0"/>
              <a:t>There is a lot more to writing a successful exploits</a:t>
            </a:r>
          </a:p>
          <a:p>
            <a:pPr lvl="1"/>
            <a:r>
              <a:rPr lang="en-US" dirty="0" smtClean="0"/>
              <a:t>Depending on the type of flaw, compiler countermeasures, and OS countermeasures</a:t>
            </a:r>
          </a:p>
          <a:p>
            <a:pPr lvl="1"/>
            <a:r>
              <a:rPr lang="en-US" dirty="0" smtClean="0"/>
              <a:t>If you like this stuff, take a security course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5440" y="1437947"/>
            <a:ext cx="8175008" cy="17146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317625" algn="l"/>
                <a:tab pos="1944688" algn="l"/>
                <a:tab pos="2627313" algn="l"/>
                <a:tab pos="3254375" algn="l"/>
                <a:tab pos="3944938" algn="l"/>
              </a:tabLst>
            </a:pP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cbw@finalfight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 game</a:t>
            </a:r>
            <a:r>
              <a:rPr lang="en-US" dirty="0" smtClean="0">
                <a:solidFill>
                  <a:schemeClr val="accent3"/>
                </a:solidFill>
                <a:latin typeface="Lucida Console" panose="020B0609040504020204" pitchFamily="49" charset="0"/>
              </a:rPr>
              <a:t>] 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./</a:t>
            </a:r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guessinggame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[16 bytes of garbage][4 byte stack pointer][2048 bytes of 0x90][evil </a:t>
            </a:r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shellcode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assembly]</a:t>
            </a:r>
          </a:p>
          <a:p>
            <a:pPr>
              <a:tabLst>
                <a:tab pos="1317625" algn="l"/>
                <a:tab pos="1944688" algn="l"/>
                <a:tab pos="2627313" algn="l"/>
                <a:tab pos="3254375" algn="l"/>
                <a:tab pos="3944938" algn="l"/>
              </a:tabLst>
            </a:pP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232011" y="559560"/>
            <a:ext cx="4503761" cy="931098"/>
          </a:xfrm>
          <a:prstGeom prst="wedgeRectCallout">
            <a:avLst>
              <a:gd name="adj1" fmla="val -39375"/>
              <a:gd name="adj2" fmla="val 163692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./</a:t>
            </a:r>
            <a:r>
              <a:rPr lang="en-US" sz="2400" dirty="0" err="1" smtClean="0"/>
              <a:t>guessinggame</a:t>
            </a:r>
            <a:r>
              <a:rPr lang="en-US" sz="2400" dirty="0" smtClean="0"/>
              <a:t> ran the </a:t>
            </a:r>
            <a:r>
              <a:rPr lang="en-US" sz="2400" dirty="0" err="1" smtClean="0"/>
              <a:t>shellcode</a:t>
            </a:r>
            <a:r>
              <a:rPr lang="en-US" sz="2400" dirty="0" smtClean="0"/>
              <a:t>, turned into /bin/</a:t>
            </a:r>
            <a:r>
              <a:rPr lang="en-US" sz="2400" dirty="0" err="1" smtClean="0"/>
              <a:t>sh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354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69197</TotalTime>
  <Words>2058</Words>
  <Application>Microsoft Office PowerPoint</Application>
  <PresentationFormat>On-screen Show (4:3)</PresentationFormat>
  <Paragraphs>477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Lucida Console</vt:lpstr>
      <vt:lpstr>Office Theme</vt:lpstr>
      <vt:lpstr>CS 5600 Computer Systems</vt:lpstr>
      <vt:lpstr>PowerPoint Presentation</vt:lpstr>
      <vt:lpstr>Setting the Stage</vt:lpstr>
      <vt:lpstr>Looking for Vulnerabilities</vt:lpstr>
      <vt:lpstr>Confirmation</vt:lpstr>
      <vt:lpstr>Exploiting Stack Buffer Overflows</vt:lpstr>
      <vt:lpstr>Exploitation, Try #1</vt:lpstr>
      <vt:lpstr>NOP Sled</vt:lpstr>
      <vt:lpstr>Exploitation, Try #2</vt:lpstr>
      <vt:lpstr>Types of Exploitable Flaws</vt:lpstr>
      <vt:lpstr>Triggering Exploitable Flaws</vt:lpstr>
      <vt:lpstr>Leveraging an Exploit</vt:lpstr>
      <vt:lpstr>PowerPoint Presentation</vt:lpstr>
      <vt:lpstr>Defending Against Stack Exploits</vt:lpstr>
      <vt:lpstr>The Canary in the Coal Mine</vt:lpstr>
      <vt:lpstr>Stack Canaries</vt:lpstr>
      <vt:lpstr>Canary Implementation</vt:lpstr>
      <vt:lpstr>Canaries in Action</vt:lpstr>
      <vt:lpstr>When Canaries Fail</vt:lpstr>
      <vt:lpstr>ProPolice Compiler</vt:lpstr>
      <vt:lpstr>When ProPolice Fails</vt:lpstr>
      <vt:lpstr>Non-Executable Stack</vt:lpstr>
      <vt:lpstr>x86 Page Table Entry, Again</vt:lpstr>
      <vt:lpstr>When NX bits Fail</vt:lpstr>
      <vt:lpstr>PowerPoint Presentation</vt:lpstr>
      <vt:lpstr>Return to libc</vt:lpstr>
      <vt:lpstr>Stack Control = Program Control</vt:lpstr>
      <vt:lpstr>PowerPoint Presentation</vt:lpstr>
      <vt:lpstr>Defending Against Return to libc</vt:lpstr>
      <vt:lpstr>Randomizing Code Placement</vt:lpstr>
      <vt:lpstr>Position Independent Code Example</vt:lpstr>
      <vt:lpstr>Tradeoffs with PIC/PIE</vt:lpstr>
      <vt:lpstr>When ASLR Fails</vt:lpstr>
      <vt:lpstr>Exploitation Prevention Wrap-up</vt:lpstr>
      <vt:lpstr>Strategies for Writing Secure Code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bowlinearl@live.com</cp:lastModifiedBy>
  <cp:revision>1112</cp:revision>
  <cp:lastPrinted>2012-08-22T04:00:45Z</cp:lastPrinted>
  <dcterms:created xsi:type="dcterms:W3CDTF">2012-01-03T02:22:46Z</dcterms:created>
  <dcterms:modified xsi:type="dcterms:W3CDTF">2014-11-12T21:46:01Z</dcterms:modified>
</cp:coreProperties>
</file>