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25"/>
  </p:notesMasterIdLst>
  <p:handoutMasterIdLst>
    <p:handoutMasterId r:id="rId26"/>
  </p:handoutMasterIdLst>
  <p:sldIdLst>
    <p:sldId id="256" r:id="rId2"/>
    <p:sldId id="386" r:id="rId3"/>
    <p:sldId id="403" r:id="rId4"/>
    <p:sldId id="387" r:id="rId5"/>
    <p:sldId id="401" r:id="rId6"/>
    <p:sldId id="402" r:id="rId7"/>
    <p:sldId id="408" r:id="rId8"/>
    <p:sldId id="410" r:id="rId9"/>
    <p:sldId id="388" r:id="rId10"/>
    <p:sldId id="399" r:id="rId11"/>
    <p:sldId id="400" r:id="rId12"/>
    <p:sldId id="396" r:id="rId13"/>
    <p:sldId id="392" r:id="rId14"/>
    <p:sldId id="390" r:id="rId15"/>
    <p:sldId id="398" r:id="rId16"/>
    <p:sldId id="406" r:id="rId17"/>
    <p:sldId id="393" r:id="rId18"/>
    <p:sldId id="391" r:id="rId19"/>
    <p:sldId id="395" r:id="rId20"/>
    <p:sldId id="409" r:id="rId21"/>
    <p:sldId id="394" r:id="rId22"/>
    <p:sldId id="404" r:id="rId23"/>
    <p:sldId id="407" r:id="rId24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206C271-A17B-4745-8409-D19C184D271D}">
          <p14:sldIdLst>
            <p14:sldId id="256"/>
            <p14:sldId id="386"/>
            <p14:sldId id="403"/>
            <p14:sldId id="387"/>
            <p14:sldId id="401"/>
            <p14:sldId id="402"/>
            <p14:sldId id="408"/>
            <p14:sldId id="410"/>
            <p14:sldId id="388"/>
            <p14:sldId id="399"/>
            <p14:sldId id="400"/>
            <p14:sldId id="396"/>
            <p14:sldId id="392"/>
            <p14:sldId id="390"/>
            <p14:sldId id="398"/>
            <p14:sldId id="406"/>
            <p14:sldId id="393"/>
            <p14:sldId id="391"/>
            <p14:sldId id="395"/>
            <p14:sldId id="409"/>
            <p14:sldId id="394"/>
            <p14:sldId id="404"/>
            <p14:sldId id="4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84" autoAdjust="0"/>
    <p:restoredTop sz="90232" autoAdjust="0"/>
  </p:normalViewPr>
  <p:slideViewPr>
    <p:cSldViewPr snapToGrid="0">
      <p:cViewPr varScale="1">
        <p:scale>
          <a:sx n="78" d="100"/>
          <a:sy n="78" d="100"/>
        </p:scale>
        <p:origin x="1641" y="3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05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29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22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98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2EB4-D0E8-4F8B-893A-5E3D1ED48D01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48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2EB4-D0E8-4F8B-893A-5E3D1ED48D01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3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0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85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3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2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0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12EB4-D0E8-4F8B-893A-5E3D1ED48D01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45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://pages.cs.wisc.edu/~remzi/OSTEP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cbw@ccs.neu.edu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cs.neu.edu/home/cbw/network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143000"/>
            <a:ext cx="7395883" cy="1828800"/>
          </a:xfrm>
        </p:spPr>
        <p:txBody>
          <a:bodyPr>
            <a:normAutofit/>
          </a:bodyPr>
          <a:lstStyle/>
          <a:p>
            <a:r>
              <a:rPr lang="en-US" sz="6000" cap="none" dirty="0" smtClean="0"/>
              <a:t>CS 5600</a:t>
            </a:r>
            <a:br>
              <a:rPr lang="en-US" sz="6000" cap="none" dirty="0" smtClean="0"/>
            </a:br>
            <a:r>
              <a:rPr lang="en-US" sz="4900" cap="none" dirty="0" smtClean="0"/>
              <a:t>Computer Systems</a:t>
            </a:r>
            <a:endParaRPr lang="en-US" sz="4900" cap="non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Lecture 1: Logistics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(a.k.a. The boring slides)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36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507521559"/>
              </p:ext>
            </p:extLst>
          </p:nvPr>
        </p:nvGraphicFramePr>
        <p:xfrm>
          <a:off x="822325" y="473075"/>
          <a:ext cx="7127496" cy="5562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77694"/>
                <a:gridCol w="564980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Sept.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PC Hardware, CPUs, and OS Basics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Sept.</a:t>
                      </a:r>
                      <a:r>
                        <a:rPr lang="en-US" baseline="0" dirty="0" smtClean="0"/>
                        <a:t>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Processes and Threads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Sept. 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Synchronization and Deadlock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Sept. 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Scheduling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Oct.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Address Translation and Virtual Memory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Oct.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Memory Management and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Garbage Collection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Oct. 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Midterm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Oct. 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Storage, Disks, and SSDs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Oct. 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Files and Directories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Nov.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Virtual Machine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Monitors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Nov. 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Authorization and Access Control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Nov. 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Exploit Prevention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Nov. 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Thanksgiving</a:t>
                      </a:r>
                      <a:r>
                        <a:rPr lang="en-US" b="1" baseline="0" dirty="0" smtClean="0">
                          <a:solidFill>
                            <a:schemeClr val="accent2"/>
                          </a:solidFill>
                        </a:rPr>
                        <a:t> Holiday!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Dec.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General Purpose GPU Programming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Dec. ???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Final Exam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559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Teaching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3 hour lectures</a:t>
            </a:r>
          </a:p>
          <a:p>
            <a:pPr lvl="1"/>
            <a:r>
              <a:rPr lang="en-US" dirty="0" smtClean="0"/>
              <a:t>Breaks every hour. Other suggestions?</a:t>
            </a:r>
          </a:p>
          <a:p>
            <a:r>
              <a:rPr lang="en-US" dirty="0" smtClean="0"/>
              <a:t>I have been working with systems for a long time</a:t>
            </a:r>
          </a:p>
          <a:p>
            <a:pPr lvl="1"/>
            <a:r>
              <a:rPr lang="en-US" dirty="0" smtClean="0"/>
              <a:t>Things make sense to me may not make sense to you</a:t>
            </a:r>
          </a:p>
          <a:p>
            <a:pPr lvl="1"/>
            <a:r>
              <a:rPr lang="en-US" dirty="0" smtClean="0"/>
              <a:t>I talk fast if nobody stops me</a:t>
            </a:r>
          </a:p>
          <a:p>
            <a:r>
              <a:rPr lang="en-US" dirty="0" smtClean="0"/>
              <a:t>Solution: </a:t>
            </a:r>
            <a:r>
              <a:rPr lang="en-US" dirty="0" smtClean="0">
                <a:solidFill>
                  <a:schemeClr val="accent1"/>
                </a:solidFill>
              </a:rPr>
              <a:t>ask questions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Seriously, ask questions</a:t>
            </a:r>
          </a:p>
          <a:p>
            <a:pPr lvl="1"/>
            <a:r>
              <a:rPr lang="en-US" dirty="0" smtClean="0"/>
              <a:t>Standing up here in silence is very awkward</a:t>
            </a:r>
          </a:p>
          <a:p>
            <a:pPr lvl="1"/>
            <a:r>
              <a:rPr lang="en-US" dirty="0" smtClean="0"/>
              <a:t>I will stand here until you answer my questions</a:t>
            </a:r>
          </a:p>
          <a:p>
            <a:r>
              <a:rPr lang="en-US" dirty="0" smtClean="0"/>
              <a:t>Please help me learn your names :)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Textbook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12756" y="1417638"/>
            <a:ext cx="5436606" cy="4708525"/>
          </a:xfrm>
        </p:spPr>
        <p:txBody>
          <a:bodyPr/>
          <a:lstStyle/>
          <a:p>
            <a:r>
              <a:rPr lang="en-US" dirty="0" smtClean="0"/>
              <a:t>Operating Systems: Three Easy Pieces</a:t>
            </a:r>
          </a:p>
          <a:p>
            <a:pPr lvl="1"/>
            <a:r>
              <a:rPr lang="en-US" dirty="0" err="1" smtClean="0"/>
              <a:t>Remzi</a:t>
            </a:r>
            <a:r>
              <a:rPr lang="en-US" dirty="0" smtClean="0"/>
              <a:t> and Andrea </a:t>
            </a:r>
            <a:r>
              <a:rPr lang="en-US" dirty="0" err="1" smtClean="0"/>
              <a:t>Arpaci-Dusseau</a:t>
            </a:r>
            <a:endParaRPr lang="en-US" dirty="0" smtClean="0"/>
          </a:p>
          <a:p>
            <a:r>
              <a:rPr lang="en-US" dirty="0" smtClean="0"/>
              <a:t>Free, PDFs available online at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://pages.cs.wisc.edu/~remzi/OSTEP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806" y="1417638"/>
            <a:ext cx="3037438" cy="475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68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Workload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5932057"/>
              </p:ext>
            </p:extLst>
          </p:nvPr>
        </p:nvGraphicFramePr>
        <p:xfrm>
          <a:off x="707676" y="2376530"/>
          <a:ext cx="7728648" cy="2072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697440"/>
                <a:gridCol w="5031208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Projects (4)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15% </a:t>
                      </a:r>
                      <a:r>
                        <a:rPr lang="en-US" sz="2800" baseline="0" dirty="0" smtClean="0"/>
                        <a:t>each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Midterm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15%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Final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20%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Participation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5%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152400" y="4449170"/>
            <a:ext cx="8839200" cy="225643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63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105400"/>
          </a:xfrm>
        </p:spPr>
        <p:txBody>
          <a:bodyPr/>
          <a:lstStyle/>
          <a:p>
            <a:r>
              <a:rPr lang="en-US" dirty="0" smtClean="0"/>
              <a:t>This course is project-centric</a:t>
            </a:r>
          </a:p>
          <a:p>
            <a:pPr lvl="1"/>
            <a:r>
              <a:rPr lang="en-US" dirty="0" smtClean="0"/>
              <a:t>You will be building an operating system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Start early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Seriously, </a:t>
            </a:r>
            <a:r>
              <a:rPr lang="en-US" dirty="0" smtClean="0">
                <a:solidFill>
                  <a:schemeClr val="accent1"/>
                </a:solidFill>
              </a:rPr>
              <a:t>start early</a:t>
            </a:r>
            <a:r>
              <a:rPr lang="en-US" dirty="0" smtClean="0"/>
              <a:t>!</a:t>
            </a:r>
          </a:p>
          <a:p>
            <a:r>
              <a:rPr lang="en-US" dirty="0"/>
              <a:t>4</a:t>
            </a:r>
            <a:r>
              <a:rPr lang="en-US" dirty="0" smtClean="0"/>
              <a:t> projects</a:t>
            </a:r>
          </a:p>
          <a:p>
            <a:pPr lvl="1"/>
            <a:r>
              <a:rPr lang="en-US" dirty="0" smtClean="0"/>
              <a:t>Due at 11:59:59pm on specified date</a:t>
            </a:r>
          </a:p>
          <a:p>
            <a:pPr lvl="1"/>
            <a:r>
              <a:rPr lang="en-US" dirty="0" smtClean="0"/>
              <a:t>Use turn-in scripts to submit your code, documentation, etc.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Working code is paramount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28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Groups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Projects will be completed in groups of three</a:t>
            </a:r>
          </a:p>
          <a:p>
            <a:r>
              <a:rPr lang="en-US" dirty="0" smtClean="0"/>
              <a:t>You may choose your own partners</a:t>
            </a:r>
          </a:p>
          <a:p>
            <a:pPr lvl="1"/>
            <a:r>
              <a:rPr lang="en-US" dirty="0" smtClean="0"/>
              <a:t>You may switch partners between projects</a:t>
            </a:r>
          </a:p>
          <a:p>
            <a:pPr lvl="1"/>
            <a:r>
              <a:rPr lang="en-US" dirty="0" smtClean="0"/>
              <a:t>Do not complain to me about your lazy partner</a:t>
            </a:r>
          </a:p>
          <a:p>
            <a:pPr lvl="2"/>
            <a:r>
              <a:rPr lang="en-US" dirty="0" smtClean="0"/>
              <a:t>Hey, you picked them</a:t>
            </a:r>
          </a:p>
          <a:p>
            <a:r>
              <a:rPr lang="en-US" dirty="0" smtClean="0"/>
              <a:t>Can’t find a partner?</a:t>
            </a:r>
          </a:p>
          <a:p>
            <a:pPr lvl="1"/>
            <a:r>
              <a:rPr lang="en-US" dirty="0" smtClean="0"/>
              <a:t>Post a message on Piazza!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9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 Policy for Projects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Each student is given 4 </a:t>
            </a:r>
            <a:r>
              <a:rPr lang="en-US" i="1" dirty="0" smtClean="0">
                <a:solidFill>
                  <a:schemeClr val="accent2"/>
                </a:solidFill>
              </a:rPr>
              <a:t>slip days</a:t>
            </a:r>
          </a:p>
          <a:p>
            <a:pPr lvl="1"/>
            <a:r>
              <a:rPr lang="en-US" dirty="0" smtClean="0"/>
              <a:t>May be used to extend project deadlines</a:t>
            </a:r>
          </a:p>
          <a:p>
            <a:pPr lvl="2"/>
            <a:r>
              <a:rPr lang="en-US" dirty="0" smtClean="0"/>
              <a:t>Example: 1 project extended by 4 days</a:t>
            </a:r>
          </a:p>
          <a:p>
            <a:pPr lvl="2"/>
            <a:r>
              <a:rPr lang="en-US" dirty="0" smtClean="0"/>
              <a:t>Example: 2 projects each extended by 2 days</a:t>
            </a:r>
            <a:endParaRPr lang="en-US" dirty="0"/>
          </a:p>
          <a:p>
            <a:pPr lvl="1"/>
            <a:r>
              <a:rPr lang="en-US" b="1" dirty="0" smtClean="0"/>
              <a:t>You don’t need to ask me</a:t>
            </a:r>
            <a:r>
              <a:rPr lang="en-US" dirty="0" smtClean="0"/>
              <a:t>, just turn-in stuff late</a:t>
            </a:r>
          </a:p>
          <a:p>
            <a:pPr lvl="1"/>
            <a:r>
              <a:rPr lang="en-US" dirty="0" smtClean="0"/>
              <a:t>All group members must have unused </a:t>
            </a:r>
            <a:r>
              <a:rPr lang="en-US" i="1" dirty="0" smtClean="0"/>
              <a:t>slip days</a:t>
            </a:r>
          </a:p>
          <a:p>
            <a:pPr lvl="2"/>
            <a:r>
              <a:rPr lang="en-US" dirty="0" smtClean="0"/>
              <a:t>i.e. if one member has zero </a:t>
            </a:r>
            <a:r>
              <a:rPr lang="en-US" i="1" dirty="0" smtClean="0"/>
              <a:t>slip days </a:t>
            </a:r>
            <a:r>
              <a:rPr lang="en-US" dirty="0" smtClean="0"/>
              <a:t>left, the whole group is late</a:t>
            </a:r>
          </a:p>
          <a:p>
            <a:r>
              <a:rPr lang="en-US" dirty="0" smtClean="0"/>
              <a:t>Assignments are due at 11:59:59, </a:t>
            </a:r>
            <a:r>
              <a:rPr lang="en-US" b="1" dirty="0" smtClean="0">
                <a:solidFill>
                  <a:schemeClr val="accent1"/>
                </a:solidFill>
              </a:rPr>
              <a:t>no exceptions</a:t>
            </a:r>
          </a:p>
          <a:p>
            <a:pPr lvl="1"/>
            <a:r>
              <a:rPr lang="en-US" dirty="0" smtClean="0"/>
              <a:t>20% off per day late</a:t>
            </a:r>
          </a:p>
          <a:p>
            <a:pPr lvl="1"/>
            <a:r>
              <a:rPr lang="en-US" dirty="0" smtClean="0"/>
              <a:t>1 second late = 1 hour late = 1 day late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89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600200"/>
            <a:ext cx="828874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This is a masters level course</a:t>
            </a:r>
          </a:p>
          <a:p>
            <a:pPr lvl="1"/>
            <a:r>
              <a:rPr lang="en-US" dirty="0" smtClean="0"/>
              <a:t>I’m not taking attendance</a:t>
            </a:r>
          </a:p>
          <a:p>
            <a:pPr lvl="1"/>
            <a:r>
              <a:rPr lang="en-US" dirty="0" smtClean="0"/>
              <a:t>I don’t care if you skip lecture</a:t>
            </a:r>
          </a:p>
          <a:p>
            <a:r>
              <a:rPr lang="en-US" dirty="0" smtClean="0"/>
              <a:t>However, 5% of your grade is participation</a:t>
            </a:r>
          </a:p>
          <a:p>
            <a:pPr lvl="1"/>
            <a:r>
              <a:rPr lang="en-US" dirty="0" smtClean="0"/>
              <a:t>Be active on Piazza</a:t>
            </a:r>
          </a:p>
          <a:p>
            <a:pPr lvl="1"/>
            <a:r>
              <a:rPr lang="en-US" dirty="0" smtClean="0"/>
              <a:t>Ask questions in lecture</a:t>
            </a:r>
          </a:p>
          <a:p>
            <a:pPr lvl="1"/>
            <a:r>
              <a:rPr lang="en-US" dirty="0" smtClean="0"/>
              <a:t>Answer questions that I ask in lecture</a:t>
            </a:r>
          </a:p>
          <a:p>
            <a:r>
              <a:rPr lang="en-US" dirty="0" smtClean="0"/>
              <a:t>Ideally, I want to know everyone’s name by the end of the semester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55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10081" y="1624012"/>
            <a:ext cx="8523838" cy="4525963"/>
          </a:xfrm>
        </p:spPr>
        <p:txBody>
          <a:bodyPr/>
          <a:lstStyle/>
          <a:p>
            <a:r>
              <a:rPr lang="en-US" dirty="0" smtClean="0"/>
              <a:t>Midterm and Final</a:t>
            </a:r>
          </a:p>
          <a:p>
            <a:pPr lvl="1"/>
            <a:r>
              <a:rPr lang="en-US" dirty="0"/>
              <a:t>3</a:t>
            </a:r>
            <a:r>
              <a:rPr lang="en-US" dirty="0" smtClean="0"/>
              <a:t> hours each</a:t>
            </a:r>
          </a:p>
          <a:p>
            <a:pPr lvl="1"/>
            <a:r>
              <a:rPr lang="en-US" dirty="0" smtClean="0"/>
              <a:t>The final will be </a:t>
            </a:r>
            <a:r>
              <a:rPr lang="en-US" b="1" dirty="0" smtClean="0"/>
              <a:t>cumulative</a:t>
            </a:r>
          </a:p>
          <a:p>
            <a:r>
              <a:rPr lang="en-US" dirty="0" smtClean="0"/>
              <a:t>All exams are: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losed book, closed notes, leave the laptop at home</a:t>
            </a:r>
          </a:p>
          <a:p>
            <a:pPr lvl="1"/>
            <a:r>
              <a:rPr lang="en-US" dirty="0" smtClean="0"/>
              <a:t>If I see a smartphone, I will take it and sell it on </a:t>
            </a:r>
            <a:r>
              <a:rPr lang="en-US" dirty="0" err="1" smtClean="0"/>
              <a:t>ebay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7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Grade Changes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Each student is given 2 </a:t>
            </a:r>
            <a:r>
              <a:rPr lang="en-US" i="1" dirty="0" smtClean="0">
                <a:solidFill>
                  <a:schemeClr val="accent2"/>
                </a:solidFill>
              </a:rPr>
              <a:t>challenges</a:t>
            </a:r>
            <a:r>
              <a:rPr lang="en-US" dirty="0" smtClean="0"/>
              <a:t> to use as they see fit</a:t>
            </a:r>
          </a:p>
          <a:p>
            <a:pPr lvl="1"/>
            <a:r>
              <a:rPr lang="en-US" i="1" dirty="0" smtClean="0"/>
              <a:t>Challenges</a:t>
            </a:r>
            <a:r>
              <a:rPr lang="en-US" dirty="0" smtClean="0"/>
              <a:t> can be spent asking for </a:t>
            </a:r>
            <a:r>
              <a:rPr lang="en-US" dirty="0" err="1" smtClean="0"/>
              <a:t>regrades</a:t>
            </a:r>
            <a:endParaRPr lang="en-US" dirty="0" smtClean="0"/>
          </a:p>
          <a:p>
            <a:r>
              <a:rPr lang="en-US" dirty="0" smtClean="0"/>
              <a:t>If you think there has been a grading error, come to my office hours</a:t>
            </a:r>
          </a:p>
          <a:p>
            <a:pPr lvl="1"/>
            <a:r>
              <a:rPr lang="en-US" dirty="0" smtClean="0"/>
              <a:t>If the grade is incorrect, you keep your </a:t>
            </a:r>
            <a:r>
              <a:rPr lang="en-US" i="1" dirty="0" smtClean="0"/>
              <a:t>challenge</a:t>
            </a:r>
          </a:p>
          <a:p>
            <a:pPr lvl="1"/>
            <a:r>
              <a:rPr lang="en-US" dirty="0" smtClean="0"/>
              <a:t>If the grade is correct, you lose your </a:t>
            </a:r>
            <a:r>
              <a:rPr lang="en-US" i="1" dirty="0" smtClean="0"/>
              <a:t>challenge</a:t>
            </a:r>
          </a:p>
          <a:p>
            <a:r>
              <a:rPr lang="en-US" b="1" dirty="0" smtClean="0"/>
              <a:t>When your </a:t>
            </a:r>
            <a:r>
              <a:rPr lang="en-US" b="1" i="1" dirty="0" smtClean="0"/>
              <a:t>challenges</a:t>
            </a:r>
            <a:r>
              <a:rPr lang="en-US" b="1" dirty="0" smtClean="0"/>
              <a:t> are exhausted, you cannot ask for </a:t>
            </a:r>
            <a:r>
              <a:rPr lang="en-US" b="1" dirty="0" err="1" smtClean="0"/>
              <a:t>regrades</a:t>
            </a:r>
            <a:endParaRPr lang="en-US" b="1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69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Welcome to CS 5600</a:t>
            </a:r>
          </a:p>
          <a:p>
            <a:pPr lvl="1"/>
            <a:r>
              <a:rPr lang="en-US" dirty="0" smtClean="0"/>
              <a:t>Are you in the right classroom?</a:t>
            </a:r>
          </a:p>
          <a:p>
            <a:r>
              <a:rPr lang="en-US" dirty="0" smtClean="0"/>
              <a:t>Who am I?</a:t>
            </a:r>
          </a:p>
          <a:p>
            <a:pPr lvl="1"/>
            <a:r>
              <a:rPr lang="en-US" dirty="0" smtClean="0"/>
              <a:t>Professor Christo Wilson</a:t>
            </a:r>
          </a:p>
          <a:p>
            <a:pPr lvl="1"/>
            <a:r>
              <a:rPr lang="en-US" dirty="0" smtClean="0">
                <a:hlinkClick r:id="rId2"/>
              </a:rPr>
              <a:t>cbw@ccs.neu.edu</a:t>
            </a:r>
            <a:endParaRPr lang="en-US" dirty="0" smtClean="0"/>
          </a:p>
          <a:p>
            <a:pPr lvl="1"/>
            <a:r>
              <a:rPr lang="en-US" dirty="0" smtClean="0"/>
              <a:t>West Village H 248</a:t>
            </a:r>
          </a:p>
          <a:p>
            <a:pPr lvl="1"/>
            <a:r>
              <a:rPr lang="en-US" dirty="0" smtClean="0"/>
              <a:t>Office Hours: Mondays</a:t>
            </a:r>
            <a:r>
              <a:rPr lang="en-US" smtClean="0"/>
              <a:t>, </a:t>
            </a:r>
            <a:r>
              <a:rPr lang="en-US" smtClean="0"/>
              <a:t>3-5</a:t>
            </a:r>
            <a:r>
              <a:rPr lang="en-US" smtClean="0"/>
              <a:t>pm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13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Grade Changes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Challenges</a:t>
            </a:r>
            <a:r>
              <a:rPr lang="en-US" dirty="0" smtClean="0"/>
              <a:t> may be used for:</a:t>
            </a:r>
          </a:p>
          <a:p>
            <a:pPr lvl="1"/>
            <a:r>
              <a:rPr lang="en-US" dirty="0" smtClean="0"/>
              <a:t>Projects and tests</a:t>
            </a:r>
          </a:p>
          <a:p>
            <a:r>
              <a:rPr lang="en-US" i="1" dirty="0" smtClean="0"/>
              <a:t>Challenges</a:t>
            </a:r>
            <a:r>
              <a:rPr lang="en-US" dirty="0" smtClean="0"/>
              <a:t> may not be used for:</a:t>
            </a:r>
          </a:p>
          <a:p>
            <a:pPr lvl="1"/>
            <a:r>
              <a:rPr lang="en-US" dirty="0" smtClean="0"/>
              <a:t>Late assignments, use of slip days</a:t>
            </a:r>
          </a:p>
          <a:p>
            <a:r>
              <a:rPr lang="en-US" dirty="0" smtClean="0"/>
              <a:t>If you want to </a:t>
            </a:r>
            <a:r>
              <a:rPr lang="en-US" i="1" dirty="0" smtClean="0"/>
              <a:t>challenge</a:t>
            </a:r>
            <a:r>
              <a:rPr lang="en-US" dirty="0" smtClean="0"/>
              <a:t> a project grade, </a:t>
            </a:r>
            <a:r>
              <a:rPr lang="en-US" b="1" dirty="0" smtClean="0"/>
              <a:t>all group members must have an available </a:t>
            </a:r>
            <a:r>
              <a:rPr lang="en-US" b="1" i="1" dirty="0" smtClean="0"/>
              <a:t>challenge</a:t>
            </a:r>
          </a:p>
          <a:p>
            <a:pPr lvl="1"/>
            <a:r>
              <a:rPr lang="en-US" dirty="0" smtClean="0"/>
              <a:t>Your </a:t>
            </a:r>
            <a:r>
              <a:rPr lang="en-US" i="1" dirty="0" smtClean="0"/>
              <a:t>challenge</a:t>
            </a:r>
            <a:r>
              <a:rPr lang="en-US" dirty="0" smtClean="0"/>
              <a:t> succeeds or fails as a group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77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Cheating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3430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Do not do it</a:t>
            </a:r>
          </a:p>
          <a:p>
            <a:pPr lvl="1"/>
            <a:r>
              <a:rPr lang="en-US" dirty="0" smtClean="0"/>
              <a:t>Seriously, don’t make me say it again</a:t>
            </a:r>
          </a:p>
          <a:p>
            <a:r>
              <a:rPr lang="en-US" dirty="0" smtClean="0"/>
              <a:t>Cheating is an automatic zero</a:t>
            </a:r>
          </a:p>
          <a:p>
            <a:pPr lvl="1"/>
            <a:r>
              <a:rPr lang="en-US" dirty="0" smtClean="0"/>
              <a:t>Will be referred to the university for discipline and possible expulsion</a:t>
            </a:r>
          </a:p>
          <a:p>
            <a:r>
              <a:rPr lang="en-US" dirty="0" smtClean="0"/>
              <a:t>For projects: code must be original, written by you and your </a:t>
            </a:r>
            <a:r>
              <a:rPr lang="en-US" dirty="0" err="1" smtClean="0"/>
              <a:t>groupmates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only</a:t>
            </a:r>
            <a:endParaRPr lang="en-US" dirty="0" smtClean="0"/>
          </a:p>
          <a:p>
            <a:pPr lvl="1"/>
            <a:r>
              <a:rPr lang="en-US" dirty="0" smtClean="0"/>
              <a:t>Starter code obviously doesn’t count</a:t>
            </a:r>
          </a:p>
          <a:p>
            <a:pPr lvl="1"/>
            <a:r>
              <a:rPr lang="en-US" dirty="0" err="1" smtClean="0"/>
              <a:t>StackOverflow</a:t>
            </a:r>
            <a:r>
              <a:rPr lang="en-US" dirty="0" smtClean="0"/>
              <a:t>/</a:t>
            </a:r>
            <a:r>
              <a:rPr lang="en-US" dirty="0" err="1" smtClean="0"/>
              <a:t>Quora</a:t>
            </a:r>
            <a:r>
              <a:rPr lang="en-US" dirty="0" smtClean="0"/>
              <a:t>/</a:t>
            </a:r>
            <a:r>
              <a:rPr lang="en-US" dirty="0" err="1" smtClean="0"/>
              <a:t>Github</a:t>
            </a:r>
            <a:r>
              <a:rPr lang="en-US" dirty="0" smtClean="0"/>
              <a:t> are not your friends</a:t>
            </a:r>
          </a:p>
          <a:p>
            <a:pPr lvl="1"/>
            <a:r>
              <a:rPr lang="en-US" dirty="0" smtClean="0"/>
              <a:t>If you have questions about an online resource, ask us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11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Grades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500611"/>
            <a:ext cx="8229600" cy="5121275"/>
          </a:xfrm>
        </p:spPr>
        <p:txBody>
          <a:bodyPr/>
          <a:lstStyle/>
          <a:p>
            <a:r>
              <a:rPr lang="en-US" dirty="0" smtClean="0"/>
              <a:t>At the end of the semester, all of your grades will sum to 100 points</a:t>
            </a:r>
          </a:p>
          <a:p>
            <a:endParaRPr lang="en-US" dirty="0" smtClean="0"/>
          </a:p>
          <a:p>
            <a:pPr marL="365760" lvl="1" indent="0">
              <a:buNone/>
            </a:pPr>
            <a:endParaRPr lang="en-US" dirty="0"/>
          </a:p>
          <a:p>
            <a:pPr marL="365760" lvl="1" indent="0" algn="ctr">
              <a:buNone/>
            </a:pPr>
            <a:r>
              <a:rPr lang="en-US" dirty="0" smtClean="0"/>
              <a:t>15 + 15 + 15 + 15 + 15 + 20 + 5 = 100</a:t>
            </a:r>
          </a:p>
          <a:p>
            <a:r>
              <a:rPr lang="en-US" dirty="0" smtClean="0"/>
              <a:t>Final grades are based on a simple scale:</a:t>
            </a:r>
          </a:p>
          <a:p>
            <a:pPr lvl="1"/>
            <a:r>
              <a:rPr lang="en-US" dirty="0" smtClean="0"/>
              <a:t>A &gt;92, A- 90-92, B+ 87-89, B 83-86, B- 80-82, …</a:t>
            </a:r>
          </a:p>
          <a:p>
            <a:r>
              <a:rPr lang="en-US" dirty="0" smtClean="0"/>
              <a:t>I don’t curve grades</a:t>
            </a:r>
          </a:p>
          <a:p>
            <a:r>
              <a:rPr lang="en-US" dirty="0" smtClean="0"/>
              <a:t>All grades are rounded up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Left Brace 4"/>
          <p:cNvSpPr/>
          <p:nvPr/>
        </p:nvSpPr>
        <p:spPr>
          <a:xfrm rot="5400000">
            <a:off x="3238662" y="2250563"/>
            <a:ext cx="293914" cy="2400462"/>
          </a:xfrm>
          <a:prstGeom prst="lef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/>
          <p:cNvSpPr/>
          <p:nvPr/>
        </p:nvSpPr>
        <p:spPr>
          <a:xfrm rot="5400000">
            <a:off x="5322528" y="2968817"/>
            <a:ext cx="293913" cy="963954"/>
          </a:xfrm>
          <a:prstGeom prst="lef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 rot="5400000">
            <a:off x="6320565" y="3306559"/>
            <a:ext cx="293913" cy="288470"/>
          </a:xfrm>
          <a:prstGeom prst="lef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791610" y="2873741"/>
            <a:ext cx="1188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Projects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981594" y="2875828"/>
            <a:ext cx="975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Exams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067471" y="2875828"/>
            <a:ext cx="1880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Participation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4409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50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Anti-Social Media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friend me on Facebook</a:t>
            </a:r>
          </a:p>
          <a:p>
            <a:pPr lvl="1"/>
            <a:r>
              <a:rPr lang="en-US" dirty="0" smtClean="0"/>
              <a:t>It’s nothing personal</a:t>
            </a:r>
          </a:p>
          <a:p>
            <a:pPr marL="365760" lvl="1" indent="0">
              <a:buNone/>
            </a:pPr>
            <a:endParaRPr lang="en-US" dirty="0" smtClean="0"/>
          </a:p>
          <a:p>
            <a:r>
              <a:rPr lang="en-US" dirty="0" smtClean="0"/>
              <a:t>Twitter: @</a:t>
            </a:r>
            <a:r>
              <a:rPr lang="en-US" dirty="0" err="1" smtClean="0"/>
              <a:t>bowlinearl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LinkedIn: if you pass the class, you can add me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13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Everyone say Hi to the 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Tinu</a:t>
            </a:r>
            <a:r>
              <a:rPr lang="en-US" dirty="0" smtClean="0"/>
              <a:t> </a:t>
            </a:r>
            <a:r>
              <a:rPr lang="en-US" dirty="0" err="1" smtClean="0"/>
              <a:t>Gautam</a:t>
            </a:r>
            <a:endParaRPr lang="en-US" dirty="0" smtClean="0"/>
          </a:p>
          <a:p>
            <a:pPr lvl="1"/>
            <a:r>
              <a:rPr lang="en-US" dirty="0"/>
              <a:t>gautam.t@husky.neu.edu</a:t>
            </a:r>
            <a:endParaRPr lang="en-US" dirty="0" smtClean="0"/>
          </a:p>
          <a:p>
            <a:r>
              <a:rPr lang="en-US" dirty="0" smtClean="0"/>
              <a:t>Office Hours</a:t>
            </a:r>
          </a:p>
          <a:p>
            <a:pPr lvl="1"/>
            <a:r>
              <a:rPr lang="en-US" dirty="0" smtClean="0"/>
              <a:t>TBA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30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Take This Course?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Computers are everywhere</a:t>
            </a:r>
          </a:p>
          <a:p>
            <a:pPr lvl="1"/>
            <a:r>
              <a:rPr lang="en-US" dirty="0" smtClean="0"/>
              <a:t>In your pocket</a:t>
            </a:r>
          </a:p>
          <a:p>
            <a:pPr lvl="1"/>
            <a:r>
              <a:rPr lang="en-US" dirty="0" smtClean="0"/>
              <a:t>In your microwave</a:t>
            </a:r>
          </a:p>
          <a:p>
            <a:pPr lvl="1"/>
            <a:r>
              <a:rPr lang="en-US" dirty="0" smtClean="0"/>
              <a:t>Up in space</a:t>
            </a:r>
          </a:p>
          <a:p>
            <a:r>
              <a:rPr lang="en-US" dirty="0" smtClean="0"/>
              <a:t>We take hardware and OS features for granted</a:t>
            </a:r>
          </a:p>
          <a:p>
            <a:pPr lvl="1"/>
            <a:r>
              <a:rPr lang="en-US" dirty="0" smtClean="0"/>
              <a:t>Double click and your program loads</a:t>
            </a:r>
          </a:p>
          <a:p>
            <a:pPr lvl="1"/>
            <a:r>
              <a:rPr lang="en-US" dirty="0" smtClean="0"/>
              <a:t>Devices just work (most of the time…)</a:t>
            </a:r>
          </a:p>
          <a:p>
            <a:pPr lvl="1"/>
            <a:r>
              <a:rPr lang="en-US" dirty="0" smtClean="0"/>
              <a:t>Buggy apps can’t crash your machine</a:t>
            </a:r>
          </a:p>
          <a:p>
            <a:r>
              <a:rPr lang="en-US" dirty="0" smtClean="0"/>
              <a:t>… but very few people truly understand how computers really work, at a low-level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96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3943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Fundamental understanding about computer hardware and operating systems</a:t>
            </a:r>
          </a:p>
          <a:p>
            <a:pPr lvl="1"/>
            <a:r>
              <a:rPr lang="en-US" dirty="0" smtClean="0"/>
              <a:t>From the moment a PC boots up</a:t>
            </a:r>
          </a:p>
          <a:p>
            <a:pPr lvl="1"/>
            <a:r>
              <a:rPr lang="en-US" dirty="0" smtClean="0"/>
              <a:t>… to managing devices and memory…</a:t>
            </a:r>
          </a:p>
          <a:p>
            <a:pPr lvl="1"/>
            <a:r>
              <a:rPr lang="en-US" dirty="0" smtClean="0"/>
              <a:t>… up to loading complex, threaded applications</a:t>
            </a:r>
          </a:p>
          <a:p>
            <a:r>
              <a:rPr lang="en-US" dirty="0" smtClean="0"/>
              <a:t>Focus on software and systems</a:t>
            </a:r>
          </a:p>
          <a:p>
            <a:pPr lvl="1"/>
            <a:r>
              <a:rPr lang="en-US" dirty="0" smtClean="0"/>
              <a:t>Not hardware</a:t>
            </a:r>
          </a:p>
          <a:p>
            <a:pPr lvl="1"/>
            <a:r>
              <a:rPr lang="en-US" dirty="0" smtClean="0"/>
              <a:t>No theory</a:t>
            </a:r>
          </a:p>
          <a:p>
            <a:r>
              <a:rPr lang="en-US" dirty="0" smtClean="0"/>
              <a:t>Project-centric, hands on experience</a:t>
            </a:r>
          </a:p>
          <a:p>
            <a:pPr lvl="1"/>
            <a:r>
              <a:rPr lang="en-US" dirty="0" smtClean="0"/>
              <a:t>You will build a bare-bones OS in this class</a:t>
            </a:r>
          </a:p>
          <a:p>
            <a:pPr lvl="1"/>
            <a:r>
              <a:rPr lang="en-US" dirty="0" smtClean="0"/>
              <a:t>This will be a </a:t>
            </a:r>
            <a:r>
              <a:rPr lang="en-US" b="1" dirty="0" smtClean="0"/>
              <a:t>huge</a:t>
            </a:r>
            <a:r>
              <a:rPr lang="en-US" dirty="0" smtClean="0"/>
              <a:t> amount of work</a:t>
            </a:r>
          </a:p>
          <a:p>
            <a:pPr lvl="1"/>
            <a:r>
              <a:rPr lang="en-US" dirty="0" smtClean="0"/>
              <a:t>But you will also learn a </a:t>
            </a:r>
            <a:r>
              <a:rPr lang="en-US" b="1" dirty="0" smtClean="0"/>
              <a:t>huge</a:t>
            </a:r>
            <a:r>
              <a:rPr lang="en-US" dirty="0" smtClean="0"/>
              <a:t> amount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5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 the end of this course…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9839"/>
            <a:ext cx="8229600" cy="5104261"/>
          </a:xfrm>
        </p:spPr>
        <p:txBody>
          <a:bodyPr>
            <a:normAutofit/>
          </a:bodyPr>
          <a:lstStyle/>
          <a:p>
            <a:r>
              <a:rPr lang="en-US" dirty="0" smtClean="0"/>
              <a:t>You will understand low-level details of computer hardware and modern CPUs</a:t>
            </a:r>
          </a:p>
          <a:p>
            <a:r>
              <a:rPr lang="en-US" dirty="0" smtClean="0"/>
              <a:t>You will know the key functions of </a:t>
            </a:r>
            <a:r>
              <a:rPr lang="en-US" dirty="0" err="1" smtClean="0"/>
              <a:t>OSes</a:t>
            </a:r>
            <a:endParaRPr lang="en-US" dirty="0" smtClean="0"/>
          </a:p>
          <a:p>
            <a:pPr lvl="1"/>
            <a:r>
              <a:rPr lang="en-US" dirty="0" smtClean="0"/>
              <a:t>Managing I/O devices and memory</a:t>
            </a:r>
          </a:p>
          <a:p>
            <a:pPr lvl="1"/>
            <a:r>
              <a:rPr lang="en-US" dirty="0" smtClean="0"/>
              <a:t>Loading programs</a:t>
            </a:r>
          </a:p>
          <a:p>
            <a:pPr lvl="1"/>
            <a:r>
              <a:rPr lang="en-US" dirty="0" smtClean="0"/>
              <a:t>Scheduling the CPU and isolating processes</a:t>
            </a:r>
          </a:p>
          <a:p>
            <a:r>
              <a:rPr lang="en-US" dirty="0" smtClean="0"/>
              <a:t>You will understand that designing systems is an art, not a science</a:t>
            </a:r>
          </a:p>
          <a:p>
            <a:pPr lvl="1"/>
            <a:r>
              <a:rPr lang="en-US" dirty="0" smtClean="0"/>
              <a:t>Building systems is about managing tradeoffs</a:t>
            </a:r>
          </a:p>
        </p:txBody>
      </p:sp>
    </p:spTree>
    <p:extLst>
      <p:ext uri="{BB962C8B-B14F-4D97-AF65-F5344CB8AC3E}">
        <p14:creationId xmlns:p14="http://schemas.microsoft.com/office/powerpoint/2010/main" val="25363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the Other 5600 Class?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solidFill>
            <a:schemeClr val="accent1"/>
          </a:solidFill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Similarities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2460499"/>
          </a:xfrm>
        </p:spPr>
        <p:txBody>
          <a:bodyPr/>
          <a:lstStyle/>
          <a:p>
            <a:r>
              <a:rPr lang="en-US" dirty="0" smtClean="0"/>
              <a:t>Both cover the fundamentals of </a:t>
            </a:r>
            <a:r>
              <a:rPr lang="en-US" dirty="0" err="1" smtClean="0"/>
              <a:t>OSes</a:t>
            </a:r>
            <a:endParaRPr lang="en-US" dirty="0" smtClean="0"/>
          </a:p>
          <a:p>
            <a:r>
              <a:rPr lang="en-US" dirty="0" smtClean="0"/>
              <a:t>Both use the same textbook</a:t>
            </a:r>
          </a:p>
          <a:p>
            <a:r>
              <a:rPr lang="en-US" dirty="0" smtClean="0"/>
              <a:t>Both include 4 projects with (roughly) the same goals</a:t>
            </a:r>
          </a:p>
          <a:p>
            <a:pPr lvl="1"/>
            <a:r>
              <a:rPr lang="en-US" dirty="0" smtClean="0"/>
              <a:t>E.g. build a </a:t>
            </a:r>
            <a:r>
              <a:rPr lang="en-US" dirty="0" err="1" smtClean="0"/>
              <a:t>filesystem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solidFill>
            <a:schemeClr val="accent2"/>
          </a:solidFill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Differences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2460499"/>
          </a:xfrm>
        </p:spPr>
        <p:txBody>
          <a:bodyPr/>
          <a:lstStyle/>
          <a:p>
            <a:r>
              <a:rPr lang="en-US" dirty="0" smtClean="0"/>
              <a:t>This class will cover more material</a:t>
            </a:r>
          </a:p>
          <a:p>
            <a:pPr lvl="1"/>
            <a:r>
              <a:rPr lang="en-US" dirty="0" smtClean="0"/>
              <a:t>Garbage collection, OS security, exploits, GPUs</a:t>
            </a:r>
          </a:p>
          <a:p>
            <a:r>
              <a:rPr lang="en-US" dirty="0" smtClean="0"/>
              <a:t>The projects will be </a:t>
            </a:r>
            <a:r>
              <a:rPr lang="en-US" b="1" dirty="0" smtClean="0"/>
              <a:t>harder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7776" y="4971355"/>
            <a:ext cx="68444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Basically, my class will be faster paced and more challenging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You will learn more, but you will work for it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59760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  <p:bldP spid="10" grpId="0" uiExpand="1" build="p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Resources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105400"/>
          </a:xfrm>
        </p:spPr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www.ccs.neu.edu/home/cbw/systems.html</a:t>
            </a:r>
            <a:endParaRPr lang="en-US" dirty="0" smtClean="0"/>
          </a:p>
          <a:p>
            <a:r>
              <a:rPr lang="en-US" dirty="0" smtClean="0"/>
              <a:t>Class forum is on Piazza</a:t>
            </a:r>
          </a:p>
          <a:p>
            <a:pPr lvl="1"/>
            <a:r>
              <a:rPr lang="en-US" dirty="0" smtClean="0"/>
              <a:t>Sign up today!</a:t>
            </a:r>
          </a:p>
          <a:p>
            <a:pPr lvl="1"/>
            <a:r>
              <a:rPr lang="en-US" dirty="0" smtClean="0"/>
              <a:t>Install their iPhone/Android app</a:t>
            </a:r>
          </a:p>
          <a:p>
            <a:r>
              <a:rPr lang="en-US" dirty="0" smtClean="0"/>
              <a:t>When in doubt, post to Piazza</a:t>
            </a:r>
          </a:p>
          <a:p>
            <a:pPr lvl="1"/>
            <a:r>
              <a:rPr lang="en-US" dirty="0" smtClean="0"/>
              <a:t>Piazza is preferable to email</a:t>
            </a:r>
          </a:p>
          <a:p>
            <a:pPr lvl="1"/>
            <a:r>
              <a:rPr lang="en-US" dirty="0" smtClean="0"/>
              <a:t>Use #hashtags (#lecture2, #project3, etc.)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63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65814</TotalTime>
  <Words>1175</Words>
  <Application>Microsoft Office PowerPoint</Application>
  <PresentationFormat>On-screen Show (4:3)</PresentationFormat>
  <Paragraphs>236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Wingdings</vt:lpstr>
      <vt:lpstr>Office Theme</vt:lpstr>
      <vt:lpstr>CS 5600 Computer Systems</vt:lpstr>
      <vt:lpstr>Hello!</vt:lpstr>
      <vt:lpstr>Anti-Social Media</vt:lpstr>
      <vt:lpstr>Everyone say Hi to the TA</vt:lpstr>
      <vt:lpstr>Why Take This Course?</vt:lpstr>
      <vt:lpstr>Goals</vt:lpstr>
      <vt:lpstr>At the end of this course…</vt:lpstr>
      <vt:lpstr>What About the Other 5600 Class?</vt:lpstr>
      <vt:lpstr>Online Resources</vt:lpstr>
      <vt:lpstr>PowerPoint Presentation</vt:lpstr>
      <vt:lpstr>Teaching Style</vt:lpstr>
      <vt:lpstr>Textbook</vt:lpstr>
      <vt:lpstr>Workload</vt:lpstr>
      <vt:lpstr>Projects</vt:lpstr>
      <vt:lpstr>Project Groups</vt:lpstr>
      <vt:lpstr>Late Policy for Projects</vt:lpstr>
      <vt:lpstr>Participation</vt:lpstr>
      <vt:lpstr>Exams</vt:lpstr>
      <vt:lpstr>Grade Changes</vt:lpstr>
      <vt:lpstr>Grade Changes (Continued)</vt:lpstr>
      <vt:lpstr>Cheating</vt:lpstr>
      <vt:lpstr>Final Grades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bowlinearl@live.com</cp:lastModifiedBy>
  <cp:revision>869</cp:revision>
  <cp:lastPrinted>2012-08-22T04:00:45Z</cp:lastPrinted>
  <dcterms:created xsi:type="dcterms:W3CDTF">2012-01-03T02:22:46Z</dcterms:created>
  <dcterms:modified xsi:type="dcterms:W3CDTF">2014-09-03T21:42:48Z</dcterms:modified>
</cp:coreProperties>
</file>