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485" r:id="rId3"/>
    <p:sldId id="559" r:id="rId4"/>
    <p:sldId id="558" r:id="rId5"/>
    <p:sldId id="645" r:id="rId6"/>
    <p:sldId id="560" r:id="rId7"/>
    <p:sldId id="646" r:id="rId8"/>
    <p:sldId id="561" r:id="rId9"/>
    <p:sldId id="562" r:id="rId10"/>
    <p:sldId id="563" r:id="rId11"/>
    <p:sldId id="564" r:id="rId12"/>
    <p:sldId id="647" r:id="rId13"/>
    <p:sldId id="565" r:id="rId14"/>
    <p:sldId id="568" r:id="rId15"/>
    <p:sldId id="569" r:id="rId16"/>
    <p:sldId id="651" r:id="rId17"/>
    <p:sldId id="570" r:id="rId18"/>
    <p:sldId id="650" r:id="rId19"/>
    <p:sldId id="649" r:id="rId20"/>
    <p:sldId id="567" r:id="rId21"/>
    <p:sldId id="566" r:id="rId22"/>
    <p:sldId id="652" r:id="rId23"/>
    <p:sldId id="572" r:id="rId24"/>
    <p:sldId id="524" r:id="rId25"/>
    <p:sldId id="575" r:id="rId26"/>
    <p:sldId id="576" r:id="rId27"/>
    <p:sldId id="522" r:id="rId28"/>
    <p:sldId id="526" r:id="rId29"/>
    <p:sldId id="527" r:id="rId30"/>
    <p:sldId id="529" r:id="rId31"/>
    <p:sldId id="528" r:id="rId32"/>
    <p:sldId id="530" r:id="rId33"/>
    <p:sldId id="531" r:id="rId34"/>
    <p:sldId id="532" r:id="rId35"/>
    <p:sldId id="654" r:id="rId36"/>
    <p:sldId id="655" r:id="rId37"/>
    <p:sldId id="577" r:id="rId38"/>
    <p:sldId id="585" r:id="rId39"/>
    <p:sldId id="579" r:id="rId40"/>
    <p:sldId id="573" r:id="rId41"/>
    <p:sldId id="581" r:id="rId42"/>
    <p:sldId id="580" r:id="rId43"/>
    <p:sldId id="584" r:id="rId44"/>
    <p:sldId id="583" r:id="rId45"/>
    <p:sldId id="552" r:id="rId46"/>
    <p:sldId id="553" r:id="rId47"/>
    <p:sldId id="554" r:id="rId48"/>
    <p:sldId id="555" r:id="rId49"/>
    <p:sldId id="556" r:id="rId50"/>
    <p:sldId id="557" r:id="rId51"/>
    <p:sldId id="630" r:id="rId52"/>
    <p:sldId id="504" r:id="rId53"/>
    <p:sldId id="664" r:id="rId54"/>
    <p:sldId id="507" r:id="rId55"/>
    <p:sldId id="658" r:id="rId56"/>
    <p:sldId id="659" r:id="rId57"/>
    <p:sldId id="656" r:id="rId58"/>
    <p:sldId id="660" r:id="rId59"/>
    <p:sldId id="510" r:id="rId60"/>
    <p:sldId id="511" r:id="rId61"/>
    <p:sldId id="661" r:id="rId62"/>
    <p:sldId id="514" r:id="rId63"/>
    <p:sldId id="515" r:id="rId64"/>
    <p:sldId id="662" r:id="rId65"/>
    <p:sldId id="614" r:id="rId66"/>
    <p:sldId id="615" r:id="rId67"/>
    <p:sldId id="513" r:id="rId68"/>
    <p:sldId id="598" r:id="rId69"/>
    <p:sldId id="518" r:id="rId70"/>
    <p:sldId id="519" r:id="rId71"/>
    <p:sldId id="690" r:id="rId72"/>
    <p:sldId id="678" r:id="rId73"/>
    <p:sldId id="679" r:id="rId74"/>
    <p:sldId id="680" r:id="rId75"/>
    <p:sldId id="681" r:id="rId76"/>
    <p:sldId id="682" r:id="rId77"/>
    <p:sldId id="683" r:id="rId78"/>
    <p:sldId id="684" r:id="rId79"/>
    <p:sldId id="685" r:id="rId80"/>
    <p:sldId id="686" r:id="rId81"/>
    <p:sldId id="691" r:id="rId82"/>
    <p:sldId id="692" r:id="rId83"/>
    <p:sldId id="505" r:id="rId84"/>
    <p:sldId id="616" r:id="rId85"/>
    <p:sldId id="617" r:id="rId86"/>
    <p:sldId id="618" r:id="rId87"/>
    <p:sldId id="620" r:id="rId88"/>
    <p:sldId id="619" r:id="rId89"/>
    <p:sldId id="622" r:id="rId90"/>
    <p:sldId id="623" r:id="rId91"/>
    <p:sldId id="624" r:id="rId92"/>
    <p:sldId id="625" r:id="rId93"/>
    <p:sldId id="627" r:id="rId94"/>
    <p:sldId id="628" r:id="rId95"/>
    <p:sldId id="626" r:id="rId96"/>
    <p:sldId id="640" r:id="rId97"/>
    <p:sldId id="506" r:id="rId98"/>
    <p:sldId id="629" r:id="rId99"/>
    <p:sldId id="631" r:id="rId100"/>
    <p:sldId id="632" r:id="rId101"/>
    <p:sldId id="633" r:id="rId102"/>
    <p:sldId id="634" r:id="rId103"/>
    <p:sldId id="635" r:id="rId104"/>
    <p:sldId id="638" r:id="rId105"/>
    <p:sldId id="643" r:id="rId106"/>
    <p:sldId id="636" r:id="rId107"/>
    <p:sldId id="639" r:id="rId108"/>
    <p:sldId id="641" r:id="rId109"/>
    <p:sldId id="637" r:id="rId110"/>
    <p:sldId id="642" r:id="rId111"/>
    <p:sldId id="644" r:id="rId1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EA"/>
    <a:srgbClr val="DEE7D1"/>
    <a:srgbClr val="E9EDF4"/>
    <a:srgbClr val="D0D8E8"/>
    <a:srgbClr val="EDEAF0"/>
    <a:srgbClr val="D8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0232" autoAdjust="0"/>
  </p:normalViewPr>
  <p:slideViewPr>
    <p:cSldViewPr snapToGrid="0">
      <p:cViewPr varScale="1">
        <p:scale>
          <a:sx n="86" d="100"/>
          <a:sy n="86" d="100"/>
        </p:scale>
        <p:origin x="7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Upsides?  Downsides to this approach?  Essentially what you do in </a:t>
            </a:r>
            <a:r>
              <a:rPr lang="en-US" dirty="0" err="1" smtClean="0"/>
              <a:t>Javascript</a:t>
            </a:r>
            <a:r>
              <a:rPr lang="en-US" dirty="0" smtClean="0"/>
              <a:t> in a browser – simulate the execution of the script, one line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you need</a:t>
            </a:r>
            <a:r>
              <a:rPr lang="en-US" baseline="0" dirty="0" smtClean="0"/>
              <a:t> the part that has full rights to be really reliable!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Change which memory locations a user program can access</a:t>
            </a:r>
          </a:p>
          <a:p>
            <a:pPr lvl="1"/>
            <a:r>
              <a:rPr lang="en-US" dirty="0" smtClean="0"/>
              <a:t>Send commands to I/O devices</a:t>
            </a:r>
          </a:p>
          <a:p>
            <a:pPr lvl="1"/>
            <a:r>
              <a:rPr lang="en-US" dirty="0" smtClean="0"/>
              <a:t>Read data from/write data to I/O devices</a:t>
            </a:r>
          </a:p>
          <a:p>
            <a:pPr lvl="1"/>
            <a:r>
              <a:rPr lang="en-US" dirty="0" smtClean="0"/>
              <a:t>Jump into kernel code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4: Programs, Processes, and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ELF Header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6"/>
            <a:ext cx="8229600" cy="573205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gcc</a:t>
            </a:r>
            <a:r>
              <a:rPr lang="en-US" sz="1400" dirty="0" smtClean="0">
                <a:solidFill>
                  <a:schemeClr val="bg1"/>
                </a:solidFill>
              </a:rPr>
              <a:t> –g –o test </a:t>
            </a:r>
            <a:r>
              <a:rPr lang="en-US" sz="1400" dirty="0" err="1" smtClean="0">
                <a:solidFill>
                  <a:schemeClr val="bg1"/>
                </a:solidFill>
              </a:rPr>
              <a:t>test.c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chemeClr val="bg1"/>
                </a:solidFill>
              </a:rPr>
              <a:t>readelf</a:t>
            </a:r>
            <a:r>
              <a:rPr lang="en-US" sz="1400" dirty="0">
                <a:solidFill>
                  <a:schemeClr val="bg1"/>
                </a:solidFill>
              </a:rPr>
              <a:t> --header </a:t>
            </a:r>
            <a:r>
              <a:rPr lang="en-US" sz="1400" dirty="0" smtClean="0">
                <a:solidFill>
                  <a:schemeClr val="bg1"/>
                </a:solidFill>
              </a:rPr>
              <a:t>test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ELF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Magic: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7f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4c 46 02 01 01 00 00 00 00 00 00 00 00 00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Class: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ELF64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Data: 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2's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complement, little endian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Version: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1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(current)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OS/ABI: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UNIX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System V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ABI Version: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Type: 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EXEC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(Executable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Machine: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Advanced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Micro Devices X86-64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Version: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Entry point address: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0x400460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Start of program headers: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 into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Start of section headers: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5216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 into file)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Flags:              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this header:    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program headers: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Number of program headers: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9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Size of section headers: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64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(bytes)</a:t>
            </a: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Number of section headers: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36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26273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Section header string table index: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33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78922" y="2246110"/>
            <a:ext cx="44799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78922" y="3779315"/>
            <a:ext cx="229520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8922" y="4540293"/>
            <a:ext cx="12948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8922" y="5312520"/>
            <a:ext cx="7302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2667" y="5826998"/>
            <a:ext cx="19126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78922" y="6331802"/>
            <a:ext cx="19126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78922" y="4297884"/>
            <a:ext cx="7302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Light-weight processes that share the same memory and state space</a:t>
            </a:r>
          </a:p>
          <a:p>
            <a:r>
              <a:rPr lang="en-US" dirty="0" smtClean="0"/>
              <a:t>Every process has at least one thread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Resource sharing, no need for IPC</a:t>
            </a:r>
          </a:p>
          <a:p>
            <a:pPr lvl="1"/>
            <a:r>
              <a:rPr lang="en-US" dirty="0" smtClean="0"/>
              <a:t>Economy: faster to create, faster to context switch</a:t>
            </a:r>
          </a:p>
          <a:p>
            <a:pPr lvl="1"/>
            <a:r>
              <a:rPr lang="en-US" dirty="0" smtClean="0"/>
              <a:t>Scalability: simple to take advantage of multi-core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3515" y="1271516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3515" y="2322394"/>
            <a:ext cx="1194180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7695" y="2322394"/>
            <a:ext cx="1201002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53" y="2322394"/>
            <a:ext cx="1207824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2604" y="1271516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32699" y="1694593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2631" y="1694595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5744" y="1694595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4932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4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369253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5934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9346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70255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99446" y="2433846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2858" y="3118509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783767" y="4526503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1941" y="589726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19954" y="589953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02858" y="590181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3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31364" y="1284744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1363" y="2335622"/>
            <a:ext cx="3589363" cy="3930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70453" y="1284744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740548" y="1707821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0480" y="1707823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53593" y="1707823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9685" y="244707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69600" y="244749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2314408" y="447932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907384" y="577409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7147" y="575254"/>
            <a:ext cx="35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Single-Threaded Process 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79717" y="575254"/>
            <a:ext cx="35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Multi-Threaded Process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5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can be implemented in two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threads</a:t>
            </a:r>
          </a:p>
          <a:p>
            <a:pPr lvl="2"/>
            <a:r>
              <a:rPr lang="en-US" dirty="0" smtClean="0"/>
              <a:t>User-level library manages threads within a single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Kernel threads</a:t>
            </a:r>
          </a:p>
          <a:p>
            <a:pPr lvl="2"/>
            <a:r>
              <a:rPr lang="en-US" dirty="0" smtClean="0"/>
              <a:t>Kernel manages threads for all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 standard API for thread creation</a:t>
            </a:r>
          </a:p>
          <a:p>
            <a:pPr lvl="1"/>
            <a:r>
              <a:rPr lang="en-US" dirty="0" smtClean="0"/>
              <a:t>IEEE 1003.1c</a:t>
            </a:r>
          </a:p>
          <a:p>
            <a:pPr lvl="1"/>
            <a:r>
              <a:rPr lang="en-US" i="1" dirty="0" smtClean="0"/>
              <a:t>Specification</a:t>
            </a:r>
            <a:r>
              <a:rPr lang="en-US" dirty="0" smtClean="0"/>
              <a:t>, not </a:t>
            </a:r>
            <a:r>
              <a:rPr lang="en-US" i="1" dirty="0" smtClean="0"/>
              <a:t>implementation</a:t>
            </a:r>
          </a:p>
          <a:p>
            <a:pPr lvl="2"/>
            <a:r>
              <a:rPr lang="en-US" dirty="0" smtClean="0"/>
              <a:t>Defines the API and the expected behavior</a:t>
            </a:r>
          </a:p>
          <a:p>
            <a:pPr lvl="2"/>
            <a:r>
              <a:rPr lang="en-US" dirty="0" smtClean="0"/>
              <a:t>… but not how it should be implemented</a:t>
            </a:r>
          </a:p>
          <a:p>
            <a:r>
              <a:rPr lang="en-US" dirty="0" smtClean="0"/>
              <a:t>Implementation is system dependent</a:t>
            </a:r>
          </a:p>
          <a:p>
            <a:pPr lvl="1"/>
            <a:r>
              <a:rPr lang="en-US" dirty="0" smtClean="0"/>
              <a:t>On some platforms, user-level threads</a:t>
            </a:r>
          </a:p>
          <a:p>
            <a:pPr lvl="1"/>
            <a:r>
              <a:rPr lang="en-US" dirty="0" smtClean="0"/>
              <a:t>On others, maps to kernel-level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600200"/>
            <a:ext cx="7151427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pthread_attr_init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initialize the threading library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pthread_create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create a new thread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pthread_exit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exit the current thread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pthread_join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wait for another thread to exit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also contains a full range of synchronization primitives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id of the child thread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pthread_attr_t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// initialization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pthread_attr_init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pthread_create</a:t>
            </a:r>
            <a:r>
              <a:rPr lang="en-US" dirty="0" smtClean="0"/>
              <a:t>(&amp;</a:t>
            </a:r>
            <a:r>
              <a:rPr lang="en-US" dirty="0" err="1" smtClean="0"/>
              <a:t>tid</a:t>
            </a:r>
            <a:r>
              <a:rPr lang="en-US" dirty="0" smtClean="0"/>
              <a:t>, &amp;</a:t>
            </a:r>
            <a:r>
              <a:rPr lang="en-US" dirty="0" err="1" smtClean="0"/>
              <a:t>attr</a:t>
            </a:r>
            <a:r>
              <a:rPr lang="en-US" dirty="0" smtClean="0"/>
              <a:t>, runner,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 *</a:t>
            </a:r>
            <a:r>
              <a:rPr lang="en-US" dirty="0" smtClean="0"/>
              <a:t> runner(</a:t>
            </a:r>
            <a:r>
              <a:rPr lang="en-US" dirty="0" smtClean="0">
                <a:solidFill>
                  <a:schemeClr val="accent1"/>
                </a:solidFill>
              </a:rPr>
              <a:t>void *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pthread_exit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kernel, threads are just tasks</a:t>
            </a:r>
          </a:p>
          <a:p>
            <a:pPr lvl="1"/>
            <a:r>
              <a:rPr lang="en-US" dirty="0" smtClean="0"/>
              <a:t>Remember the </a:t>
            </a:r>
            <a:r>
              <a:rPr lang="en-US" dirty="0" err="1" smtClean="0">
                <a:solidFill>
                  <a:schemeClr val="accent1"/>
                </a:solidFill>
              </a:rPr>
              <a:t>task_struct</a:t>
            </a:r>
            <a:r>
              <a:rPr lang="en-US" dirty="0" smtClean="0"/>
              <a:t> from earlier?</a:t>
            </a:r>
          </a:p>
          <a:p>
            <a:r>
              <a:rPr lang="en-US" dirty="0" smtClean="0"/>
              <a:t>New threads created using the </a:t>
            </a:r>
            <a:r>
              <a:rPr lang="en-US" dirty="0" smtClean="0">
                <a:solidFill>
                  <a:schemeClr val="accent1"/>
                </a:solidFill>
              </a:rPr>
              <a:t>clone()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Sort of like </a:t>
            </a:r>
            <a:r>
              <a:rPr lang="en-US" dirty="0" smtClean="0">
                <a:solidFill>
                  <a:schemeClr val="accent1"/>
                </a:solidFill>
              </a:rPr>
              <a:t>fork()</a:t>
            </a:r>
          </a:p>
          <a:p>
            <a:pPr lvl="1"/>
            <a:r>
              <a:rPr lang="en-US" dirty="0" smtClean="0"/>
              <a:t>Creates a new child task that copies the address space of the parent</a:t>
            </a:r>
          </a:p>
          <a:p>
            <a:pPr lvl="2"/>
            <a:r>
              <a:rPr lang="en-US" dirty="0" smtClean="0"/>
              <a:t>Same code, same environment, etc.</a:t>
            </a:r>
          </a:p>
          <a:p>
            <a:pPr lvl="2"/>
            <a:r>
              <a:rPr lang="en-US" dirty="0" smtClean="0"/>
              <a:t>New stack is allocated</a:t>
            </a:r>
          </a:p>
          <a:p>
            <a:pPr lvl="2"/>
            <a:r>
              <a:rPr lang="en-US" dirty="0" smtClean="0"/>
              <a:t>No memory needs to be copied (unlike </a:t>
            </a:r>
            <a:r>
              <a:rPr lang="en-US" dirty="0" smtClean="0">
                <a:solidFill>
                  <a:schemeClr val="accent1"/>
                </a:solidFill>
              </a:rPr>
              <a:t>fork()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Oddities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31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you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a process that has multiple threads?</a:t>
            </a:r>
          </a:p>
          <a:p>
            <a:pPr lvl="1"/>
            <a:r>
              <a:rPr lang="en-US" dirty="0" smtClean="0"/>
              <a:t>You get a child process with exactly one thread</a:t>
            </a:r>
          </a:p>
          <a:p>
            <a:pPr lvl="1"/>
            <a:r>
              <a:rPr lang="en-US" dirty="0" smtClean="0"/>
              <a:t>Whichever thread called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survives</a:t>
            </a:r>
          </a:p>
          <a:p>
            <a:r>
              <a:rPr lang="en-US" dirty="0" smtClean="0"/>
              <a:t>What happens if you run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in a multi-threaded process?</a:t>
            </a:r>
          </a:p>
          <a:p>
            <a:pPr lvl="1"/>
            <a:r>
              <a:rPr lang="en-US" dirty="0" smtClean="0"/>
              <a:t>All but one threads are killed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gets run normally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pools:</a:t>
            </a:r>
          </a:p>
          <a:p>
            <a:pPr lvl="1"/>
            <a:r>
              <a:rPr lang="en-US" dirty="0" smtClean="0"/>
              <a:t>Create many threads in advance</a:t>
            </a:r>
          </a:p>
          <a:p>
            <a:pPr lvl="1"/>
            <a:r>
              <a:rPr lang="en-US" dirty="0" smtClean="0"/>
              <a:t>Dynamically give work to threads from the pool as it becomes available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Cost of creating threads is handled up-front</a:t>
            </a:r>
          </a:p>
          <a:p>
            <a:pPr lvl="1"/>
            <a:r>
              <a:rPr lang="en-US" dirty="0" smtClean="0"/>
              <a:t>Bounds the maximum number of threads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5" y="1436427"/>
            <a:ext cx="4824483" cy="5094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Sometimes, you want each thread to have its own “global” data</a:t>
            </a:r>
          </a:p>
          <a:p>
            <a:pPr lvl="1"/>
            <a:r>
              <a:rPr lang="en-US" dirty="0"/>
              <a:t>Not global to all threads</a:t>
            </a:r>
          </a:p>
          <a:p>
            <a:pPr lvl="1"/>
            <a:r>
              <a:rPr lang="en-US" dirty="0" smtClean="0"/>
              <a:t>Not local storage on the stack</a:t>
            </a:r>
          </a:p>
          <a:p>
            <a:r>
              <a:rPr lang="en-US" dirty="0" smtClean="0"/>
              <a:t>Thread local storage (TLS) allows each thread to have its own space for “global” variables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6744" y="1317010"/>
            <a:ext cx="3589362" cy="1050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744" y="2367888"/>
            <a:ext cx="1194180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0924" y="2367888"/>
            <a:ext cx="1201002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8281" y="2367888"/>
            <a:ext cx="1207825" cy="394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1317010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Process-Level Shared Data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465928" y="1740087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5860" y="1740089"/>
            <a:ext cx="85980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Global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78973" y="1740089"/>
            <a:ext cx="1289715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File Descriptors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8161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1573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8160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802482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19163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2575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19162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003484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32675" y="2479340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36087" y="3164003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32674" y="3874074"/>
            <a:ext cx="1057699" cy="532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8216996" y="4571997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35170" y="594275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3183" y="5945033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836087" y="594730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82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161"/>
            <a:ext cx="8229600" cy="1143000"/>
          </a:xfrm>
        </p:spPr>
        <p:txBody>
          <a:bodyPr/>
          <a:lstStyle/>
          <a:p>
            <a:r>
              <a:rPr lang="en-US" dirty="0" smtClean="0"/>
              <a:t>Investigating the 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38"/>
            <a:ext cx="8229600" cy="2142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"main is : %p\n"</a:t>
            </a:r>
            <a:r>
              <a:rPr lang="en-US" dirty="0"/>
              <a:t>, &amp;main);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904" y="3555706"/>
            <a:ext cx="79225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-g </a:t>
            </a:r>
            <a:r>
              <a:rPr lang="en-US" sz="2400" dirty="0">
                <a:solidFill>
                  <a:schemeClr val="bg1"/>
                </a:solidFill>
              </a:rPr>
              <a:t>-o test </a:t>
            </a:r>
            <a:r>
              <a:rPr lang="en-US" sz="2400" dirty="0" err="1">
                <a:solidFill>
                  <a:schemeClr val="bg1"/>
                </a:solidFill>
              </a:rPr>
              <a:t>test.c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readelf</a:t>
            </a:r>
            <a:r>
              <a:rPr lang="en-US" sz="2400" dirty="0">
                <a:solidFill>
                  <a:schemeClr val="bg1"/>
                </a:solidFill>
              </a:rPr>
              <a:t> --headers ./test | </a:t>
            </a:r>
            <a:r>
              <a:rPr lang="en-US" sz="2400" dirty="0" err="1">
                <a:solidFill>
                  <a:schemeClr val="bg1"/>
                </a:solidFill>
              </a:rPr>
              <a:t>grep</a:t>
            </a:r>
            <a:r>
              <a:rPr lang="en-US" sz="2400" dirty="0">
                <a:solidFill>
                  <a:schemeClr val="bg1"/>
                </a:solidFill>
              </a:rPr>
              <a:t> Entry </a:t>
            </a:r>
            <a:r>
              <a:rPr lang="en-US" sz="2400" dirty="0"/>
              <a:t>point'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Entry point address:               0x400460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$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./</a:t>
            </a:r>
            <a:r>
              <a:rPr lang="en-US" sz="2400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Hello World!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main is :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0x400544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7" y="1586552"/>
            <a:ext cx="4196687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ompiler extensions for C, C++ that adds native support for parallel programming</a:t>
            </a:r>
          </a:p>
          <a:p>
            <a:r>
              <a:rPr lang="en-US" dirty="0" smtClean="0"/>
              <a:t>Controlled with parallel regions</a:t>
            </a:r>
          </a:p>
          <a:p>
            <a:pPr lvl="1"/>
            <a:r>
              <a:rPr lang="en-US" dirty="0" smtClean="0"/>
              <a:t>Automatically creates as many threads as there are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6633" y="1738951"/>
            <a:ext cx="419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omp.h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, N = 20;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#pragma </a:t>
            </a:r>
            <a:r>
              <a:rPr lang="en-US" dirty="0" err="1" smtClean="0">
                <a:solidFill>
                  <a:schemeClr val="accent2"/>
                </a:solidFill>
              </a:rPr>
              <a:t>omp</a:t>
            </a:r>
            <a:r>
              <a:rPr lang="en-US" dirty="0" smtClean="0">
                <a:solidFill>
                  <a:schemeClr val="accent2"/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“I am a parallel region\n”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# pragma </a:t>
            </a:r>
            <a:r>
              <a:rPr lang="en-US" dirty="0" err="1" smtClean="0">
                <a:solidFill>
                  <a:schemeClr val="accent2"/>
                </a:solidFill>
              </a:rPr>
              <a:t>omp</a:t>
            </a:r>
            <a:r>
              <a:rPr lang="en-US" dirty="0" smtClean="0">
                <a:solidFill>
                  <a:schemeClr val="accent2"/>
                </a:solidFill>
              </a:rPr>
              <a:t> parallel for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“This is </a:t>
            </a:r>
            <a:r>
              <a:rPr lang="en-US" dirty="0">
                <a:solidFill>
                  <a:schemeClr val="accent2"/>
                </a:solidFill>
              </a:rPr>
              <a:t>a parallel </a:t>
            </a:r>
            <a:r>
              <a:rPr lang="en-US" dirty="0" smtClean="0">
                <a:solidFill>
                  <a:schemeClr val="accent2"/>
                </a:solidFill>
              </a:rPr>
              <a:t>for loop\n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vs.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340892"/>
            <a:ext cx="8229600" cy="50530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are better if:</a:t>
            </a:r>
          </a:p>
          <a:p>
            <a:pPr lvl="1"/>
            <a:r>
              <a:rPr lang="en-US" dirty="0" smtClean="0"/>
              <a:t>You need to create new ones quickly, on-the-fly</a:t>
            </a:r>
          </a:p>
          <a:p>
            <a:pPr lvl="1"/>
            <a:r>
              <a:rPr lang="en-US" dirty="0" smtClean="0"/>
              <a:t>You need to share lots of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Processes are better if:</a:t>
            </a:r>
          </a:p>
          <a:p>
            <a:pPr lvl="1"/>
            <a:r>
              <a:rPr lang="en-US" dirty="0" smtClean="0"/>
              <a:t>You want protection</a:t>
            </a:r>
          </a:p>
          <a:p>
            <a:pPr lvl="2"/>
            <a:r>
              <a:rPr lang="en-US" dirty="0" smtClean="0"/>
              <a:t>One process that crashes or freezes doesn’t impact the others</a:t>
            </a:r>
          </a:p>
          <a:p>
            <a:pPr lvl="1"/>
            <a:r>
              <a:rPr lang="en-US" dirty="0" smtClean="0"/>
              <a:t>You need high security</a:t>
            </a:r>
          </a:p>
          <a:p>
            <a:pPr lvl="2"/>
            <a:r>
              <a:rPr lang="en-US" dirty="0" smtClean="0"/>
              <a:t>Only way to move state is through well-defined, sanitized message passing interface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1662"/>
          </a:xfrm>
        </p:spPr>
        <p:txBody>
          <a:bodyPr/>
          <a:lstStyle/>
          <a:p>
            <a:r>
              <a:rPr lang="en-US" dirty="0" smtClean="0"/>
              <a:t>Entry point != &amp;main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861" y="953722"/>
            <a:ext cx="7922526" cy="57246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 World!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main is 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0x400544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--headers ./test | </a:t>
            </a:r>
            <a:r>
              <a:rPr lang="en-US" dirty="0" err="1">
                <a:solidFill>
                  <a:schemeClr val="bg1"/>
                </a:solidFill>
              </a:rPr>
              <a:t>grep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Entry </a:t>
            </a:r>
            <a:r>
              <a:rPr lang="en-US" dirty="0"/>
              <a:t>point'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Entry point address: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0x400460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objdump</a:t>
            </a:r>
            <a:r>
              <a:rPr lang="en-US" dirty="0" smtClean="0">
                <a:solidFill>
                  <a:schemeClr val="bg1"/>
                </a:solidFill>
              </a:rPr>
              <a:t> --disassemble </a:t>
            </a:r>
            <a:r>
              <a:rPr lang="en-US" dirty="0" smtClean="0">
                <a:solidFill>
                  <a:schemeClr val="bg1"/>
                </a:solidFill>
              </a:rPr>
              <a:t>–M intel ./</a:t>
            </a:r>
            <a:r>
              <a:rPr lang="en-US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0000000000400460 &lt;_start&gt;: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400460:	31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xor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ebp,ebp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400462:	49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89 d1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r9,rdx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400465:	5e                      	pop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rsi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400466: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89 e2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rdx,rsp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400469: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83 e4 f0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and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rsp,0xfffffffffffffff0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40046d:	50                      	push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40046e:	54                      	push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rsp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40046f:	49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c0 20 06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r8,0x400620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400476: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c1 90 05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rcx,0x400590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40047d:	48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c7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44 05 40 00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rdi,0x400544</a:t>
            </a:r>
          </a:p>
          <a:p>
            <a:pPr>
              <a:tabLst>
                <a:tab pos="1030288" algn="l"/>
                <a:tab pos="3141663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400484:	e8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c7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400450 &lt;__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libc_start_main@plt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64838" y="2362711"/>
            <a:ext cx="91428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29900" y="3196309"/>
            <a:ext cx="156491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6332" y="6233058"/>
            <a:ext cx="353588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46899" y="5937463"/>
            <a:ext cx="181192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6394" y="1824708"/>
            <a:ext cx="97653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11340" y="873148"/>
            <a:ext cx="4117867" cy="171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compilers insert extra code into compiled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code typically runs before and after main()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0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4921" cy="51994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Sections</a:t>
            </a:r>
            <a:r>
              <a:rPr lang="en-US" dirty="0" smtClean="0"/>
              <a:t> are the various pieces of code and data that get linked together by the compiler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segment</a:t>
            </a:r>
            <a:r>
              <a:rPr lang="en-US" dirty="0" smtClean="0"/>
              <a:t> contains one or more sections</a:t>
            </a:r>
          </a:p>
          <a:p>
            <a:pPr lvl="1"/>
            <a:r>
              <a:rPr lang="en-US" dirty="0" smtClean="0"/>
              <a:t>Each segment contains sections that are related</a:t>
            </a:r>
          </a:p>
          <a:p>
            <a:pPr lvl="2"/>
            <a:r>
              <a:rPr lang="en-US" dirty="0" smtClean="0"/>
              <a:t>E.g. all code sections</a:t>
            </a:r>
          </a:p>
          <a:p>
            <a:pPr lvl="1"/>
            <a:r>
              <a:rPr lang="en-US" dirty="0" smtClean="0"/>
              <a:t>Segments are the basic units for the </a:t>
            </a:r>
            <a:r>
              <a:rPr lang="en-US" dirty="0" smtClean="0">
                <a:solidFill>
                  <a:schemeClr val="accent1"/>
                </a:solidFill>
              </a:rPr>
              <a:t>loader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D:\Classes\5600\assets\20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39" y="2940062"/>
            <a:ext cx="2969610" cy="32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7459723" y="2305941"/>
            <a:ext cx="1586126" cy="512524"/>
          </a:xfrm>
          <a:prstGeom prst="wedgeRectCallout">
            <a:avLst>
              <a:gd name="adj1" fmla="val 4678"/>
              <a:gd name="adj2" fmla="val 1807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Segments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707614" y="1227382"/>
            <a:ext cx="2681545" cy="883961"/>
          </a:xfrm>
          <a:prstGeom prst="wedgeRectCallout">
            <a:avLst>
              <a:gd name="adj1" fmla="val -20933"/>
              <a:gd name="adj2" fmla="val 27909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Multiple sections in one segments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1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are the various pieces of code and data that </a:t>
            </a:r>
            <a:r>
              <a:rPr lang="en-US" dirty="0" smtClean="0"/>
              <a:t>compose a program</a:t>
            </a:r>
          </a:p>
          <a:p>
            <a:r>
              <a:rPr lang="en-US" dirty="0" smtClean="0"/>
              <a:t>Key sections: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.text </a:t>
            </a:r>
            <a:r>
              <a:rPr lang="en-US" dirty="0" smtClean="0"/>
              <a:t>– Executable code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bss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Global variables initialized to zero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rodata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Initialized data and strings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strtab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Names of functions and variables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symtab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Debug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376" y="3384645"/>
            <a:ext cx="4967785" cy="277681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big_big_array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10</a:t>
            </a:r>
            <a:r>
              <a:rPr lang="en-US" dirty="0"/>
              <a:t>*</a:t>
            </a:r>
            <a:r>
              <a:rPr lang="en-US" dirty="0">
                <a:solidFill>
                  <a:schemeClr val="accent4"/>
                </a:solidFill>
              </a:rPr>
              <a:t>1024</a:t>
            </a:r>
            <a:r>
              <a:rPr lang="en-US" dirty="0"/>
              <a:t>*</a:t>
            </a:r>
            <a:r>
              <a:rPr lang="en-US" dirty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 err="1"/>
              <a:t>a_string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"Hello, World!"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a_var_with_value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0x100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big_big_array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"%s\n"</a:t>
            </a:r>
            <a:r>
              <a:rPr lang="en-US" dirty="0"/>
              <a:t>, </a:t>
            </a:r>
            <a:r>
              <a:rPr lang="en-US" dirty="0" err="1"/>
              <a:t>a_string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a_var_with_value</a:t>
            </a:r>
            <a:r>
              <a:rPr lang="en-US" dirty="0"/>
              <a:t> += </a:t>
            </a:r>
            <a:r>
              <a:rPr lang="en-US" dirty="0">
                <a:solidFill>
                  <a:schemeClr val="accent4"/>
                </a:solidFill>
              </a:rPr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77839" y="6253458"/>
            <a:ext cx="2256429" cy="512524"/>
          </a:xfrm>
          <a:prstGeom prst="wedgeRectCallout">
            <a:avLst>
              <a:gd name="adj1" fmla="val -21117"/>
              <a:gd name="adj2" fmla="val -108699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</a:t>
            </a:r>
            <a:r>
              <a:rPr lang="en-US" sz="2400" dirty="0" smtClean="0">
                <a:sym typeface="Wingdings" panose="05000000000000000000" pitchFamily="2" charset="2"/>
              </a:rPr>
              <a:t> .text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739720" y="898512"/>
            <a:ext cx="2199564" cy="889343"/>
          </a:xfrm>
          <a:prstGeom prst="wedgeRectCallout">
            <a:avLst>
              <a:gd name="adj1" fmla="val -90950"/>
              <a:gd name="adj2" fmla="val 43852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Empty 10 MB array </a:t>
            </a:r>
            <a:r>
              <a:rPr lang="en-US" sz="2400" dirty="0" smtClean="0">
                <a:sym typeface="Wingdings" panose="05000000000000000000" pitchFamily="2" charset="2"/>
              </a:rPr>
              <a:t> .</a:t>
            </a:r>
            <a:r>
              <a:rPr lang="en-US" sz="2400" dirty="0" err="1" smtClean="0">
                <a:sym typeface="Wingdings" panose="05000000000000000000" pitchFamily="2" charset="2"/>
              </a:rPr>
              <a:t>bss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229737" y="543669"/>
            <a:ext cx="3482454" cy="545876"/>
          </a:xfrm>
          <a:prstGeom prst="wedgeRectCallout">
            <a:avLst>
              <a:gd name="adj1" fmla="val 42296"/>
              <a:gd name="adj2" fmla="val 228864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String variable </a:t>
            </a:r>
            <a:r>
              <a:rPr lang="en-US" sz="2400" dirty="0" smtClean="0">
                <a:sym typeface="Wingdings" panose="05000000000000000000" pitchFamily="2" charset="2"/>
              </a:rPr>
              <a:t> .data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2074459" y="5486434"/>
            <a:ext cx="3482454" cy="545876"/>
          </a:xfrm>
          <a:prstGeom prst="wedgeRectCallout">
            <a:avLst>
              <a:gd name="adj1" fmla="val -23935"/>
              <a:gd name="adj2" fmla="val -181162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String constant </a:t>
            </a:r>
            <a:r>
              <a:rPr lang="en-US" sz="2400" dirty="0" smtClean="0">
                <a:sym typeface="Wingdings" panose="05000000000000000000" pitchFamily="2" charset="2"/>
              </a:rPr>
              <a:t> .</a:t>
            </a:r>
            <a:r>
              <a:rPr lang="en-US" sz="2400" dirty="0" err="1" smtClean="0">
                <a:sym typeface="Wingdings" panose="05000000000000000000" pitchFamily="2" charset="2"/>
              </a:rPr>
              <a:t>rodata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264322" y="3166280"/>
            <a:ext cx="2527111" cy="982639"/>
          </a:xfrm>
          <a:prstGeom prst="wedgeRectCallout">
            <a:avLst>
              <a:gd name="adj1" fmla="val -139445"/>
              <a:gd name="adj2" fmla="val -74006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Initialized global variable </a:t>
            </a:r>
            <a:r>
              <a:rPr lang="en-US" sz="2400" dirty="0" smtClean="0">
                <a:sym typeface="Wingdings" panose="05000000000000000000" pitchFamily="2" charset="2"/>
              </a:rPr>
              <a:t> .data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6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$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readelf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--headers </a:t>
            </a:r>
            <a:r>
              <a:rPr lang="en-US" sz="1600" dirty="0">
                <a:solidFill>
                  <a:schemeClr val="bg1"/>
                </a:solidFill>
              </a:rPr>
              <a:t>./</a:t>
            </a:r>
            <a:r>
              <a:rPr lang="en-US" sz="1600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Section to Segment mapping: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Segment Sections...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00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01     .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02     .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-id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gnu.version_r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rela.dyn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rela.plt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.text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fini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rodata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03     .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.dynamic .got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got.plt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.data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bss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04     .dynamic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05     .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-id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06     .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07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08     .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.dynamic .got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There are 36 section headers, starting at offset 0x1460: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Section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Headers:</a:t>
            </a: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	Link	Info	Align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[ 0]		NULL	00000000	00000000	00000000	00		0	0	0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PROGBITS	00400238	00000238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0000001c	00	A	0	0	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-tag	NOTE	00400254	00000254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00000020	00	A	0	0	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-I	NOTE	00400274	00000274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00000024	00	A	0	0	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GNU_HASH	00400298	00000298	0000001c  00	A	5	0	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DYNSYM	004002b8	000002b8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00000078	18	A	6	1	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]	.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	STRTAB	00400330	00000330	00000044	00	A	0	0	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398463" algn="l"/>
                <a:tab pos="1884363" algn="l"/>
                <a:tab pos="2970213" algn="l"/>
                <a:tab pos="3884613" algn="l"/>
                <a:tab pos="4799013" algn="l"/>
                <a:tab pos="5713413" algn="l"/>
                <a:tab pos="6057900" algn="l"/>
                <a:tab pos="6572250" algn="l"/>
                <a:tab pos="7026275" algn="l"/>
                <a:tab pos="7486650" algn="l"/>
              </a:tabLs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[ 7]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VERSYM	00400374	00000374	0000000a	02	A	5	0	2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8538" y="1745673"/>
            <a:ext cx="501535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7163" y="1745673"/>
            <a:ext cx="720437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3498" y="2006139"/>
            <a:ext cx="928255" cy="26046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387" y="4483223"/>
            <a:ext cx="851322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--sections ./test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Headers: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460375" algn="l"/>
                <a:tab pos="1085850" algn="l"/>
                <a:tab pos="1884363" algn="l"/>
                <a:tab pos="2914650" algn="l"/>
                <a:tab pos="4000500" algn="l"/>
                <a:tab pos="5032375" algn="l"/>
                <a:tab pos="6057900" algn="l"/>
                <a:tab pos="6627813" algn="l"/>
                <a:tab pos="7088188" algn="l"/>
                <a:tab pos="7604125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  	Link 	Info	Align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[13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 .text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PROGBITS	00400460	00000460	00000218	00	AX	0	0	16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.text Example Header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5387" y="682083"/>
            <a:ext cx="4028902" cy="382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typedef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p_type</a:t>
            </a:r>
            <a:r>
              <a:rPr lang="en-US" sz="2000" dirty="0" smtClean="0"/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Elf32_Off  </a:t>
            </a:r>
            <a:r>
              <a:rPr lang="en-US" sz="2000" dirty="0" err="1" smtClean="0"/>
              <a:t>p_offset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5</a:t>
            </a:r>
            <a:r>
              <a:rPr lang="en-US" sz="2000" dirty="0" smtClean="0"/>
              <a:t>          Elf32_Addr </a:t>
            </a:r>
            <a:r>
              <a:rPr lang="en-US" sz="2000" dirty="0" err="1" smtClean="0"/>
              <a:t>p_vaddr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Elf32_Addr </a:t>
            </a:r>
            <a:r>
              <a:rPr lang="en-US" sz="2000" dirty="0" err="1" smtClean="0"/>
              <a:t>p_paddr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p_filesz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p_memsz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p_flags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10</a:t>
            </a:r>
            <a:r>
              <a:rPr lang="en-US" sz="2000" dirty="0" smtClean="0"/>
              <a:t>         Elf32_Word </a:t>
            </a:r>
            <a:r>
              <a:rPr lang="en-US" sz="2000" dirty="0" err="1" smtClean="0"/>
              <a:t>p_align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3754446" y="1480112"/>
            <a:ext cx="2576473" cy="934628"/>
          </a:xfrm>
          <a:prstGeom prst="wedgeRectCallout">
            <a:avLst>
              <a:gd name="adj1" fmla="val -72164"/>
              <a:gd name="adj2" fmla="val 39288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to load section in memory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97726" y="4039221"/>
            <a:ext cx="1708907" cy="800320"/>
          </a:xfrm>
          <a:prstGeom prst="wedgeRectCallout">
            <a:avLst>
              <a:gd name="adj1" fmla="val 52226"/>
              <a:gd name="adj2" fmla="val 18918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for the program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994838" y="2620635"/>
            <a:ext cx="3135010" cy="707305"/>
          </a:xfrm>
          <a:prstGeom prst="wedgeRectCallout">
            <a:avLst>
              <a:gd name="adj1" fmla="val -70971"/>
              <a:gd name="adj2" fmla="val 36386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data in the file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70618" y="4839541"/>
            <a:ext cx="1618707" cy="586799"/>
          </a:xfrm>
          <a:prstGeom prst="wedgeRectCallout">
            <a:avLst>
              <a:gd name="adj1" fmla="val -74313"/>
              <a:gd name="adj2" fmla="val 13968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Executable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741075" y="3731053"/>
            <a:ext cx="3259086" cy="930329"/>
          </a:xfrm>
          <a:prstGeom prst="wedgeRectCallout">
            <a:avLst>
              <a:gd name="adj1" fmla="val -40947"/>
              <a:gd name="adj2" fmla="val 18254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many bytes (in hex) are in the 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0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387" y="4483223"/>
            <a:ext cx="851322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readelf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--sections ./test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Headers: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tabLst>
                <a:tab pos="460375" algn="l"/>
                <a:tab pos="1085850" algn="l"/>
                <a:tab pos="1884363" algn="l"/>
                <a:tab pos="2914650" algn="l"/>
                <a:tab pos="4000500" algn="l"/>
                <a:tab pos="5032375" algn="l"/>
                <a:tab pos="6057900" algn="l"/>
                <a:tab pos="6627813" algn="l"/>
                <a:tab pos="7088188" algn="l"/>
                <a:tab pos="7604125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[Nr]	Name	Type	Address	Offset	Size	ES	Flags  	Link 	Info	Align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25] .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NOBITS	00601040	00001034	02800020 	00	WA 	0 	0 	32</a:t>
            </a:r>
          </a:p>
          <a:p>
            <a:pPr>
              <a:tabLst>
                <a:tab pos="460375" algn="l"/>
                <a:tab pos="1485900" algn="l"/>
                <a:tab pos="2627313" algn="l"/>
                <a:tab pos="3713163" algn="l"/>
                <a:tab pos="4799013" algn="l"/>
                <a:tab pos="5884863" algn="l"/>
                <a:tab pos="6229350" algn="l"/>
                <a:tab pos="6799263" algn="l"/>
                <a:tab pos="7259638" algn="l"/>
                <a:tab pos="7713663" algn="l"/>
              </a:tabLst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[26] .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comment	PROGBITS	00000000 	00001034	000002a	01	MS	0	0	1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bss</a:t>
            </a:r>
            <a:r>
              <a:rPr lang="en-US" dirty="0" smtClean="0"/>
              <a:t> Example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759669"/>
            <a:ext cx="4197183" cy="54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big_big_array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accent4"/>
                </a:solidFill>
              </a:rPr>
              <a:t>10</a:t>
            </a:r>
            <a:r>
              <a:rPr lang="en-US" sz="2000" dirty="0"/>
              <a:t>*</a:t>
            </a:r>
            <a:r>
              <a:rPr lang="en-US" sz="2000" dirty="0">
                <a:solidFill>
                  <a:schemeClr val="accent4"/>
                </a:solidFill>
              </a:rPr>
              <a:t>1024</a:t>
            </a:r>
            <a:r>
              <a:rPr lang="en-US" sz="2000" dirty="0"/>
              <a:t>*</a:t>
            </a:r>
            <a:r>
              <a:rPr lang="en-US" sz="2000" dirty="0">
                <a:solidFill>
                  <a:schemeClr val="accent4"/>
                </a:solidFill>
              </a:rPr>
              <a:t>1024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16138" y="759669"/>
            <a:ext cx="4028902" cy="382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typedef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p_type</a:t>
            </a:r>
            <a:r>
              <a:rPr lang="en-US" sz="2000" dirty="0" smtClean="0"/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Elf32_Off  </a:t>
            </a:r>
            <a:r>
              <a:rPr lang="en-US" sz="2000" dirty="0" err="1" smtClean="0"/>
              <a:t>p_offset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6"/>
                </a:solidFill>
              </a:rPr>
              <a:t>5</a:t>
            </a:r>
            <a:r>
              <a:rPr lang="en-US" sz="2000" dirty="0" smtClean="0"/>
              <a:t>          Elf32_Addr </a:t>
            </a:r>
            <a:r>
              <a:rPr lang="en-US" sz="2000" dirty="0" err="1" smtClean="0"/>
              <a:t>p_vaddr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Elf32_Addr </a:t>
            </a:r>
            <a:r>
              <a:rPr lang="en-US" sz="2000" dirty="0" err="1" smtClean="0"/>
              <a:t>p_paddr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p_filesz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p_memsz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         Elf32_Word </a:t>
            </a:r>
            <a:r>
              <a:rPr lang="en-US" sz="2000" dirty="0" err="1" smtClean="0"/>
              <a:t>p_flags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10</a:t>
            </a:r>
            <a:r>
              <a:rPr lang="en-US" sz="2000" dirty="0" smtClean="0"/>
              <a:t>         Elf32_Word </a:t>
            </a:r>
            <a:r>
              <a:rPr lang="en-US" sz="2000" dirty="0" err="1" smtClean="0"/>
              <a:t>p_align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397822" y="2457729"/>
            <a:ext cx="2576473" cy="934628"/>
          </a:xfrm>
          <a:prstGeom prst="wedgeRectCallout">
            <a:avLst>
              <a:gd name="adj1" fmla="val 48933"/>
              <a:gd name="adj2" fmla="val 33240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to load section in memory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225188" y="3622842"/>
            <a:ext cx="1331713" cy="800320"/>
          </a:xfrm>
          <a:prstGeom prst="wedgeRectCallout">
            <a:avLst>
              <a:gd name="adj1" fmla="val 72657"/>
              <a:gd name="adj2" fmla="val 23419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Contains no data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1486866" y="1277170"/>
            <a:ext cx="3145700" cy="1048026"/>
          </a:xfrm>
          <a:prstGeom prst="wedgeRectCallout">
            <a:avLst>
              <a:gd name="adj1" fmla="val 32976"/>
              <a:gd name="adj2" fmla="val 39101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data in the file</a:t>
            </a:r>
          </a:p>
          <a:p>
            <a:pPr algn="ctr"/>
            <a:r>
              <a:rPr lang="en-US" sz="2400" dirty="0" smtClean="0"/>
              <a:t>(Notice the length = 0)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7719301" y="4911584"/>
            <a:ext cx="1319952" cy="586799"/>
          </a:xfrm>
          <a:prstGeom prst="wedgeRectCallout">
            <a:avLst>
              <a:gd name="adj1" fmla="val -112315"/>
              <a:gd name="adj2" fmla="val 1302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Writable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275462" y="4158822"/>
            <a:ext cx="3259136" cy="930329"/>
          </a:xfrm>
          <a:prstGeom prst="wedgeRectCallout">
            <a:avLst>
              <a:gd name="adj1" fmla="val -4387"/>
              <a:gd name="adj2" fmla="val 13370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hex(4*10*1024*1024) = 0x2800020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9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29" y="1600200"/>
            <a:ext cx="876351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segment contains one or more sections</a:t>
            </a:r>
          </a:p>
          <a:p>
            <a:pPr lvl="1"/>
            <a:r>
              <a:rPr lang="en-US" dirty="0" smtClean="0"/>
              <a:t>All of the sections in a segment are related, e.g.: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sections contain </a:t>
            </a:r>
            <a:r>
              <a:rPr lang="en-US" dirty="0" smtClean="0"/>
              <a:t>compiled code</a:t>
            </a:r>
          </a:p>
          <a:p>
            <a:pPr lvl="2"/>
            <a:r>
              <a:rPr lang="en-US" dirty="0" smtClean="0"/>
              <a:t>Or, all sections </a:t>
            </a:r>
            <a:r>
              <a:rPr lang="en-US" dirty="0" smtClean="0"/>
              <a:t>contain initialized data</a:t>
            </a:r>
          </a:p>
          <a:p>
            <a:pPr lvl="2"/>
            <a:r>
              <a:rPr lang="en-US" dirty="0" smtClean="0"/>
              <a:t>Or, all sections contain </a:t>
            </a:r>
            <a:r>
              <a:rPr lang="en-US" dirty="0" smtClean="0"/>
              <a:t>debug information</a:t>
            </a:r>
          </a:p>
          <a:p>
            <a:pPr lvl="2"/>
            <a:r>
              <a:rPr lang="en-US" dirty="0" smtClean="0"/>
              <a:t>… etc…</a:t>
            </a:r>
          </a:p>
          <a:p>
            <a:r>
              <a:rPr lang="en-US" dirty="0" smtClean="0"/>
              <a:t>Segments are used by the loader to:</a:t>
            </a:r>
          </a:p>
          <a:p>
            <a:pPr lvl="1"/>
            <a:r>
              <a:rPr lang="en-US" dirty="0" smtClean="0"/>
              <a:t>Place data and code in memory</a:t>
            </a:r>
          </a:p>
          <a:p>
            <a:pPr lvl="1"/>
            <a:r>
              <a:rPr lang="en-US" dirty="0" smtClean="0"/>
              <a:t>Determine memory permissions (read/write/execute)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Programs</a:t>
            </a:r>
          </a:p>
          <a:p>
            <a:r>
              <a:rPr lang="en-US" sz="4400" dirty="0" smtClean="0"/>
              <a:t>Processes</a:t>
            </a:r>
          </a:p>
          <a:p>
            <a:r>
              <a:rPr lang="en-US" sz="4400" dirty="0" smtClean="0"/>
              <a:t>Context Switching</a:t>
            </a:r>
          </a:p>
          <a:p>
            <a:r>
              <a:rPr lang="en-US" sz="4400" dirty="0" smtClean="0"/>
              <a:t>Protected Mode Execution</a:t>
            </a:r>
          </a:p>
          <a:p>
            <a:r>
              <a:rPr lang="en-US" sz="4400" dirty="0" smtClean="0"/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typedef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p_type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Elf32_Off  </a:t>
            </a:r>
            <a:r>
              <a:rPr lang="en-US" dirty="0" err="1" smtClean="0"/>
              <a:t>p_offset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          </a:t>
            </a:r>
            <a:r>
              <a:rPr lang="en-US" dirty="0" smtClean="0"/>
              <a:t>Elf32_Addr </a:t>
            </a:r>
            <a:r>
              <a:rPr lang="en-US" dirty="0" err="1"/>
              <a:t>p_vaddr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Elf32_Addr </a:t>
            </a:r>
            <a:r>
              <a:rPr lang="en-US" dirty="0" err="1"/>
              <a:t>p_paddr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p_filesz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p_memsz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Elf32_Word </a:t>
            </a:r>
            <a:r>
              <a:rPr lang="en-US" dirty="0" err="1"/>
              <a:t>p_flags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         </a:t>
            </a:r>
            <a:r>
              <a:rPr lang="en-US" dirty="0" smtClean="0"/>
              <a:t>Elf32_Word </a:t>
            </a:r>
            <a:r>
              <a:rPr lang="en-US" dirty="0" err="1"/>
              <a:t>p_align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099713" y="1455797"/>
            <a:ext cx="3273190" cy="512524"/>
          </a:xfrm>
          <a:prstGeom prst="wedgeRectCallout">
            <a:avLst>
              <a:gd name="adj1" fmla="val -76989"/>
              <a:gd name="adj2" fmla="val 7237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of segment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5154303" y="2136672"/>
            <a:ext cx="3348251" cy="835526"/>
          </a:xfrm>
          <a:prstGeom prst="wedgeRectCallout">
            <a:avLst>
              <a:gd name="adj1" fmla="val -79491"/>
              <a:gd name="adj2" fmla="val 1442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within the ELF file for the segment data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306704" y="3411201"/>
            <a:ext cx="3273190" cy="753639"/>
          </a:xfrm>
          <a:prstGeom prst="wedgeRectCallout">
            <a:avLst>
              <a:gd name="adj1" fmla="val -79491"/>
              <a:gd name="adj2" fmla="val 1442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Size of the segment data on disk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5306703" y="2455149"/>
            <a:ext cx="3348251" cy="835526"/>
          </a:xfrm>
          <a:prstGeom prst="wedgeRectCallout">
            <a:avLst>
              <a:gd name="adj1" fmla="val -80306"/>
              <a:gd name="adj2" fmla="val 4709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Location to load the segment into memory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5595580" y="3529538"/>
            <a:ext cx="3348251" cy="835526"/>
          </a:xfrm>
          <a:prstGeom prst="wedgeRectCallout">
            <a:avLst>
              <a:gd name="adj1" fmla="val -79899"/>
              <a:gd name="adj2" fmla="val 3892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Size of the segment in memory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940491" y="4749476"/>
            <a:ext cx="3207222" cy="1555790"/>
          </a:xfrm>
          <a:prstGeom prst="wedgeRectCallout">
            <a:avLst>
              <a:gd name="adj1" fmla="val -71588"/>
              <a:gd name="adj2" fmla="val -4997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Flags describing the section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Examples: executable, read-only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 </a:t>
            </a:r>
            <a:r>
              <a:rPr lang="en-US" sz="1400" dirty="0" err="1">
                <a:solidFill>
                  <a:schemeClr val="bg1"/>
                </a:solidFill>
              </a:rPr>
              <a:t>readelf</a:t>
            </a:r>
            <a:r>
              <a:rPr lang="en-US" sz="1400" dirty="0">
                <a:solidFill>
                  <a:schemeClr val="bg1"/>
                </a:solidFill>
              </a:rPr>
              <a:t> --segments </a:t>
            </a:r>
            <a:r>
              <a:rPr lang="en-US" sz="1400" dirty="0" smtClean="0">
                <a:solidFill>
                  <a:schemeClr val="bg1"/>
                </a:solidFill>
              </a:rPr>
              <a:t>./test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Elf file type is EXEC (Executable file)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Entry point 0x400460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There are 9 program headers, starting at offset 64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31286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Program Headers: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Type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Offset      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VirtAddr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PhysAddr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FileSiz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MemSiz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	Flags	Align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PHDR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0x00000040	0x00400040 	0x00400040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0x000001f8 	0x000001f8  	R E    	8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0x00000238 	0x00400238 	0x00400238	0x0000001c 	0x0000001c  	R      	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LOAD           	0x00000000 	0x00400000 	0x00400000	0x0000077c 	0x0000077c  	R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200000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LOAD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0x00000e28 	0x00600e28 	0x00600e28	0x0000020c 	0x02800238  	RW     	200000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DYNAMIC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0x00000e50 	0x00600e50 	0x00600e50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0x00000190 	0x00000190  	RW     	8</a:t>
            </a: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NOTE   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0x00000254 	0x00400254 	0x00400254	0x00000044 	0x00000044  	R      	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GNU_EH_FRAME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0x000006a8 	0x004006a8 	0x004006a8	0x0000002c 	0x0000002c  	R      	4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GNU_STACK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0x00000000 	0x00000000 	0x00000000	0x00000000 	0x00000000  	RW     	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1430338" algn="l"/>
                <a:tab pos="2516188" algn="l"/>
                <a:tab pos="3541713" algn="l"/>
                <a:tab pos="4572000" algn="l"/>
                <a:tab pos="5602288" algn="l"/>
                <a:tab pos="668972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GNU_RELRO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0x00000e28 	0x00600e28 	0x00600e28	0x000001d8 	0x000001d8  	R      	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Section to Segment mapping: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Segment Sections...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01     .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02     .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interp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note.ABI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-tag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note.gnu.build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-id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gnu.hash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dynsym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dynstr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gnu.version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gnu.version_r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rela.dyn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rela.plt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.text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fini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rodata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eh_frame_hdr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eh_frame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03     .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ctors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dtors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jcr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.dynamic .got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got.plt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.data 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bss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04     .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" y="5381105"/>
            <a:ext cx="717666" cy="4932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7" y="2310938"/>
            <a:ext cx="7952509" cy="29648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326283" y="738595"/>
            <a:ext cx="1618707" cy="586799"/>
          </a:xfrm>
          <a:prstGeom prst="wedgeRectCallout">
            <a:avLst>
              <a:gd name="adj1" fmla="val -67808"/>
              <a:gd name="adj2" fmla="val 23034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6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41316" y="1168507"/>
            <a:ext cx="5347855" cy="5609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/>
                </a:solidFill>
              </a:rPr>
              <a:t>#include &lt;</a:t>
            </a:r>
            <a:r>
              <a:rPr lang="en-US" dirty="0" err="1" smtClean="0">
                <a:solidFill>
                  <a:schemeClr val="accent2"/>
                </a:solidFill>
              </a:rPr>
              <a:t>stdio.h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</a:t>
            </a:r>
            <a:r>
              <a:rPr lang="en-US" dirty="0" err="1" smtClean="0"/>
              <a:t>a_string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"Hello, World!"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a_var_with_value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 smtClean="0"/>
              <a:t>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"%s\n"</a:t>
            </a:r>
            <a:r>
              <a:rPr lang="en-US" dirty="0" smtClean="0"/>
              <a:t>, </a:t>
            </a:r>
            <a:r>
              <a:rPr lang="en-US" dirty="0" err="1" smtClean="0"/>
              <a:t>a_string</a:t>
            </a:r>
            <a:r>
              <a:rPr lang="en-US" dirty="0" smtClean="0"/>
              <a:t>);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a_var_with_value</a:t>
            </a:r>
            <a:r>
              <a:rPr lang="en-US" dirty="0" smtClean="0"/>
              <a:t> += </a:t>
            </a:r>
            <a:r>
              <a:rPr lang="en-US" dirty="0" smtClean="0">
                <a:solidFill>
                  <a:schemeClr val="accent4"/>
                </a:solidFill>
              </a:rPr>
              <a:t>20</a:t>
            </a:r>
            <a:r>
              <a:rPr lang="en-US" dirty="0" smtClean="0"/>
              <a:t>;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"main is : %p\n"</a:t>
            </a:r>
            <a:r>
              <a:rPr lang="en-US" dirty="0" smtClean="0"/>
              <a:t>, &amp;main);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81"/>
            <a:ext cx="8229600" cy="1143000"/>
          </a:xfrm>
        </p:spPr>
        <p:txBody>
          <a:bodyPr/>
          <a:lstStyle/>
          <a:p>
            <a:r>
              <a:rPr lang="en-US" dirty="0" smtClean="0"/>
              <a:t>What About Static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94466" y="1293072"/>
            <a:ext cx="3458095" cy="536000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/>
                </a:solidFill>
              </a:rPr>
              <a:t>$ </a:t>
            </a:r>
            <a:r>
              <a:rPr lang="en-US" sz="1800" dirty="0" smtClean="0">
                <a:solidFill>
                  <a:schemeClr val="bg1"/>
                </a:solidFill>
              </a:rPr>
              <a:t>strings –t d ./test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  568 	/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lib64/ld-linux-x86-64.so.2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817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__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gmon_start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__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832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libc.so.6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842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puts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847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printf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854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__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libc_start_main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 872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GLIBC_2.2.5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1300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fff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1314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=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1559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$ L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1564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$(L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1569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|$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0H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1676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Hello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, World!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1690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main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is : %p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  1807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	;*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3$"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1926" y="2626821"/>
            <a:ext cx="1277389" cy="69272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1926" y="5589684"/>
            <a:ext cx="2324793" cy="6981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82" y="44657"/>
            <a:ext cx="8229600" cy="864201"/>
          </a:xfrm>
        </p:spPr>
        <p:txBody>
          <a:bodyPr/>
          <a:lstStyle/>
          <a:p>
            <a:r>
              <a:rPr lang="en-US" dirty="0" smtClean="0"/>
              <a:t>The Program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02" y="984017"/>
            <a:ext cx="5245331" cy="57374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functionality that loads programs into memory, creates processes</a:t>
            </a:r>
          </a:p>
          <a:p>
            <a:pPr lvl="1"/>
            <a:r>
              <a:rPr lang="en-US" dirty="0" smtClean="0"/>
              <a:t>Places segments into memory</a:t>
            </a:r>
          </a:p>
          <a:p>
            <a:pPr lvl="2"/>
            <a:r>
              <a:rPr lang="en-US" dirty="0" smtClean="0"/>
              <a:t>Expands segments like .</a:t>
            </a:r>
            <a:r>
              <a:rPr lang="en-US" dirty="0" err="1" smtClean="0"/>
              <a:t>bss</a:t>
            </a:r>
            <a:endParaRPr lang="en-US" dirty="0" smtClean="0"/>
          </a:p>
          <a:p>
            <a:pPr lvl="1"/>
            <a:r>
              <a:rPr lang="en-US" dirty="0" smtClean="0"/>
              <a:t>Loads necessary dynamic libraries</a:t>
            </a:r>
          </a:p>
          <a:p>
            <a:pPr lvl="1"/>
            <a:r>
              <a:rPr lang="en-US" dirty="0" smtClean="0"/>
              <a:t>Performs relocation</a:t>
            </a:r>
          </a:p>
          <a:p>
            <a:pPr lvl="1"/>
            <a:r>
              <a:rPr lang="en-US" dirty="0" smtClean="0"/>
              <a:t>Allocated the initial stack frame</a:t>
            </a:r>
          </a:p>
          <a:p>
            <a:pPr lvl="1"/>
            <a:r>
              <a:rPr lang="en-US" dirty="0" smtClean="0"/>
              <a:t>Sets EIP to the programs entry point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559" y="2404943"/>
            <a:ext cx="1198696" cy="377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86894"/>
              </p:ext>
            </p:extLst>
          </p:nvPr>
        </p:nvGraphicFramePr>
        <p:xfrm>
          <a:off x="5374750" y="4334547"/>
          <a:ext cx="136328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32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ELF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rodata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81593" y="392381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ELF Program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7445" y="196045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12559" y="5866311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12559" y="555127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12559" y="523858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12559" y="4606617"/>
            <a:ext cx="1198696" cy="6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1" name="Up Arrow Callout 20"/>
          <p:cNvSpPr/>
          <p:nvPr/>
        </p:nvSpPr>
        <p:spPr>
          <a:xfrm>
            <a:off x="7817445" y="3598876"/>
            <a:ext cx="988925" cy="921499"/>
          </a:xfrm>
          <a:prstGeom prst="up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2" name="Down Arrow Callout 21"/>
          <p:cNvSpPr/>
          <p:nvPr/>
        </p:nvSpPr>
        <p:spPr>
          <a:xfrm>
            <a:off x="7817444" y="2507123"/>
            <a:ext cx="988926" cy="936568"/>
          </a:xfrm>
          <a:prstGeom prst="down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05847" y="4910051"/>
            <a:ext cx="980902" cy="10751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05847" y="5247321"/>
            <a:ext cx="980902" cy="4739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05847" y="5384866"/>
            <a:ext cx="1014153" cy="2439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05847" y="5020717"/>
            <a:ext cx="809106" cy="97444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7486996" y="4664332"/>
            <a:ext cx="133004" cy="517268"/>
          </a:xfrm>
          <a:prstGeom prst="lef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043651" y="2236583"/>
            <a:ext cx="820499" cy="71010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ESP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6948304" y="5320771"/>
            <a:ext cx="820499" cy="71010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4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  <p:bldP spid="35" grpId="1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Single-Process Address </a:t>
            </a:r>
            <a:r>
              <a:rPr lang="en-US" dirty="0"/>
              <a:t>A</a:t>
            </a:r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58354" cy="5018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stack is used for local variables and function calls</a:t>
            </a:r>
          </a:p>
          <a:p>
            <a:pPr lvl="1"/>
            <a:r>
              <a:rPr lang="en-US" dirty="0" smtClean="0"/>
              <a:t>Grows downwards</a:t>
            </a:r>
          </a:p>
          <a:p>
            <a:r>
              <a:rPr lang="en-US" dirty="0" smtClean="0"/>
              <a:t>Heap is allocated dynamically (</a:t>
            </a:r>
            <a:r>
              <a:rPr lang="en-US" dirty="0" err="1" smtClean="0"/>
              <a:t>malloc</a:t>
            </a:r>
            <a:r>
              <a:rPr lang="en-US" dirty="0" smtClean="0"/>
              <a:t>/new)</a:t>
            </a:r>
          </a:p>
          <a:p>
            <a:pPr lvl="1"/>
            <a:r>
              <a:rPr lang="en-US" dirty="0" smtClean="0"/>
              <a:t>Grows upwards</a:t>
            </a:r>
          </a:p>
          <a:p>
            <a:r>
              <a:rPr lang="en-US" dirty="0"/>
              <a:t>When the stack and heap meet, there is no more memory left in the process</a:t>
            </a:r>
          </a:p>
          <a:p>
            <a:pPr lvl="1"/>
            <a:r>
              <a:rPr lang="en-US" dirty="0" smtClean="0"/>
              <a:t>Process will probably crash</a:t>
            </a:r>
          </a:p>
          <a:p>
            <a:r>
              <a:rPr lang="en-US" dirty="0" smtClean="0"/>
              <a:t>Static data and global variables are fixed at compile time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2559" y="2404943"/>
            <a:ext cx="1198696" cy="3776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17445" y="196045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559" y="5866311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12559" y="555127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12559" y="5238584"/>
            <a:ext cx="1198696" cy="31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rodata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12559" y="4606617"/>
            <a:ext cx="1198696" cy="6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17445" y="3598876"/>
            <a:ext cx="988925" cy="921499"/>
          </a:xfrm>
          <a:prstGeom prst="up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8" name="Down Arrow Callout 17"/>
          <p:cNvSpPr/>
          <p:nvPr/>
        </p:nvSpPr>
        <p:spPr>
          <a:xfrm>
            <a:off x="7817444" y="2507123"/>
            <a:ext cx="988926" cy="936568"/>
          </a:xfrm>
          <a:prstGeom prst="downArrowCallo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Pointers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11" y="1313546"/>
            <a:ext cx="8523027" cy="54079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following code: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foo(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b) {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a *b – a / b;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foo(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12</a:t>
            </a:r>
            <a:r>
              <a:rPr lang="en-US" dirty="0" smtClean="0"/>
              <a:t>);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Compiled, it might look like this: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000FE4D8 &lt;foo&gt;: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000FE4D8: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[esp+4]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000FE4DB: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[esp+8]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000FE4DF: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000FE21A:	push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000FE21D:	push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000FE21F:	call 0x000FE4D8</a:t>
            </a:r>
          </a:p>
          <a:p>
            <a:r>
              <a:rPr lang="en-US" dirty="0" smtClean="0"/>
              <a:t>… </a:t>
            </a:r>
            <a:r>
              <a:rPr lang="en-US" dirty="0" smtClean="0">
                <a:solidFill>
                  <a:schemeClr val="accent2"/>
                </a:solidFill>
              </a:rPr>
              <a:t>but this assembly assumes foo() is at address 0x000FE4D8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379521" y="1413241"/>
            <a:ext cx="1198696" cy="5093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7" y="32196"/>
            <a:ext cx="8229600" cy="1143000"/>
          </a:xfrm>
        </p:spPr>
        <p:txBody>
          <a:bodyPr/>
          <a:lstStyle/>
          <a:p>
            <a:r>
              <a:rPr lang="en-US" dirty="0" smtClean="0"/>
              <a:t>Program Load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72261"/>
            <a:ext cx="5452282" cy="3753901"/>
          </a:xfrm>
        </p:spPr>
        <p:txBody>
          <a:bodyPr/>
          <a:lstStyle/>
          <a:p>
            <a:r>
              <a:rPr lang="en-US" dirty="0" smtClean="0"/>
              <a:t>Loader must place each process in memory</a:t>
            </a:r>
          </a:p>
          <a:p>
            <a:r>
              <a:rPr lang="en-US" dirty="0" smtClean="0"/>
              <a:t>Program may not be placed at the correct location!</a:t>
            </a:r>
          </a:p>
          <a:p>
            <a:pPr lvl="1"/>
            <a:r>
              <a:rPr lang="en-US" dirty="0" smtClean="0"/>
              <a:t>Example: two copies of the same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5140" y="10451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0760" y="65194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79521" y="3796314"/>
            <a:ext cx="2680791" cy="2153917"/>
            <a:chOff x="6379521" y="3796314"/>
            <a:chExt cx="2680791" cy="2153917"/>
          </a:xfrm>
        </p:grpSpPr>
        <p:sp>
          <p:nvSpPr>
            <p:cNvPr id="43" name="Rectangle 42"/>
            <p:cNvSpPr/>
            <p:nvPr/>
          </p:nvSpPr>
          <p:spPr>
            <a:xfrm>
              <a:off x="6379521" y="5352537"/>
              <a:ext cx="1198696" cy="59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50" name="Up Arrow Callout 49"/>
            <p:cNvSpPr/>
            <p:nvPr/>
          </p:nvSpPr>
          <p:spPr>
            <a:xfrm>
              <a:off x="6488704" y="4551754"/>
              <a:ext cx="988925" cy="700397"/>
            </a:xfrm>
            <a:prstGeom prst="upArrowCallout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51" name="Down Arrow Callout 50"/>
            <p:cNvSpPr/>
            <p:nvPr/>
          </p:nvSpPr>
          <p:spPr>
            <a:xfrm>
              <a:off x="6484406" y="3796315"/>
              <a:ext cx="988926" cy="711850"/>
            </a:xfrm>
            <a:prstGeom prst="downArrowCallout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52" name="Left Brace 51"/>
            <p:cNvSpPr/>
            <p:nvPr/>
          </p:nvSpPr>
          <p:spPr>
            <a:xfrm rot="10800000">
              <a:off x="7683101" y="3796314"/>
              <a:ext cx="313009" cy="2097119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96110" y="4660208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9521" y="1508411"/>
            <a:ext cx="2680791" cy="2148238"/>
            <a:chOff x="6379521" y="1508411"/>
            <a:chExt cx="2680791" cy="2148238"/>
          </a:xfrm>
        </p:grpSpPr>
        <p:sp>
          <p:nvSpPr>
            <p:cNvPr id="57" name="Rectangle 56"/>
            <p:cNvSpPr/>
            <p:nvPr/>
          </p:nvSpPr>
          <p:spPr>
            <a:xfrm>
              <a:off x="6379521" y="3058955"/>
              <a:ext cx="1198696" cy="59769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58" name="Up Arrow Callout 57"/>
            <p:cNvSpPr/>
            <p:nvPr/>
          </p:nvSpPr>
          <p:spPr>
            <a:xfrm>
              <a:off x="6488704" y="2263851"/>
              <a:ext cx="988925" cy="700397"/>
            </a:xfrm>
            <a:prstGeom prst="up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2" name="Down Arrow Callout 71"/>
            <p:cNvSpPr/>
            <p:nvPr/>
          </p:nvSpPr>
          <p:spPr>
            <a:xfrm>
              <a:off x="6484406" y="1508412"/>
              <a:ext cx="988926" cy="711850"/>
            </a:xfrm>
            <a:prstGeom prst="down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4" name="Left Brace 73"/>
            <p:cNvSpPr/>
            <p:nvPr/>
          </p:nvSpPr>
          <p:spPr>
            <a:xfrm rot="10800000">
              <a:off x="7683101" y="1508411"/>
              <a:ext cx="313009" cy="2097119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96110" y="2372305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</a:t>
              </a:r>
              <a:endParaRPr lang="en-US" dirty="0"/>
            </a:p>
          </p:txBody>
        </p:sp>
      </p:grpSp>
      <p:sp>
        <p:nvSpPr>
          <p:cNvPr id="71" name="Rectangular Callout 70"/>
          <p:cNvSpPr/>
          <p:nvPr/>
        </p:nvSpPr>
        <p:spPr>
          <a:xfrm>
            <a:off x="3753134" y="5552748"/>
            <a:ext cx="2047164" cy="1126789"/>
          </a:xfrm>
          <a:prstGeom prst="wedgeRectCallout">
            <a:avLst>
              <a:gd name="adj1" fmla="val 85524"/>
              <a:gd name="adj2" fmla="val -5513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0x000FE4D8</a:t>
            </a:r>
            <a:endParaRPr lang="en-US" sz="2400" dirty="0"/>
          </a:p>
        </p:txBody>
      </p:sp>
      <p:sp>
        <p:nvSpPr>
          <p:cNvPr id="73" name="Rectangular Callout 72"/>
          <p:cNvSpPr/>
          <p:nvPr/>
        </p:nvSpPr>
        <p:spPr>
          <a:xfrm>
            <a:off x="3753134" y="1029512"/>
            <a:ext cx="2047164" cy="1126789"/>
          </a:xfrm>
          <a:prstGeom prst="wedgeRectCallout">
            <a:avLst>
              <a:gd name="adj1" fmla="val 83027"/>
              <a:gd name="adj2" fmla="val 14671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5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 Spaces for Multiple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228299"/>
            <a:ext cx="6127844" cy="5593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of processes depend on pointers</a:t>
            </a:r>
          </a:p>
          <a:p>
            <a:pPr lvl="1"/>
            <a:r>
              <a:rPr lang="en-US" dirty="0"/>
              <a:t>Addresses of functions</a:t>
            </a:r>
          </a:p>
          <a:p>
            <a:pPr lvl="1"/>
            <a:r>
              <a:rPr lang="en-US" dirty="0"/>
              <a:t>Addresses of strings, data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smtClean="0"/>
              <a:t>For multiple processes to run together, they all have to fit into memory together</a:t>
            </a:r>
          </a:p>
          <a:p>
            <a:r>
              <a:rPr lang="en-US" dirty="0" smtClean="0"/>
              <a:t>However, a process may not always be loaded into the same memory location</a:t>
            </a:r>
          </a:p>
          <a:p>
            <a:pPr lvl="1"/>
            <a:endParaRPr lang="en-US" dirty="0" smtClean="0"/>
          </a:p>
        </p:txBody>
      </p:sp>
      <p:sp>
        <p:nvSpPr>
          <p:cNvPr id="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379521" y="1413241"/>
            <a:ext cx="1198696" cy="5093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55140" y="10451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30760" y="65194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379521" y="3329562"/>
            <a:ext cx="2680791" cy="1444020"/>
            <a:chOff x="6379521" y="1983144"/>
            <a:chExt cx="2680791" cy="1444020"/>
          </a:xfrm>
        </p:grpSpPr>
        <p:sp>
          <p:nvSpPr>
            <p:cNvPr id="69" name="Rectangle 68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70" name="Up Arrow Callout 69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1" name="Down Arrow Callout 70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96110" y="2492154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79521" y="4900097"/>
            <a:ext cx="2680791" cy="1444020"/>
            <a:chOff x="6379521" y="1983144"/>
            <a:chExt cx="2680791" cy="1444020"/>
          </a:xfrm>
        </p:grpSpPr>
        <p:sp>
          <p:nvSpPr>
            <p:cNvPr id="75" name="Rectangle 74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76" name="Up Arrow Callout 75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77" name="Down Arrow Callout 76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78" name="Left Brace 77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6110" y="2520487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79521" y="1759025"/>
            <a:ext cx="2680790" cy="1444020"/>
            <a:chOff x="6379521" y="1983144"/>
            <a:chExt cx="2680790" cy="1444020"/>
          </a:xfrm>
        </p:grpSpPr>
        <p:sp>
          <p:nvSpPr>
            <p:cNvPr id="81" name="Rectangle 80"/>
            <p:cNvSpPr/>
            <p:nvPr/>
          </p:nvSpPr>
          <p:spPr>
            <a:xfrm>
              <a:off x="6379521" y="3058955"/>
              <a:ext cx="1198696" cy="36820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82" name="Up Arrow Callout 81"/>
            <p:cNvSpPr/>
            <p:nvPr/>
          </p:nvSpPr>
          <p:spPr>
            <a:xfrm>
              <a:off x="6488704" y="2502436"/>
              <a:ext cx="988925" cy="461812"/>
            </a:xfrm>
            <a:prstGeom prst="upArrowCallou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83" name="Down Arrow Callout 82"/>
            <p:cNvSpPr/>
            <p:nvPr/>
          </p:nvSpPr>
          <p:spPr>
            <a:xfrm>
              <a:off x="6484405" y="1983144"/>
              <a:ext cx="988926" cy="469364"/>
            </a:xfrm>
            <a:prstGeom prst="downArrowCallou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84" name="Left Brace 83"/>
            <p:cNvSpPr/>
            <p:nvPr/>
          </p:nvSpPr>
          <p:spPr>
            <a:xfrm rot="10800000">
              <a:off x="7683098" y="1983144"/>
              <a:ext cx="313011" cy="1444018"/>
            </a:xfrm>
            <a:prstGeom prst="leftBrac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96109" y="2520487"/>
              <a:ext cx="10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4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Spaces for Multiple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methods for configuring address spaces for multiple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Fixed address compilation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Load-time fixup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independent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Fixed-Address </a:t>
            </a:r>
            <a:r>
              <a:rPr lang="en-US" dirty="0"/>
              <a:t>C</a:t>
            </a:r>
            <a:r>
              <a:rPr lang="en-US" dirty="0" smtClean="0"/>
              <a:t>ompilation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Copy of Each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each program once, with fixed addresses</a:t>
            </a:r>
          </a:p>
          <a:p>
            <a:r>
              <a:rPr lang="en-US" dirty="0" smtClean="0"/>
              <a:t>OS may only load program at the specified offset in memory</a:t>
            </a:r>
          </a:p>
          <a:p>
            <a:r>
              <a:rPr lang="en-US" dirty="0" smtClean="0"/>
              <a:t>Typically, only one process may be run at any time</a:t>
            </a:r>
          </a:p>
          <a:p>
            <a:r>
              <a:rPr lang="en-US" dirty="0" smtClean="0"/>
              <a:t>Example: MS-DOS 1.0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03441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Copies of Each Program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Compile each program multiple times</a:t>
            </a:r>
          </a:p>
          <a:p>
            <a:r>
              <a:rPr lang="en-US" dirty="0"/>
              <a:t>Once for each possible starting address</a:t>
            </a:r>
          </a:p>
          <a:p>
            <a:r>
              <a:rPr lang="en-US" dirty="0"/>
              <a:t>Load the appropriate compiled program when the user starts the program</a:t>
            </a:r>
          </a:p>
          <a:p>
            <a:r>
              <a:rPr lang="en-US" dirty="0"/>
              <a:t>Bad idea</a:t>
            </a:r>
          </a:p>
          <a:p>
            <a:pPr lvl="1"/>
            <a:r>
              <a:rPr lang="en-US" dirty="0"/>
              <a:t>Multiple copies of the same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Dynamic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basic function of an OS is to execute and manage code dynamically, e.g.:</a:t>
            </a:r>
          </a:p>
          <a:p>
            <a:pPr lvl="1"/>
            <a:r>
              <a:rPr lang="en-US" dirty="0" smtClean="0"/>
              <a:t>A command issued at a command line terminal</a:t>
            </a:r>
          </a:p>
          <a:p>
            <a:pPr lvl="1"/>
            <a:r>
              <a:rPr lang="en-US" dirty="0" smtClean="0"/>
              <a:t>An icon double clicked from the desktop</a:t>
            </a:r>
          </a:p>
          <a:p>
            <a:pPr lvl="1"/>
            <a:r>
              <a:rPr lang="en-US" dirty="0" smtClean="0"/>
              <a:t>Jobs/tasks run as part of a batch system 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process</a:t>
            </a:r>
            <a:r>
              <a:rPr lang="en-US" dirty="0" smtClean="0"/>
              <a:t> is the basic unit of a program in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Load-Time </a:t>
            </a:r>
            <a:r>
              <a:rPr lang="en-US" dirty="0" err="1"/>
              <a:t>F</a:t>
            </a:r>
            <a:r>
              <a:rPr lang="en-US" dirty="0" err="1" smtClean="0"/>
              <a:t>ixup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21" y="1299950"/>
            <a:ext cx="8229600" cy="32752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addresses at load-time instead of compile-time</a:t>
            </a:r>
          </a:p>
          <a:p>
            <a:r>
              <a:rPr lang="en-US" dirty="0" smtClean="0"/>
              <a:t>The program contains a list of locations that must be modified at startup</a:t>
            </a:r>
          </a:p>
          <a:p>
            <a:pPr lvl="1"/>
            <a:r>
              <a:rPr lang="en-US" dirty="0" smtClean="0"/>
              <a:t>All relative to some starting address</a:t>
            </a:r>
          </a:p>
          <a:p>
            <a:r>
              <a:rPr lang="en-US" dirty="0" smtClean="0"/>
              <a:t>Used in some OSes that run on low-end microcontrollers without virtual memory hardware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185" y="4851095"/>
            <a:ext cx="1527489" cy="369332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7160" y="4574096"/>
            <a:ext cx="2432565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0x000	CALL xxx</a:t>
            </a:r>
          </a:p>
          <a:p>
            <a:pPr marL="460375"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...</a:t>
            </a:r>
          </a:p>
          <a:p>
            <a:pPr marL="0"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0x300	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7159" y="5818646"/>
            <a:ext cx="2432565" cy="646331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000: 	xxx=+300 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185" y="5818646"/>
            <a:ext cx="1527489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Fix-up</a:t>
            </a:r>
            <a:b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information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3921" y="5172315"/>
            <a:ext cx="1352659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After loading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4458" y="5035761"/>
            <a:ext cx="2685459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0x200	CALL 0x500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...</a:t>
            </a:r>
          </a:p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0x500	...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135272" y="5303374"/>
            <a:ext cx="6141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Position-Independent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programs in a way that is independent of their starting address</a:t>
            </a:r>
          </a:p>
          <a:p>
            <a:pPr lvl="1"/>
            <a:r>
              <a:rPr lang="en-US" dirty="0" smtClean="0"/>
              <a:t>PC-relative address</a:t>
            </a:r>
          </a:p>
          <a:p>
            <a:r>
              <a:rPr lang="en-US" dirty="0" smtClean="0"/>
              <a:t>Slightly less efficient than absolute addresses</a:t>
            </a:r>
          </a:p>
          <a:p>
            <a:r>
              <a:rPr lang="en-US" dirty="0" smtClean="0"/>
              <a:t>Commonly used today for security reasons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4586" y="4932405"/>
            <a:ext cx="1382052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PC-relative addressing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7235" y="4932406"/>
            <a:ext cx="1559974" cy="646331"/>
          </a:xfrm>
          <a:prstGeom prst="rect">
            <a:avLst/>
          </a:prstGeom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Absolute addressing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1503" y="5654587"/>
            <a:ext cx="2811439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0x200	CALL 0x500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r>
              <a:rPr lang="en-US" dirty="0" smtClean="0">
                <a:latin typeface="Courier New"/>
                <a:cs typeface="Courier New"/>
              </a:rPr>
              <a:t>0x500 	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2125" y="5654587"/>
            <a:ext cx="2906974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0x200	CALL PC+0x300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	...</a:t>
            </a:r>
          </a:p>
          <a:p>
            <a:r>
              <a:rPr lang="en-US" dirty="0" smtClean="0">
                <a:latin typeface="Courier New"/>
                <a:cs typeface="Courier New"/>
              </a:rPr>
              <a:t>0x500 ...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Hardware address translation</a:t>
            </a:r>
          </a:p>
          <a:p>
            <a:r>
              <a:rPr lang="en-US" dirty="0" smtClean="0"/>
              <a:t>Most popular way of sharing memory between multiple processes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 X</a:t>
            </a:r>
          </a:p>
          <a:p>
            <a:pPr lvl="1"/>
            <a:r>
              <a:rPr lang="en-US" dirty="0" smtClean="0"/>
              <a:t>Windows</a:t>
            </a:r>
          </a:p>
          <a:p>
            <a:r>
              <a:rPr lang="en-US" dirty="0" smtClean="0"/>
              <a:t>Program is compiled to run at a fixed location in </a:t>
            </a:r>
            <a:r>
              <a:rPr lang="en-US" dirty="0" smtClean="0">
                <a:solidFill>
                  <a:schemeClr val="accent1"/>
                </a:solidFill>
              </a:rPr>
              <a:t>virtual memory</a:t>
            </a:r>
          </a:p>
          <a:p>
            <a:r>
              <a:rPr lang="en-US" dirty="0" smtClean="0"/>
              <a:t>The OS uses the </a:t>
            </a:r>
            <a:r>
              <a:rPr lang="en-US" dirty="0" smtClean="0">
                <a:solidFill>
                  <a:schemeClr val="accent1"/>
                </a:solidFill>
              </a:rPr>
              <a:t>MMU</a:t>
            </a:r>
            <a:r>
              <a:rPr lang="en-US" dirty="0" smtClean="0"/>
              <a:t> to map these locations to physical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MMU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6367"/>
          </a:xfrm>
        </p:spPr>
        <p:txBody>
          <a:bodyPr>
            <a:normAutofit/>
          </a:bodyPr>
          <a:lstStyle/>
          <a:p>
            <a:r>
              <a:rPr lang="en-US" dirty="0" smtClean="0"/>
              <a:t>The Memory Management Unit (MMU) translates between virtual addresses and physical addresses</a:t>
            </a:r>
          </a:p>
          <a:p>
            <a:pPr lvl="1"/>
            <a:r>
              <a:rPr lang="en-US" dirty="0" smtClean="0"/>
              <a:t>Process uses </a:t>
            </a:r>
            <a:r>
              <a:rPr lang="en-US" dirty="0" smtClean="0">
                <a:solidFill>
                  <a:schemeClr val="accent1"/>
                </a:solidFill>
              </a:rPr>
              <a:t>virtual address </a:t>
            </a:r>
            <a:r>
              <a:rPr lang="en-US" dirty="0" smtClean="0"/>
              <a:t>for calls and data load/store</a:t>
            </a:r>
          </a:p>
          <a:p>
            <a:pPr lvl="1"/>
            <a:r>
              <a:rPr lang="en-US" dirty="0" smtClean="0"/>
              <a:t>MMU translates virtual addresses to </a:t>
            </a:r>
            <a:r>
              <a:rPr lang="en-US" dirty="0" smtClean="0">
                <a:solidFill>
                  <a:schemeClr val="accent1"/>
                </a:solidFill>
              </a:rPr>
              <a:t>physical addresses</a:t>
            </a:r>
          </a:p>
          <a:p>
            <a:pPr lvl="1"/>
            <a:r>
              <a:rPr lang="en-US" dirty="0" smtClean="0"/>
              <a:t>The physical addresses are the true locations of code and data in RAM</a:t>
            </a:r>
            <a:endParaRPr lang="en-US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8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Flexible memory sharing</a:t>
            </a:r>
          </a:p>
          <a:p>
            <a:pPr lvl="1"/>
            <a:r>
              <a:rPr lang="en-US" dirty="0" smtClean="0"/>
              <a:t>Simplifies the OS’s job of allocating memory to different programs</a:t>
            </a:r>
          </a:p>
          <a:p>
            <a:r>
              <a:rPr lang="en-US" dirty="0" smtClean="0"/>
              <a:t>Simplifies program writing and compilations</a:t>
            </a:r>
          </a:p>
          <a:p>
            <a:pPr lvl="1"/>
            <a:r>
              <a:rPr lang="en-US" dirty="0" smtClean="0"/>
              <a:t>Each program gets access to 4GB of RAM (on a 32-bit CPU)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be used to prevent one process from accessing the address of another process</a:t>
            </a:r>
          </a:p>
          <a:p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Can be used to prevent writing to addresses belonging to the OS (which may cause the OS to crash)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0"/>
            <a:ext cx="8229600" cy="1143000"/>
          </a:xfrm>
        </p:spPr>
        <p:txBody>
          <a:bodyPr/>
          <a:lstStyle/>
          <a:p>
            <a:r>
              <a:rPr lang="en-US" dirty="0" smtClean="0"/>
              <a:t>Base and Bounds 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12" y="1108877"/>
            <a:ext cx="8229600" cy="1730004"/>
          </a:xfrm>
        </p:spPr>
        <p:txBody>
          <a:bodyPr/>
          <a:lstStyle/>
          <a:p>
            <a:r>
              <a:rPr lang="en-US" dirty="0" smtClean="0"/>
              <a:t>A simple mechanism for address translation</a:t>
            </a:r>
          </a:p>
          <a:p>
            <a:r>
              <a:rPr lang="en-US" dirty="0" smtClean="0"/>
              <a:t>Maps a contiguous </a:t>
            </a:r>
            <a:r>
              <a:rPr lang="en-US" dirty="0" smtClean="0">
                <a:solidFill>
                  <a:schemeClr val="accent1"/>
                </a:solidFill>
              </a:rPr>
              <a:t>virtual address region </a:t>
            </a:r>
            <a:r>
              <a:rPr lang="en-US" dirty="0" smtClean="0"/>
              <a:t>to a contiguous </a:t>
            </a:r>
            <a:r>
              <a:rPr lang="en-US" dirty="0" smtClean="0">
                <a:solidFill>
                  <a:schemeClr val="accent1"/>
                </a:solidFill>
              </a:rPr>
              <a:t>physical address region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72864" y="3419185"/>
            <a:ext cx="1201003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03713" y="613402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03713" y="328411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72864" y="3419185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862" y="4751275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6714" y="2884009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03713" y="56857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05264" y="45666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39024" y="3866003"/>
            <a:ext cx="1201003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7370" y="2994985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5650" y="48004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6870" y="368133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29805" y="4708479"/>
            <a:ext cx="2156346" cy="2006221"/>
          </a:xfrm>
          <a:prstGeom prst="wedgeRectCallout">
            <a:avLst>
              <a:gd name="adj1" fmla="val -92352"/>
              <a:gd name="adj2" fmla="val -538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147604" y="4789829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/>
                <a:gridCol w="94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21164399">
            <a:off x="4984576" y="5833312"/>
            <a:ext cx="1936108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3478741">
            <a:off x="256147" y="5103616"/>
            <a:ext cx="3391613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9071577">
            <a:off x="4674038" y="5475343"/>
            <a:ext cx="2525909" cy="303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 animBg="1"/>
      <p:bldP spid="52" grpId="0" animBg="1"/>
      <p:bldP spid="53" grpId="0"/>
      <p:bldP spid="55" grpId="0"/>
      <p:bldP spid="56" grpId="0"/>
      <p:bldP spid="14" grpId="0" animBg="1"/>
      <p:bldP spid="18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Bounds Example</a:t>
            </a:r>
            <a:endParaRPr lang="en-US" dirty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4163" y="1703474"/>
            <a:ext cx="1269706" cy="2927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73879" y="44183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73879" y="156840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704163" y="1703474"/>
            <a:ext cx="1269706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04161" y="3035564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76364" y="120533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73879" y="39700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75430" y="2850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0x10FF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38278" y="2186097"/>
            <a:ext cx="126970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976" y="1316310"/>
            <a:ext cx="192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Process’ View of</a:t>
            </a:r>
          </a:p>
          <a:p>
            <a:pPr algn="ctr"/>
            <a:r>
              <a:rPr lang="en-US" sz="2000" b="1" dirty="0" smtClean="0"/>
              <a:t>Virtual Memory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423" y="312054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643" y="20014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0x1001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300265" y="3777968"/>
            <a:ext cx="2156346" cy="2006221"/>
          </a:xfrm>
          <a:prstGeom prst="wedgeRectCallout">
            <a:avLst>
              <a:gd name="adj1" fmla="val -1212"/>
              <a:gd name="adj2" fmla="val -783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18064" y="3859318"/>
          <a:ext cx="1943012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8093"/>
                <a:gridCol w="9449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0x0F76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78982" y="1186895"/>
            <a:ext cx="3698544" cy="4927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0x0023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[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1) Fetch instruction</a:t>
            </a:r>
          </a:p>
          <a:p>
            <a:pPr marL="0" indent="0">
              <a:buNone/>
            </a:pPr>
            <a:r>
              <a:rPr lang="en-US" sz="2400" dirty="0" smtClean="0"/>
              <a:t>0x0023 + 0x00FF = 0x0122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2) Translate memory access</a:t>
            </a:r>
          </a:p>
          <a:p>
            <a:pPr marL="0" indent="0">
              <a:buNone/>
            </a:pPr>
            <a:r>
              <a:rPr lang="en-US" sz="2400" dirty="0" smtClean="0"/>
              <a:t>0x0F76 + 0x00FF = 0x1075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3) Move value to register</a:t>
            </a:r>
          </a:p>
          <a:p>
            <a:pPr marL="0" indent="0">
              <a:buNone/>
            </a:pPr>
            <a:r>
              <a:rPr lang="en-US" sz="2400" dirty="0" smtClean="0"/>
              <a:t>[0x1075]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eax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7186010" y="3567825"/>
            <a:ext cx="545448" cy="56324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7186010" y="2849413"/>
            <a:ext cx="545447" cy="5595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2147560" y="2849412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Left Arrow 26"/>
          <p:cNvSpPr/>
          <p:nvPr/>
        </p:nvSpPr>
        <p:spPr>
          <a:xfrm>
            <a:off x="2147560" y="2024196"/>
            <a:ext cx="521780" cy="55955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22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Confused About Virtual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okay :)</a:t>
            </a:r>
          </a:p>
          <a:p>
            <a:r>
              <a:rPr lang="en-US" dirty="0" smtClean="0"/>
              <a:t>We will discuss virtual memory at great length later in the semester</a:t>
            </a:r>
          </a:p>
          <a:p>
            <a:r>
              <a:rPr lang="en-US" dirty="0" smtClean="0"/>
              <a:t>In project 3, you will implement virtual memory in Pintos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Programs</a:t>
            </a:r>
          </a:p>
          <a:p>
            <a:r>
              <a:rPr lang="en-US" sz="4400" dirty="0" smtClean="0"/>
              <a:t>Processes</a:t>
            </a:r>
          </a:p>
          <a:p>
            <a:r>
              <a:rPr lang="en-US" sz="4400" dirty="0" smtClean="0"/>
              <a:t>Context Switching</a:t>
            </a:r>
          </a:p>
          <a:p>
            <a:r>
              <a:rPr lang="en-US" sz="4400" dirty="0"/>
              <a:t>Protected Mode </a:t>
            </a:r>
            <a:r>
              <a:rPr lang="en-US" sz="4400" dirty="0" smtClean="0"/>
              <a:t>Execution</a:t>
            </a:r>
          </a:p>
          <a:p>
            <a:r>
              <a:rPr lang="en-US" sz="4400" dirty="0" smtClean="0"/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Loader to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a program is loaded, the kernel must manage this new process</a:t>
            </a:r>
          </a:p>
          <a:p>
            <a:r>
              <a:rPr lang="en-US" dirty="0" smtClean="0"/>
              <a:t>Program Control Block (PCB): kernel data structure representing a process</a:t>
            </a:r>
          </a:p>
          <a:p>
            <a:pPr lvl="1"/>
            <a:r>
              <a:rPr lang="en-US" dirty="0" smtClean="0"/>
              <a:t>Has at least one thread (possibly more…)</a:t>
            </a:r>
          </a:p>
          <a:p>
            <a:pPr lvl="1"/>
            <a:r>
              <a:rPr lang="en-US" dirty="0" smtClean="0"/>
              <a:t>Keeps track of the memory used by the process</a:t>
            </a:r>
          </a:p>
          <a:p>
            <a:pPr lvl="2"/>
            <a:r>
              <a:rPr lang="en-US" dirty="0" smtClean="0"/>
              <a:t>Code segments</a:t>
            </a:r>
          </a:p>
          <a:p>
            <a:pPr lvl="2"/>
            <a:r>
              <a:rPr lang="en-US" dirty="0" smtClean="0"/>
              <a:t>Data segments (stack and heap)</a:t>
            </a:r>
          </a:p>
          <a:p>
            <a:pPr lvl="1"/>
            <a:r>
              <a:rPr lang="en-US" dirty="0" smtClean="0"/>
              <a:t>Keeps runtime state of the process</a:t>
            </a:r>
          </a:p>
          <a:p>
            <a:pPr lvl="2"/>
            <a:r>
              <a:rPr lang="en-US" dirty="0" smtClean="0"/>
              <a:t>CPU register values</a:t>
            </a:r>
          </a:p>
          <a:p>
            <a:pPr lvl="2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D:\Classes\5600\assets\prog_p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" y="1523266"/>
            <a:ext cx="8918671" cy="47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35839" y="3807726"/>
            <a:ext cx="2357235" cy="1801504"/>
          </a:xfrm>
          <a:prstGeom prst="wedgeRectCallout">
            <a:avLst>
              <a:gd name="adj1" fmla="val -24302"/>
              <a:gd name="adj2" fmla="val -8378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Program</a:t>
            </a:r>
          </a:p>
          <a:p>
            <a:pPr algn="ctr"/>
            <a:r>
              <a:rPr lang="en-US" sz="2400" dirty="0" smtClean="0"/>
              <a:t>An executable file in long-term storage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895833" y="1605153"/>
            <a:ext cx="2804476" cy="1945540"/>
          </a:xfrm>
          <a:prstGeom prst="wedgeRectCallout">
            <a:avLst>
              <a:gd name="adj1" fmla="val -71778"/>
              <a:gd name="adj2" fmla="val 86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Process</a:t>
            </a:r>
          </a:p>
          <a:p>
            <a:pPr algn="ctr"/>
            <a:r>
              <a:rPr lang="en-US" sz="2400" dirty="0" smtClean="0"/>
              <a:t>The running instantiation of a program, stored in RAM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157414" y="4468909"/>
            <a:ext cx="2804476" cy="1945540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One-to-many relationship between program and processes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5008728" y="2770496"/>
            <a:ext cx="423081" cy="2934268"/>
          </a:xfrm>
          <a:prstGeom prst="rightBrace">
            <a:avLst>
              <a:gd name="adj1" fmla="val 8333"/>
              <a:gd name="adj2" fmla="val 7697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32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structure that represents a process in memory</a:t>
            </a:r>
          </a:p>
          <a:p>
            <a:r>
              <a:rPr lang="en-US" dirty="0" smtClean="0"/>
              <a:t>Created for each process by the loader</a:t>
            </a:r>
          </a:p>
          <a:p>
            <a:r>
              <a:rPr lang="en-US" dirty="0" smtClean="0"/>
              <a:t>Managed by the kerne</a:t>
            </a:r>
            <a:r>
              <a:rPr lang="en-US" dirty="0"/>
              <a:t>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task_struct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Typical Unix </a:t>
            </a:r>
            <a:r>
              <a:rPr lang="en-US" dirty="0" smtClean="0">
                <a:solidFill>
                  <a:schemeClr val="accent3"/>
                </a:solidFill>
              </a:rPr>
              <a:t>PCB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t_pid</a:t>
            </a:r>
            <a:r>
              <a:rPr lang="en-US" dirty="0" smtClean="0"/>
              <a:t>;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identifier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state</a:t>
            </a:r>
            <a:r>
              <a:rPr lang="en-US" dirty="0" smtClean="0"/>
              <a:t>;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state of the </a:t>
            </a:r>
            <a:r>
              <a:rPr lang="en-US" dirty="0" smtClean="0">
                <a:solidFill>
                  <a:schemeClr val="accent3"/>
                </a:solidFill>
              </a:rPr>
              <a:t>process 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unsigned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time_slice</a:t>
            </a:r>
            <a:r>
              <a:rPr lang="en-US" dirty="0" smtClean="0"/>
              <a:t>; 	</a:t>
            </a:r>
            <a:r>
              <a:rPr lang="en-US" dirty="0" smtClean="0">
                <a:solidFill>
                  <a:schemeClr val="accent3"/>
                </a:solidFill>
              </a:rPr>
              <a:t>//scheduling information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task_struct</a:t>
            </a:r>
            <a:r>
              <a:rPr lang="en-US" dirty="0"/>
              <a:t> *</a:t>
            </a:r>
            <a:r>
              <a:rPr lang="en-US" dirty="0" smtClean="0"/>
              <a:t>parent;	</a:t>
            </a:r>
            <a:r>
              <a:rPr lang="en-US" dirty="0" smtClean="0">
                <a:solidFill>
                  <a:schemeClr val="accent3"/>
                </a:solidFill>
              </a:rPr>
              <a:t>// this </a:t>
            </a:r>
            <a:r>
              <a:rPr lang="en-US" dirty="0">
                <a:solidFill>
                  <a:schemeClr val="accent3"/>
                </a:solidFill>
              </a:rPr>
              <a:t>process’s </a:t>
            </a:r>
            <a:r>
              <a:rPr lang="en-US" dirty="0" smtClean="0">
                <a:solidFill>
                  <a:schemeClr val="accent3"/>
                </a:solidFill>
              </a:rPr>
              <a:t>parent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list_head</a:t>
            </a:r>
            <a:r>
              <a:rPr lang="en-US" dirty="0"/>
              <a:t> children</a:t>
            </a:r>
            <a:r>
              <a:rPr lang="en-US" dirty="0" smtClean="0"/>
              <a:t>;	</a:t>
            </a:r>
            <a:r>
              <a:rPr lang="en-US" dirty="0" smtClean="0">
                <a:solidFill>
                  <a:schemeClr val="accent3"/>
                </a:solidFill>
              </a:rPr>
              <a:t>// this </a:t>
            </a:r>
            <a:r>
              <a:rPr lang="en-US" dirty="0">
                <a:solidFill>
                  <a:schemeClr val="accent3"/>
                </a:solidFill>
              </a:rPr>
              <a:t>process’s </a:t>
            </a:r>
            <a:r>
              <a:rPr lang="en-US" dirty="0" smtClean="0">
                <a:solidFill>
                  <a:schemeClr val="accent3"/>
                </a:solidFill>
              </a:rPr>
              <a:t>children 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files_struct</a:t>
            </a:r>
            <a:r>
              <a:rPr lang="en-US" dirty="0"/>
              <a:t> *files;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// list </a:t>
            </a:r>
            <a:r>
              <a:rPr lang="en-US" dirty="0">
                <a:solidFill>
                  <a:schemeClr val="accent3"/>
                </a:solidFill>
              </a:rPr>
              <a:t>of open </a:t>
            </a:r>
            <a:r>
              <a:rPr lang="en-US" dirty="0" smtClean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mm_struct</a:t>
            </a:r>
            <a:r>
              <a:rPr lang="en-US" dirty="0"/>
              <a:t> *mm; </a:t>
            </a:r>
            <a:r>
              <a:rPr lang="en-US" dirty="0" smtClean="0">
                <a:solidFill>
                  <a:schemeClr val="accent3"/>
                </a:solidFill>
              </a:rPr>
              <a:t>// address </a:t>
            </a:r>
            <a:r>
              <a:rPr lang="en-US" dirty="0">
                <a:solidFill>
                  <a:schemeClr val="accent3"/>
                </a:solidFill>
              </a:rPr>
              <a:t>space of this </a:t>
            </a:r>
            <a:r>
              <a:rPr lang="en-US" dirty="0" smtClean="0">
                <a:solidFill>
                  <a:schemeClr val="accent3"/>
                </a:solidFill>
              </a:rPr>
              <a:t>process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340893"/>
            <a:ext cx="8857397" cy="261695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77" y="4105891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Unix/Linux, all processes have </a:t>
            </a:r>
            <a:r>
              <a:rPr lang="en-US" dirty="0" smtClean="0">
                <a:solidFill>
                  <a:schemeClr val="accent1"/>
                </a:solidFill>
              </a:rPr>
              <a:t>parents</a:t>
            </a:r>
          </a:p>
          <a:p>
            <a:pPr lvl="1"/>
            <a:r>
              <a:rPr lang="en-US" dirty="0" smtClean="0"/>
              <a:t>i.e. which process executed this new process?</a:t>
            </a:r>
          </a:p>
          <a:p>
            <a:r>
              <a:rPr lang="en-US" dirty="0" smtClean="0"/>
              <a:t>If a process spawns other processes, they become it’s </a:t>
            </a:r>
            <a:r>
              <a:rPr lang="en-US" dirty="0" smtClean="0">
                <a:solidFill>
                  <a:schemeClr val="accent1"/>
                </a:solidFill>
              </a:rPr>
              <a:t>children</a:t>
            </a:r>
          </a:p>
          <a:p>
            <a:pPr lvl="1"/>
            <a:r>
              <a:rPr lang="en-US" dirty="0" smtClean="0"/>
              <a:t>This creates a tree of processes</a:t>
            </a:r>
          </a:p>
          <a:p>
            <a:r>
              <a:rPr lang="en-US" dirty="0" smtClean="0"/>
              <a:t>If a parent exits before its children, the children become </a:t>
            </a:r>
            <a:r>
              <a:rPr lang="en-US" dirty="0" smtClean="0">
                <a:solidFill>
                  <a:schemeClr val="accent1"/>
                </a:solidFill>
              </a:rPr>
              <a:t>orphans</a:t>
            </a:r>
          </a:p>
          <a:p>
            <a:r>
              <a:rPr lang="en-US" dirty="0" smtClean="0"/>
              <a:t>If a child exits before the parent calls wait(), the child becomes a </a:t>
            </a:r>
            <a:r>
              <a:rPr lang="en-US" dirty="0" smtClean="0">
                <a:solidFill>
                  <a:schemeClr val="accent1"/>
                </a:solidFill>
              </a:rPr>
              <a:t>zombie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074" name="Picture 2" descr="D:\Classes\5600\assets\090712_zom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979">
            <a:off x="5523301" y="55072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4" y="1381836"/>
            <a:ext cx="8229600" cy="148419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init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a special process started by the kernel</a:t>
            </a:r>
          </a:p>
          <a:p>
            <a:pPr lvl="1"/>
            <a:r>
              <a:rPr lang="en-US" dirty="0" smtClean="0"/>
              <a:t>Always roots the process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3" y="2674961"/>
            <a:ext cx="7553233" cy="400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ultiply 6"/>
          <p:cNvSpPr/>
          <p:nvPr/>
        </p:nvSpPr>
        <p:spPr>
          <a:xfrm>
            <a:off x="7474423" y="4742597"/>
            <a:ext cx="873457" cy="87345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474424" y="5884460"/>
            <a:ext cx="873457" cy="87345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2" y="1600200"/>
            <a:ext cx="4155743" cy="5128146"/>
          </a:xfrm>
        </p:spPr>
        <p:txBody>
          <a:bodyPr/>
          <a:lstStyle/>
          <a:p>
            <a:r>
              <a:rPr lang="en-US" dirty="0" smtClean="0"/>
              <a:t>File descriptors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Files on </a:t>
            </a:r>
            <a:r>
              <a:rPr lang="en-US" dirty="0" err="1" smtClean="0"/>
              <a:t>disck</a:t>
            </a:r>
            <a:endParaRPr lang="en-US" dirty="0" smtClean="0"/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Pipes</a:t>
            </a:r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User and group</a:t>
            </a:r>
          </a:p>
          <a:p>
            <a:pPr lvl="1"/>
            <a:r>
              <a:rPr lang="en-US" dirty="0" smtClean="0"/>
              <a:t>Access to specific APIs</a:t>
            </a:r>
          </a:p>
          <a:p>
            <a:pPr lvl="1"/>
            <a:r>
              <a:rPr lang="en-US" dirty="0" smtClean="0"/>
              <a:t>Memory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2167" y="1506940"/>
            <a:ext cx="4155743" cy="512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$PATH</a:t>
            </a:r>
          </a:p>
          <a:p>
            <a:r>
              <a:rPr lang="en-US" dirty="0" smtClean="0"/>
              <a:t>Shared Resources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639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– system call to change the program being run by the current process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wait() </a:t>
            </a:r>
            <a:r>
              <a:rPr lang="en-US" dirty="0" smtClean="0"/>
              <a:t>– system call to wait for a process to finish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signal()</a:t>
            </a:r>
            <a:r>
              <a:rPr lang="en-US" dirty="0" smtClean="0"/>
              <a:t> – system call to send a notification to another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9526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563737" y="5136105"/>
            <a:ext cx="3211773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8836" y="3998798"/>
            <a:ext cx="86390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2238233" y="3309587"/>
            <a:ext cx="1528549" cy="1826518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</p:cNvCxnSpPr>
          <p:nvPr/>
        </p:nvCxnSpPr>
        <p:spPr>
          <a:xfrm>
            <a:off x="2238233" y="5136105"/>
            <a:ext cx="152854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5563737" y="2861485"/>
            <a:ext cx="127151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4967" y="415346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30471" y="187884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30471" y="415346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253" y="1878846"/>
            <a:ext cx="1733266" cy="19652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main()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…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2830" y="4399126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89278" y="2711360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23314" y="5620601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62215" y="2424758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5182" y="349383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pid</a:t>
            </a:r>
            <a:r>
              <a:rPr lang="en-US" sz="2000" b="1" dirty="0" smtClean="0"/>
              <a:t>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9972" y="5220491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pid</a:t>
            </a:r>
            <a:r>
              <a:rPr lang="en-US" sz="2000" b="1" dirty="0" smtClean="0"/>
              <a:t> = 9418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244" y="6207460"/>
            <a:ext cx="222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5887" y="1282893"/>
            <a:ext cx="18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Child Process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20" grpId="0" animBg="1"/>
      <p:bldP spid="23" grpId="0"/>
      <p:bldP spid="24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child_pid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 {           </a:t>
            </a:r>
            <a:r>
              <a:rPr lang="en-US" dirty="0" smtClean="0">
                <a:solidFill>
                  <a:schemeClr val="accent3"/>
                </a:solidFill>
              </a:rPr>
              <a:t>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</a:t>
            </a:r>
            <a:r>
              <a:rPr lang="en-US" dirty="0" err="1" smtClean="0">
                <a:solidFill>
                  <a:schemeClr val="accent2"/>
                </a:solidFill>
              </a:rPr>
              <a:t>"I</a:t>
            </a:r>
            <a:r>
              <a:rPr lang="en-US" dirty="0" smtClean="0">
                <a:solidFill>
                  <a:schemeClr val="accent2"/>
                </a:solidFill>
              </a:rPr>
              <a:t> am process #%</a:t>
            </a:r>
            <a:r>
              <a:rPr lang="en-US" dirty="0" err="1" smtClean="0">
                <a:solidFill>
                  <a:schemeClr val="accent2"/>
                </a:solidFill>
              </a:rPr>
              <a:t>d\n</a:t>
            </a:r>
            <a:r>
              <a:rPr lang="en-US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{                        </a:t>
            </a:r>
            <a:r>
              <a:rPr lang="en-US" dirty="0" smtClean="0">
                <a:solidFill>
                  <a:schemeClr val="accent3"/>
                </a:solidFill>
              </a:rPr>
              <a:t>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</a:t>
            </a:r>
            <a:r>
              <a:rPr lang="en-US" dirty="0" err="1" smtClean="0">
                <a:solidFill>
                  <a:schemeClr val="accent2"/>
                </a:solidFill>
              </a:rPr>
              <a:t>"I</a:t>
            </a:r>
            <a:r>
              <a:rPr lang="en-US" dirty="0" smtClean="0">
                <a:solidFill>
                  <a:schemeClr val="accent2"/>
                </a:solidFill>
              </a:rPr>
              <a:t> am parent of process #%</a:t>
            </a:r>
            <a:r>
              <a:rPr lang="en-US" dirty="0" err="1" smtClean="0">
                <a:solidFill>
                  <a:schemeClr val="accent2"/>
                </a:solidFill>
              </a:rPr>
              <a:t>d\n</a:t>
            </a:r>
            <a:r>
              <a:rPr lang="en-US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UNIX fork()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exec()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wait() ever return immediately? 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Steps to implement UNIX fork()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and initialize the process control block (PCB)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the address space with a copy of the entire contents of the address space of the parent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Inherit the execution context of the parent (e.g., any open files)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double-click on an .exe, how does the OS turn the file on disk into a process?</a:t>
            </a:r>
          </a:p>
          <a:p>
            <a:endParaRPr lang="en-US" dirty="0" smtClean="0"/>
          </a:p>
          <a:p>
            <a:r>
              <a:rPr lang="en-US" dirty="0" smtClean="0"/>
              <a:t>What information must the .exe file contain in order to run as a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implement UNIX exec()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new program into the current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Copy command line arguments into memory in the new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the hardware context to start execution</a:t>
            </a:r>
          </a:p>
          <a:p>
            <a:pPr lvl="2"/>
            <a:r>
              <a:rPr lang="en-US" dirty="0" smtClean="0"/>
              <a:t>EIP = Entry point in the ELF header</a:t>
            </a:r>
          </a:p>
          <a:p>
            <a:pPr lvl="2"/>
            <a:r>
              <a:rPr lang="en-US" dirty="0" smtClean="0"/>
              <a:t>ESP = A newly allocated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a process will </a:t>
            </a:r>
            <a:r>
              <a:rPr lang="en-US" dirty="0" smtClean="0">
                <a:solidFill>
                  <a:schemeClr val="accent1"/>
                </a:solidFill>
              </a:rPr>
              <a:t>wait(</a:t>
            </a:r>
            <a:r>
              <a:rPr lang="en-US" dirty="0" err="1" smtClean="0">
                <a:solidFill>
                  <a:schemeClr val="accent1"/>
                </a:solidFill>
              </a:rPr>
              <a:t>pid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until </a:t>
            </a:r>
            <a:r>
              <a:rPr lang="en-US" dirty="0" smtClean="0"/>
              <a:t>its child </a:t>
            </a:r>
            <a:r>
              <a:rPr lang="en-US" dirty="0" smtClean="0"/>
              <a:t>process(</a:t>
            </a:r>
            <a:r>
              <a:rPr lang="en-US" dirty="0" err="1" smtClean="0"/>
              <a:t>es</a:t>
            </a:r>
            <a:r>
              <a:rPr lang="en-US" dirty="0" smtClean="0"/>
              <a:t>) </a:t>
            </a:r>
            <a:r>
              <a:rPr lang="en-US" dirty="0" smtClean="0"/>
              <a:t>complete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abort(</a:t>
            </a:r>
            <a:r>
              <a:rPr lang="en-US" dirty="0" err="1" smtClean="0">
                <a:solidFill>
                  <a:schemeClr val="accent1"/>
                </a:solidFill>
              </a:rPr>
              <a:t>pid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can be used to immediately end a child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Programs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r>
              <a:rPr lang="en-US" sz="4400" dirty="0" smtClean="0"/>
              <a:t>Context Switching</a:t>
            </a:r>
          </a:p>
          <a:p>
            <a:r>
              <a:rPr lang="en-US" sz="4400" dirty="0"/>
              <a:t>Protected Mode </a:t>
            </a:r>
            <a:r>
              <a:rPr lang="en-US" sz="4400" dirty="0" smtClean="0"/>
              <a:t>Execution</a:t>
            </a:r>
          </a:p>
          <a:p>
            <a:r>
              <a:rPr lang="en-US" sz="4400" dirty="0" smtClean="0"/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gone over how the OS: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urns programs into processes</a:t>
            </a:r>
          </a:p>
          <a:p>
            <a:pPr lvl="1"/>
            <a:r>
              <a:rPr lang="en-US" dirty="0" smtClean="0"/>
              <a:t>Represents and manages running process</a:t>
            </a:r>
          </a:p>
          <a:p>
            <a:r>
              <a:rPr lang="en-US" dirty="0" smtClean="0"/>
              <a:t>Next step: context switching</a:t>
            </a:r>
          </a:p>
          <a:p>
            <a:pPr lvl="1"/>
            <a:r>
              <a:rPr lang="en-US" dirty="0" smtClean="0"/>
              <a:t>How does a process access OS APIs?</a:t>
            </a:r>
          </a:p>
          <a:p>
            <a:pPr lvl="2"/>
            <a:r>
              <a:rPr lang="en-US" dirty="0" smtClean="0"/>
              <a:t>i.e. System calls</a:t>
            </a:r>
          </a:p>
          <a:p>
            <a:pPr lvl="1"/>
            <a:r>
              <a:rPr lang="en-US" dirty="0" smtClean="0"/>
              <a:t>How does the OS share the CPU between several programs?</a:t>
            </a:r>
          </a:p>
          <a:p>
            <a:pPr lvl="2"/>
            <a:r>
              <a:rPr lang="en-US" dirty="0" smtClean="0"/>
              <a:t>Multiprocessing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0818"/>
          </a:xfrm>
        </p:spPr>
        <p:txBody>
          <a:bodyPr>
            <a:normAutofit/>
          </a:bodyPr>
          <a:lstStyle/>
          <a:p>
            <a:r>
              <a:rPr lang="en-US" dirty="0" smtClean="0"/>
              <a:t>Context switching</a:t>
            </a:r>
          </a:p>
          <a:p>
            <a:pPr lvl="1"/>
            <a:r>
              <a:rPr lang="en-US" dirty="0" smtClean="0"/>
              <a:t>Saves state of a process before a switching to another process</a:t>
            </a:r>
          </a:p>
          <a:p>
            <a:pPr lvl="1"/>
            <a:r>
              <a:rPr lang="en-US" dirty="0" smtClean="0"/>
              <a:t>Restores original process state when switching back</a:t>
            </a:r>
          </a:p>
          <a:p>
            <a:r>
              <a:rPr lang="en-US" dirty="0" smtClean="0"/>
              <a:t>Simple concept, but:</a:t>
            </a:r>
          </a:p>
          <a:p>
            <a:pPr lvl="1"/>
            <a:r>
              <a:rPr lang="en-US" dirty="0" smtClean="0"/>
              <a:t>How do you save the state of a process?</a:t>
            </a:r>
          </a:p>
          <a:p>
            <a:pPr lvl="1"/>
            <a:r>
              <a:rPr lang="en-US" dirty="0" smtClean="0"/>
              <a:t>How do you stop execution of a process?</a:t>
            </a:r>
          </a:p>
          <a:p>
            <a:pPr lvl="1"/>
            <a:r>
              <a:rPr lang="en-US" dirty="0" smtClean="0"/>
              <a:t>How do you restart the execution of process that has been switched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Process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" y="1213658"/>
            <a:ext cx="8509462" cy="52979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process has a stack in memory that stores: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Arguments to functions</a:t>
            </a:r>
          </a:p>
          <a:p>
            <a:pPr lvl="1"/>
            <a:r>
              <a:rPr lang="en-US" dirty="0" smtClean="0"/>
              <a:t>Return addresses from functions</a:t>
            </a:r>
          </a:p>
          <a:p>
            <a:r>
              <a:rPr lang="en-US" dirty="0" smtClean="0"/>
              <a:t>On x86:</a:t>
            </a:r>
          </a:p>
          <a:p>
            <a:pPr lvl="1"/>
            <a:r>
              <a:rPr lang="en-US" dirty="0" smtClean="0"/>
              <a:t>The stack grows downwards</a:t>
            </a:r>
          </a:p>
          <a:p>
            <a:pPr lvl="1"/>
            <a:r>
              <a:rPr lang="en-US" dirty="0" smtClean="0"/>
              <a:t>ESP (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tack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ointer register) points to the bottom of the stack (i.e. the newest data)</a:t>
            </a:r>
          </a:p>
          <a:p>
            <a:pPr lvl="2"/>
            <a:r>
              <a:rPr lang="en-US" dirty="0" smtClean="0"/>
              <a:t>EBP (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ase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ointer) points to the base of the current frame</a:t>
            </a:r>
          </a:p>
          <a:p>
            <a:pPr lvl="1"/>
            <a:r>
              <a:rPr lang="en-US" dirty="0" smtClean="0"/>
              <a:t>Instructions like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r>
              <a:rPr lang="en-US" dirty="0" smtClean="0"/>
              <a:t> all modify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07" y="1272165"/>
            <a:ext cx="4763193" cy="1143000"/>
          </a:xfrm>
        </p:spPr>
        <p:txBody>
          <a:bodyPr/>
          <a:lstStyle/>
          <a:p>
            <a:r>
              <a:rPr lang="en-US" dirty="0" err="1" smtClean="0"/>
              <a:t>stack_exam.c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529128"/>
            <a:ext cx="3931920" cy="60097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bar(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a,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 = rand();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a + b -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foo(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a)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x, y;</a:t>
            </a:r>
          </a:p>
          <a:p>
            <a:pPr marL="0" indent="0">
              <a:buNone/>
            </a:pPr>
            <a:r>
              <a:rPr lang="en-US" dirty="0"/>
              <a:t>  x = a * </a:t>
            </a: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y = a - 7;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bar(x, 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foo(</a:t>
            </a:r>
            <a:r>
              <a:rPr lang="en-US" dirty="0">
                <a:solidFill>
                  <a:schemeClr val="accent4"/>
                </a:solidFill>
              </a:rPr>
              <a:t>12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eft Brace 44"/>
          <p:cNvSpPr/>
          <p:nvPr/>
        </p:nvSpPr>
        <p:spPr>
          <a:xfrm>
            <a:off x="5549700" y="2297084"/>
            <a:ext cx="282633" cy="38782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26547" y="4023004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foo()’s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5558446" y="626225"/>
            <a:ext cx="282633" cy="10917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48394" y="157076"/>
            <a:ext cx="4127500" cy="65706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gcc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g -</a:t>
            </a:r>
            <a:r>
              <a:rPr lang="en-US" sz="1400" dirty="0" err="1">
                <a:solidFill>
                  <a:schemeClr val="bg1"/>
                </a:solidFill>
              </a:rPr>
              <a:t>fno</a:t>
            </a:r>
            <a:r>
              <a:rPr lang="en-US" sz="1400" dirty="0">
                <a:solidFill>
                  <a:schemeClr val="bg1"/>
                </a:solidFill>
              </a:rPr>
              <a:t>-stack-protector -m32 -o </a:t>
            </a:r>
            <a:r>
              <a:rPr lang="en-US" sz="1400" dirty="0" err="1" smtClean="0">
                <a:solidFill>
                  <a:schemeClr val="bg1"/>
                </a:solidFill>
              </a:rPr>
              <a:t>stack_exam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stack_exam.c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objdump</a:t>
            </a:r>
            <a:r>
              <a:rPr lang="en-US" sz="1400" dirty="0" smtClean="0">
                <a:solidFill>
                  <a:schemeClr val="bg1"/>
                </a:solidFill>
              </a:rPr>
              <a:t> --disassemble –M intel ./</a:t>
            </a:r>
            <a:r>
              <a:rPr lang="en-US" sz="1400" dirty="0" err="1" smtClean="0">
                <a:solidFill>
                  <a:schemeClr val="bg1"/>
                </a:solidFill>
              </a:rPr>
              <a:t>stack_exam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858838" algn="l"/>
                <a:tab pos="20558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804842a:	e8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c0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80483ef &lt;foo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858838" algn="l"/>
                <a:tab pos="20558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804842f:	b8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00 00 00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00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eax,0x0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080483ef &lt;foo&gt;: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80483ef:	55      	push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80483f0: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e5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esp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80483f2:	83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28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0x28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80483f5: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[ebp+0x8]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80483f8:	01 c0  	add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80483fa: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[ebp-0xc],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80483fd: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[ebp+0x8]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8048400:	83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e8 07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0x7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8048403: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[ebp-0x10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],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8048406: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[ebp-0x10]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8048409: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44 24 04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esp+0x4],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804840d: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[ebp-0xc]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8048410: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04 24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8048413:	e8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80483d4 &lt;bar&gt;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8048418:	c9         	leave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8048419:	c3       	ret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0437"/>
              </p:ext>
            </p:extLst>
          </p:nvPr>
        </p:nvGraphicFramePr>
        <p:xfrm>
          <a:off x="5884591" y="623432"/>
          <a:ext cx="3159506" cy="59699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30"/>
                <a:gridCol w="2017776"/>
              </a:tblGrid>
              <a:tr h="762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main()’s local</a:t>
                      </a:r>
                      <a:r>
                        <a:rPr lang="en-US" sz="1600" baseline="0" dirty="0" smtClean="0"/>
                        <a:t> variables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Argument to foo()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0x804842f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 to main()</a:t>
                      </a:r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 = a * 2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 = a - 7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baseline="0" dirty="0" smtClean="0"/>
                        <a:t> to foo()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3913" y="10250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882451" y="387908"/>
            <a:ext cx="0" cy="63398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046237" y="387908"/>
            <a:ext cx="0" cy="63398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01055" y="333337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101055" y="1272675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9747" y="1801091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1542" y="1801091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21244" y="3292937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3040" y="3292937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29746" y="5529062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51542" y="5529062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29746" y="6265544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1542" y="6265544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62510" y="2169332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29746" y="3655635"/>
            <a:ext cx="108535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51542" y="3655635"/>
            <a:ext cx="1929166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21244" y="5898254"/>
            <a:ext cx="108535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3040" y="5898254"/>
            <a:ext cx="1929166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2730" y="1119448"/>
            <a:ext cx="3552306" cy="59851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3143" y="2180415"/>
            <a:ext cx="3552306" cy="2770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3143" y="2457506"/>
            <a:ext cx="3552306" cy="50736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143" y="2964873"/>
            <a:ext cx="3552306" cy="7703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143" y="3735185"/>
            <a:ext cx="3552306" cy="7703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3143" y="4505497"/>
            <a:ext cx="3552306" cy="52093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3143" y="5026429"/>
            <a:ext cx="3552306" cy="50263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3143" y="5529062"/>
            <a:ext cx="3552306" cy="26767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22107" y="848928"/>
            <a:ext cx="92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77585" y="992813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5648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4.72222E-6 0.14907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5648 L 2.5E-6 0.1106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4907 L 4.72222E-6 0.189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1065 L 2.5E-6 0.6537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959 L 4.72222E-6 0.26227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6227 L -0.0007 0.37453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37454 L 4.72222E-6 0.48611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611 L 4.72222E-6 0.5620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56204 L 4.72222E-6 0.63727 " pathEditMode="relative" rAng="0" ptsTypes="AA">
                                      <p:cBhvr>
                                        <p:cTn id="16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6537 L 2.5E-6 0.70602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"/>
                            </p:stCondLst>
                            <p:childTnLst>
                              <p:par>
                                <p:cTn id="17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183" y="892550"/>
            <a:ext cx="4128654" cy="37305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914400" algn="l"/>
                <a:tab pos="1944688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080483d4 &lt;bar&gt;: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80483d4: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55        	push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80483d5: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e5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esp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80483d7: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83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18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80483da: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31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8048310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rand@plt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80483df: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ebp-0xc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80483e2: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0c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[ebp+0xc]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80483e5: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edx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[ebp+0x8]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80483e8: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01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d0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add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eax,edx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80483ea: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f4	sub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[ebp-0xc]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80483ed: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c9 	leave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80483ee: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c3    	ret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914400" algn="l"/>
                <a:tab pos="1944688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646254" y="2504661"/>
            <a:ext cx="282633" cy="22093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3219" y="3252476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bar()’s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5655000" y="626225"/>
            <a:ext cx="282633" cy="144641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7852"/>
              </p:ext>
            </p:extLst>
          </p:nvPr>
        </p:nvGraphicFramePr>
        <p:xfrm>
          <a:off x="5981145" y="623432"/>
          <a:ext cx="3021902" cy="44819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30"/>
                <a:gridCol w="1880172"/>
              </a:tblGrid>
              <a:tr h="762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foo()’s local</a:t>
                      </a:r>
                      <a:r>
                        <a:rPr lang="en-US" sz="1600" baseline="0" dirty="0" smtClean="0"/>
                        <a:t> variables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 smtClean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 smtClean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baseline="0" dirty="0" smtClean="0"/>
                        <a:t> to foo()</a:t>
                      </a:r>
                      <a:endParaRPr lang="en-US" sz="1600" dirty="0" smtClean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" dirty="0" smtClean="0"/>
                        <a:t> 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 of rand()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20467" y="10250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79005" y="387908"/>
            <a:ext cx="0" cy="48769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995124" y="387908"/>
            <a:ext cx="0" cy="48769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57207" y="2571403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7188" y="3652677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82916" y="3666610"/>
            <a:ext cx="176208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879" y="1424247"/>
            <a:ext cx="3550030" cy="27024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4879" y="1711114"/>
            <a:ext cx="3550030" cy="47484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183" y="2194260"/>
            <a:ext cx="4023970" cy="51568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183" y="2709949"/>
            <a:ext cx="4023970" cy="103077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5183" y="3730911"/>
            <a:ext cx="4023970" cy="2641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183" y="3995033"/>
            <a:ext cx="4023970" cy="2641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3040" y="995970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foo()’s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64005" y="1257337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36401" y="342589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236401" y="1995054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98095" y="5298995"/>
            <a:ext cx="7888778" cy="1409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mov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ebp</a:t>
            </a:r>
            <a:r>
              <a:rPr lang="en-US" dirty="0" smtClean="0">
                <a:sym typeface="Wingdings" panose="05000000000000000000" pitchFamily="2" charset="2"/>
              </a:rPr>
              <a:t>; pop </a:t>
            </a:r>
            <a:r>
              <a:rPr lang="en-US" dirty="0" err="1" smtClean="0">
                <a:sym typeface="Wingdings" panose="05000000000000000000" pitchFamily="2" charset="2"/>
              </a:rPr>
              <a:t>ebp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Return value is placed in EAX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0.06019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0442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4.44444E-6 0.3011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019 L -4.44444E-6 0.32778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4422 L -2.77778E-6 0.11204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1204 L -2.77778E-6 0.18797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8797 L -2.77778E-6 0.33519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2778 L -4.44444E-6 0.06018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0116 L -4.44444E-6 -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6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019 L -4.44444E-6 3.33333E-6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3519 L -2.77778E-6 0.37639 " pathEditMode="relative" rAng="0" ptsTypes="AA">
                                      <p:cBhvr>
                                        <p:cTn id="1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-0.05694 " pathEditMode="relative" rAng="0" ptsTypes="AA">
                                      <p:cBhvr>
                                        <p:cTn id="1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2" presetClass="exit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5" grpId="0" animBg="1"/>
      <p:bldP spid="23" grpId="0" animBg="1"/>
      <p:bldP spid="25" grpId="0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65"/>
            <a:ext cx="8229600" cy="972271"/>
          </a:xfrm>
        </p:spPr>
        <p:txBody>
          <a:bodyPr>
            <a:normAutofit/>
          </a:bodyPr>
          <a:lstStyle/>
          <a:p>
            <a:r>
              <a:rPr lang="en-US" dirty="0" smtClean="0"/>
              <a:t>Stack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658"/>
            <a:ext cx="8229600" cy="5342313"/>
          </a:xfrm>
        </p:spPr>
        <p:txBody>
          <a:bodyPr>
            <a:normAutofit/>
          </a:bodyPr>
          <a:lstStyle/>
          <a:p>
            <a:r>
              <a:rPr lang="en-US" dirty="0" smtClean="0"/>
              <a:t>We’ve seen that the stack holds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Arguments to functions</a:t>
            </a:r>
            <a:endParaRPr lang="en-US" dirty="0"/>
          </a:p>
          <a:p>
            <a:pPr lvl="1"/>
            <a:r>
              <a:rPr lang="en-US" dirty="0" smtClean="0"/>
              <a:t>Return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… basically, the state of a running program</a:t>
            </a:r>
          </a:p>
          <a:p>
            <a:r>
              <a:rPr lang="en-US" dirty="0" smtClean="0"/>
              <a:t>Crucially, a process’ </a:t>
            </a:r>
            <a:r>
              <a:rPr lang="en-US" dirty="0" smtClean="0">
                <a:solidFill>
                  <a:schemeClr val="accent1"/>
                </a:solidFill>
              </a:rPr>
              <a:t>control flow </a:t>
            </a:r>
            <a:r>
              <a:rPr lang="en-US" dirty="0" smtClean="0"/>
              <a:t>is stored on the stack</a:t>
            </a:r>
          </a:p>
          <a:p>
            <a:r>
              <a:rPr lang="en-US" dirty="0" smtClean="0"/>
              <a:t>If you modify the stack, you also modify control flow</a:t>
            </a:r>
          </a:p>
          <a:p>
            <a:pPr lvl="1"/>
            <a:r>
              <a:rPr lang="en-US" dirty="0" smtClean="0"/>
              <a:t>Stack switching is effectively process switching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obey specific file formats</a:t>
            </a:r>
          </a:p>
          <a:p>
            <a:pPr lvl="1"/>
            <a:r>
              <a:rPr lang="en-US" dirty="0" smtClean="0"/>
              <a:t>CP/M and DOS: COM executables (*.com)</a:t>
            </a:r>
          </a:p>
          <a:p>
            <a:pPr lvl="1"/>
            <a:r>
              <a:rPr lang="en-US" dirty="0" smtClean="0"/>
              <a:t>DOS: MZ executables (*.exe)</a:t>
            </a:r>
          </a:p>
          <a:p>
            <a:pPr lvl="2"/>
            <a:r>
              <a:rPr lang="en-US" dirty="0" smtClean="0"/>
              <a:t>Named after </a:t>
            </a:r>
            <a:r>
              <a:rPr lang="en-US" dirty="0"/>
              <a:t>Mark </a:t>
            </a:r>
            <a:r>
              <a:rPr lang="en-US" dirty="0" err="1" smtClean="0"/>
              <a:t>Zbikowski</a:t>
            </a:r>
            <a:r>
              <a:rPr lang="en-US" dirty="0" smtClean="0"/>
              <a:t>, a DOS developer</a:t>
            </a:r>
          </a:p>
          <a:p>
            <a:pPr lvl="1"/>
            <a:r>
              <a:rPr lang="en-US" dirty="0" smtClean="0"/>
              <a:t>Windows Portable Executable (PE, PE32+) (*.exe)</a:t>
            </a:r>
          </a:p>
          <a:p>
            <a:pPr lvl="2"/>
            <a:r>
              <a:rPr lang="en-US" dirty="0" smtClean="0"/>
              <a:t>Modified version of Unix COFF executable format</a:t>
            </a:r>
          </a:p>
          <a:p>
            <a:pPr lvl="2"/>
            <a:r>
              <a:rPr lang="en-US" dirty="0" smtClean="0"/>
              <a:t>PE files start with an MZ header. Why?</a:t>
            </a:r>
          </a:p>
          <a:p>
            <a:pPr lvl="1"/>
            <a:r>
              <a:rPr lang="en-US" dirty="0" smtClean="0"/>
              <a:t>Unix/Linux: Executable and Linkable Format (ELF)</a:t>
            </a:r>
          </a:p>
          <a:p>
            <a:pPr lvl="1"/>
            <a:r>
              <a:rPr lang="en-US" dirty="0" smtClean="0"/>
              <a:t>Mac OSX: Mach object file format (Mach-O)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Switching </a:t>
            </a:r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Process 1 calls into </a:t>
            </a:r>
            <a:r>
              <a:rPr lang="en-US" dirty="0" smtClean="0">
                <a:latin typeface="Courier New"/>
                <a:cs typeface="Courier New"/>
              </a:rPr>
              <a:t>switch()</a:t>
            </a:r>
            <a:r>
              <a:rPr lang="en-US" dirty="0" smtClean="0">
                <a:latin typeface="Helvetica LT Std Light"/>
                <a:cs typeface="Helvetica LT Std Light"/>
              </a:rPr>
              <a:t> routine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CPU registers are pushed onto the stack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The stack pointer is saved into memory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The </a:t>
            </a:r>
            <a:r>
              <a:rPr lang="en-US" dirty="0" smtClean="0">
                <a:latin typeface="Helvetica LT Std Light"/>
                <a:cs typeface="Helvetica LT Std Light"/>
              </a:rPr>
              <a:t>stack </a:t>
            </a:r>
            <a:r>
              <a:rPr lang="en-US" dirty="0" smtClean="0">
                <a:latin typeface="Helvetica LT Std Light"/>
                <a:cs typeface="Helvetica LT Std Light"/>
              </a:rPr>
              <a:t>pointer </a:t>
            </a:r>
            <a:r>
              <a:rPr lang="en-US" dirty="0" smtClean="0">
                <a:latin typeface="Helvetica LT Std Light"/>
                <a:cs typeface="Helvetica LT Std Light"/>
              </a:rPr>
              <a:t>for process 2 is </a:t>
            </a:r>
            <a:r>
              <a:rPr lang="en-US" dirty="0" smtClean="0">
                <a:latin typeface="Helvetica LT Std Light"/>
                <a:cs typeface="Helvetica LT Std Light"/>
              </a:rPr>
              <a:t>loaded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CPU registers are restored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LT Std Light"/>
                <a:cs typeface="Helvetica LT Std Light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switch()</a:t>
            </a:r>
            <a:r>
              <a:rPr lang="en-US" dirty="0" smtClean="0">
                <a:latin typeface="Helvetica LT Std Light"/>
                <a:cs typeface="Helvetica LT Std Light"/>
              </a:rPr>
              <a:t> returns back to process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56404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1817"/>
              </a:tblGrid>
              <a:tr h="541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66847" y="-572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Stack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2181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41817"/>
              </a:tblGrid>
              <a:tr h="541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62641" y="3962554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2’s Stack</a:t>
            </a:r>
            <a:endParaRPr lang="en-US" sz="2000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2734398" y="1502549"/>
            <a:ext cx="2589205" cy="360250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&lt;switch&gt;: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[</a:t>
            </a:r>
            <a:r>
              <a:rPr lang="en-US" sz="1600" dirty="0" err="1" smtClean="0">
                <a:solidFill>
                  <a:schemeClr val="bg1"/>
                </a:solidFill>
              </a:rPr>
              <a:t>cur_esp</a:t>
            </a:r>
            <a:r>
              <a:rPr lang="en-US" sz="1600" dirty="0" smtClean="0">
                <a:solidFill>
                  <a:schemeClr val="bg1"/>
                </a:solidFill>
              </a:rPr>
              <a:t>],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r>
              <a:rPr lang="en-US" sz="1600" dirty="0" smtClean="0">
                <a:solidFill>
                  <a:schemeClr val="bg1"/>
                </a:solidFill>
              </a:rPr>
              <a:t>, [</a:t>
            </a:r>
            <a:r>
              <a:rPr lang="en-US" sz="1600" dirty="0" err="1" smtClean="0">
                <a:solidFill>
                  <a:schemeClr val="bg1"/>
                </a:solidFill>
              </a:rPr>
              <a:t>saved_esp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pop  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ret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3796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61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</a:t>
                      </a:r>
                      <a:r>
                        <a:rPr lang="en-US" sz="1600" baseline="0" dirty="0" smtClean="0"/>
                        <a:t> Process 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95075" y="2779534"/>
            <a:ext cx="1452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Memory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a = b + 1;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b--;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249" y="27489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Code</a:t>
            </a:r>
            <a:endParaRPr lang="en-US" sz="2000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puts(</a:t>
            </a: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[0] = ‘\n’;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</a:rPr>
              <a:t>strlen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451" y="4616988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2’s Code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89429" y="1102439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Code</a:t>
            </a:r>
            <a:endParaRPr lang="en-US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2" grpId="0" animBg="1"/>
      <p:bldP spid="32" grpId="1" animBg="1"/>
      <p:bldP spid="33" grpId="0" animBg="1"/>
      <p:bldP spid="33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Abusing 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95" y="1299950"/>
            <a:ext cx="8557146" cy="3266338"/>
          </a:xfrm>
        </p:spPr>
        <p:txBody>
          <a:bodyPr/>
          <a:lstStyle/>
          <a:p>
            <a:r>
              <a:rPr lang="en-US" dirty="0" smtClean="0"/>
              <a:t>Context switching uses function call and return mechanisms</a:t>
            </a:r>
          </a:p>
          <a:p>
            <a:pPr lvl="1"/>
            <a:r>
              <a:rPr lang="en-US" dirty="0" smtClean="0"/>
              <a:t>Switches </a:t>
            </a:r>
            <a:r>
              <a:rPr lang="en-US" b="1" u="sng" dirty="0" smtClean="0"/>
              <a:t>into</a:t>
            </a:r>
            <a:r>
              <a:rPr lang="en-US" dirty="0" smtClean="0"/>
              <a:t> a process by </a:t>
            </a:r>
            <a:r>
              <a:rPr lang="en-US" b="1" u="sng" dirty="0" smtClean="0"/>
              <a:t>returning</a:t>
            </a:r>
            <a:r>
              <a:rPr lang="en-US" dirty="0" smtClean="0"/>
              <a:t> from a function</a:t>
            </a:r>
          </a:p>
          <a:p>
            <a:pPr lvl="1"/>
            <a:r>
              <a:rPr lang="en-US" dirty="0" smtClean="0"/>
              <a:t>Switches </a:t>
            </a:r>
            <a:r>
              <a:rPr lang="en-US" b="1" u="sng" dirty="0" smtClean="0"/>
              <a:t>out</a:t>
            </a:r>
            <a:r>
              <a:rPr lang="en-US" dirty="0" smtClean="0"/>
              <a:t> of a process by </a:t>
            </a:r>
            <a:r>
              <a:rPr lang="en-US" b="1" u="sng" dirty="0" smtClean="0"/>
              <a:t>calling</a:t>
            </a:r>
            <a:r>
              <a:rPr lang="en-US" dirty="0" smtClean="0"/>
              <a:t> into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5" y="3769638"/>
            <a:ext cx="6550926" cy="2586712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New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how do you start a process in the first place?</a:t>
            </a:r>
          </a:p>
          <a:p>
            <a:pPr lvl="1"/>
            <a:r>
              <a:rPr lang="en-US" dirty="0" smtClean="0"/>
              <a:t>A new process doesn’t have a stack…</a:t>
            </a:r>
          </a:p>
          <a:p>
            <a:pPr lvl="1"/>
            <a:r>
              <a:rPr lang="en-US" dirty="0" smtClean="0"/>
              <a:t>… and it never called into switch()</a:t>
            </a:r>
          </a:p>
          <a:p>
            <a:r>
              <a:rPr lang="en-US" dirty="0" smtClean="0"/>
              <a:t>Pretend that there </a:t>
            </a:r>
            <a:r>
              <a:rPr lang="en-US" i="1" dirty="0" smtClean="0"/>
              <a:t>was</a:t>
            </a:r>
            <a:r>
              <a:rPr lang="en-US" dirty="0" smtClean="0"/>
              <a:t> a previous call</a:t>
            </a:r>
          </a:p>
          <a:p>
            <a:pPr lvl="1"/>
            <a:r>
              <a:rPr lang="en-US" dirty="0" smtClean="0"/>
              <a:t>Build a fake initial stack frame</a:t>
            </a:r>
          </a:p>
          <a:p>
            <a:pPr lvl="1"/>
            <a:r>
              <a:rPr lang="en-US" dirty="0" smtClean="0"/>
              <a:t>This frame looks exactly like the instruction just before main() called into switch()</a:t>
            </a:r>
          </a:p>
          <a:p>
            <a:pPr lvl="1"/>
            <a:r>
              <a:rPr lang="en-US" dirty="0" smtClean="0"/>
              <a:t>When switch() returns, it’ll allow main() to run from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30060"/>
              </p:ext>
            </p:extLst>
          </p:nvPr>
        </p:nvGraphicFramePr>
        <p:xfrm>
          <a:off x="6438151" y="2886293"/>
          <a:ext cx="2141817" cy="314594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41817"/>
              </a:tblGrid>
              <a:tr h="54197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argv</a:t>
                      </a:r>
                      <a:r>
                        <a:rPr lang="en-US" sz="1600" dirty="0" smtClean="0"/>
                        <a:t>[…]</a:t>
                      </a:r>
                      <a:endParaRPr lang="en-US" sz="1600" dirty="0"/>
                    </a:p>
                  </a:txBody>
                  <a:tcPr anchor="ctr"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argc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 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r>
                        <a:rPr lang="en-US" sz="1600" baseline="0" dirty="0" smtClean="0"/>
                        <a:t> of main()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</a:t>
                      </a:r>
                      <a:r>
                        <a:rPr lang="en-US" sz="1600" baseline="0" dirty="0" smtClean="0"/>
                        <a:t> EDX)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 EAX)</a:t>
                      </a:r>
                      <a:endParaRPr lang="en-US" sz="1600" dirty="0"/>
                    </a:p>
                  </a:txBody>
                  <a:tcPr/>
                </a:tc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7902" y="2495694"/>
            <a:ext cx="214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Initial Stack Frame</a:t>
            </a:r>
            <a:endParaRPr lang="en-US" sz="2000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2776829" y="1541452"/>
            <a:ext cx="2589205" cy="360250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&lt;switch&gt;: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[</a:t>
            </a:r>
            <a:r>
              <a:rPr lang="en-US" sz="1600" dirty="0" err="1" smtClean="0">
                <a:solidFill>
                  <a:schemeClr val="bg1"/>
                </a:solidFill>
              </a:rPr>
              <a:t>cur_esp</a:t>
            </a:r>
            <a:r>
              <a:rPr lang="en-US" sz="1600" dirty="0" smtClean="0">
                <a:solidFill>
                  <a:schemeClr val="bg1"/>
                </a:solidFill>
              </a:rPr>
              <a:t>],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r>
              <a:rPr lang="en-US" sz="1600" dirty="0" smtClean="0">
                <a:solidFill>
                  <a:schemeClr val="bg1"/>
                </a:solidFill>
              </a:rPr>
              <a:t>, [</a:t>
            </a:r>
            <a:r>
              <a:rPr lang="en-US" sz="1600" dirty="0" err="1" smtClean="0">
                <a:solidFill>
                  <a:schemeClr val="bg1"/>
                </a:solidFill>
              </a:rPr>
              <a:t>saved_esp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pop  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iret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12435"/>
              </p:ext>
            </p:extLst>
          </p:nvPr>
        </p:nvGraphicFramePr>
        <p:xfrm>
          <a:off x="6425208" y="1246158"/>
          <a:ext cx="2161921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61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 of</a:t>
                      </a:r>
                      <a:r>
                        <a:rPr lang="en-US" sz="1600" baseline="0" dirty="0" smtClean="0"/>
                        <a:t> New Stack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33611" y="281449"/>
            <a:ext cx="0" cy="6497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87129" y="302056"/>
            <a:ext cx="0" cy="64771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61823" y="877015"/>
            <a:ext cx="1452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Memory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a = b + 1;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b--;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249" y="27489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Code</a:t>
            </a:r>
            <a:endParaRPr lang="en-US" sz="2000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83164" y="5697813"/>
            <a:ext cx="1666570" cy="1071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main() {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460375" algn="l"/>
                <a:tab pos="1828800" algn="l"/>
              </a:tabLst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>
                <a:solidFill>
                  <a:schemeClr val="bg1"/>
                </a:solidFill>
              </a:rPr>
              <a:t>}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472" y="5282583"/>
            <a:ext cx="15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New Process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6496933" y="1329039"/>
            <a:ext cx="1979080" cy="277091"/>
          </a:xfrm>
          <a:prstGeom prst="rect">
            <a:avLst/>
          </a:prstGeom>
          <a:solidFill>
            <a:srgbClr val="D8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49111" y="5191684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31860" y="1141342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Code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2901157" y="305554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01157" y="333905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01157" y="3622565"/>
            <a:ext cx="2340548" cy="118230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9339" y="480486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91715" y="4214592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91715" y="4585588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95346" y="4959394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95346" y="5330390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V="1">
            <a:off x="8639264" y="1756752"/>
            <a:ext cx="323585" cy="3768437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645466" y="-110836"/>
            <a:ext cx="314777" cy="1550345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50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047 L 0.23542 0.2055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20556 L 0.23542 0.3768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37685 L 0.23542 0.4173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41736 L 0.23542 0.45857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-0.1650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45857 L 0.23542 0.63218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6505 L -8.33333E-7 -0.22084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63218 L 0.00209 0.77037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689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17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39" grpId="0" animBg="1"/>
      <p:bldP spid="39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Switch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share CPU between multiple processes, control must eventually return to the OS</a:t>
            </a:r>
          </a:p>
          <a:p>
            <a:pPr lvl="1"/>
            <a:r>
              <a:rPr lang="en-US" dirty="0" smtClean="0"/>
              <a:t>When should this happen?</a:t>
            </a:r>
          </a:p>
          <a:p>
            <a:pPr lvl="1"/>
            <a:r>
              <a:rPr lang="en-US" dirty="0" smtClean="0"/>
              <a:t>What mechanisms implements the switch from user process back to the OS?</a:t>
            </a:r>
          </a:p>
          <a:p>
            <a:r>
              <a:rPr lang="en-US" dirty="0" smtClean="0"/>
              <a:t>Four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Voluntary yielding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during API calls to the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on I/O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based on a timer interrupt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Yielding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processes must voluntary give up control by calling an OS API, e.g. </a:t>
            </a:r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Misbehaving or buggy apps may never yield</a:t>
            </a:r>
          </a:p>
          <a:p>
            <a:pPr lvl="1"/>
            <a:r>
              <a:rPr lang="en-US" dirty="0" smtClean="0"/>
              <a:t>No guarantee that apps will yield in a reasonable amount of time</a:t>
            </a:r>
          </a:p>
          <a:p>
            <a:pPr lvl="1"/>
            <a:r>
              <a:rPr lang="en-US" dirty="0" smtClean="0"/>
              <a:t>Wasteful of CPU resources, i.e. what if a process is idle-waiting on I/O?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Interjection on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Idea: whenever a process calls an OS API, this gives the OS an opportunity to context switch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printf</a:t>
            </a:r>
            <a:r>
              <a:rPr lang="en-US" dirty="0" smtClean="0"/>
              <a:t>(), </a:t>
            </a:r>
            <a:r>
              <a:rPr lang="en-US" dirty="0" err="1" smtClean="0"/>
              <a:t>fopen</a:t>
            </a:r>
            <a:r>
              <a:rPr lang="en-US" dirty="0" smtClean="0"/>
              <a:t>(), socket(), etc…</a:t>
            </a:r>
          </a:p>
          <a:p>
            <a:r>
              <a:rPr lang="en-US" dirty="0" smtClean="0"/>
              <a:t>The original Apple Macintosh used this approach</a:t>
            </a:r>
          </a:p>
          <a:p>
            <a:pPr lvl="1"/>
            <a:r>
              <a:rPr lang="en-US" dirty="0" smtClean="0"/>
              <a:t>Cooperative multi-tasking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Misbehaving or buggy apps may never </a:t>
            </a:r>
            <a:r>
              <a:rPr lang="en-US" dirty="0" smtClean="0"/>
              <a:t>yield</a:t>
            </a:r>
          </a:p>
          <a:p>
            <a:pPr lvl="1"/>
            <a:r>
              <a:rPr lang="en-US" dirty="0" smtClean="0"/>
              <a:t>Some normal apps don’t use OS APIs for long periods of time</a:t>
            </a:r>
          </a:p>
          <a:p>
            <a:pPr lvl="2"/>
            <a:r>
              <a:rPr lang="en-US" dirty="0" smtClean="0"/>
              <a:t>E.g. a long, CPU intensive matrix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8394"/>
          </a:xfrm>
        </p:spPr>
        <p:txBody>
          <a:bodyPr/>
          <a:lstStyle/>
          <a:p>
            <a:r>
              <a:rPr lang="en-US" dirty="0" smtClean="0"/>
              <a:t>I/O Context 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798394"/>
            <a:ext cx="8482084" cy="59708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happening here?</a:t>
            </a:r>
          </a:p>
          <a:p>
            <a:endParaRPr lang="en-US" sz="1400" dirty="0" smtClean="0">
              <a:latin typeface="Helvetica LT Std Light"/>
              <a:cs typeface="Helvetica LT Std Light"/>
            </a:endParaRPr>
          </a:p>
          <a:p>
            <a:pPr marL="457200" lvl="1" indent="0"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terminal {</a:t>
            </a:r>
          </a:p>
          <a:p>
            <a:pPr marL="914400" lvl="2" indent="0">
              <a:buNone/>
            </a:pPr>
            <a:r>
              <a:rPr lang="en-US" sz="1400" b="1" dirty="0">
                <a:latin typeface="Courier New"/>
                <a:cs typeface="Courier New"/>
              </a:rPr>
              <a:t>q</a:t>
            </a:r>
            <a:r>
              <a:rPr lang="en-US" sz="1400" b="1" dirty="0" smtClean="0">
                <a:latin typeface="Courier New"/>
                <a:cs typeface="Courier New"/>
              </a:rPr>
              <a:t>ueue&lt;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&gt; keystrokes;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buffered keystrokes - array or list */ 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process *waiting; 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process waiting for input */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process *current;      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the currently running process */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/>
                <a:cs typeface="Courier New"/>
              </a:rPr>
              <a:t>q</a:t>
            </a:r>
            <a:r>
              <a:rPr lang="en-US" sz="1400" b="1" dirty="0" smtClean="0">
                <a:latin typeface="Courier New"/>
                <a:cs typeface="Courier New"/>
              </a:rPr>
              <a:t>ueue&lt;process *&gt; active;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linked list of other processes ready to run */</a:t>
            </a:r>
          </a:p>
          <a:p>
            <a:pPr marL="457200" lvl="1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get_char</a:t>
            </a:r>
            <a:r>
              <a:rPr lang="en-US" sz="1400" b="1" dirty="0" smtClean="0">
                <a:latin typeface="Courier New"/>
                <a:cs typeface="Courier New"/>
              </a:rPr>
              <a:t>(terminal *term) {</a:t>
            </a: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keystrokes.empty</a:t>
            </a:r>
            <a:r>
              <a:rPr lang="en-US" sz="1400" b="1" dirty="0" smtClean="0">
                <a:latin typeface="Courier New"/>
                <a:cs typeface="Courier New"/>
              </a:rPr>
              <a:t>()) {</a:t>
            </a:r>
          </a:p>
          <a:p>
            <a:pPr marL="13716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term-&gt;waiting = current;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sleep waiting for input */</a:t>
            </a:r>
          </a:p>
          <a:p>
            <a:pPr marL="1371600" lvl="3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switch_to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active.pop_head</a:t>
            </a:r>
            <a:r>
              <a:rPr lang="en-US" sz="1400" b="1" dirty="0" smtClean="0">
                <a:latin typeface="Courier New"/>
                <a:cs typeface="Courier New"/>
              </a:rPr>
              <a:t>());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and switch to next active process */</a:t>
            </a:r>
          </a:p>
          <a:p>
            <a:pPr marL="914400" lvl="3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keystrokes.pop_head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pPr marL="460375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460375" lvl="2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void</a:t>
            </a:r>
            <a:r>
              <a:rPr lang="en-US" sz="1400" b="1" dirty="0" smtClean="0">
                <a:latin typeface="Courier New"/>
                <a:cs typeface="Courier New"/>
              </a:rPr>
              <a:t> interrupt(terminal *term,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 key) {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keystrokes.push_tail</a:t>
            </a:r>
            <a:r>
              <a:rPr lang="en-US" sz="1400" b="1" dirty="0" smtClean="0">
                <a:latin typeface="Courier New"/>
                <a:cs typeface="Courier New"/>
              </a:rPr>
              <a:t>(key);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add keystroke to buffer */</a:t>
            </a: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(term-&gt;waiting) {</a:t>
            </a:r>
          </a:p>
          <a:p>
            <a:pPr marL="1371600" lvl="3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active.push_tail</a:t>
            </a:r>
            <a:r>
              <a:rPr lang="en-US" sz="1400" b="1" dirty="0" smtClean="0">
                <a:latin typeface="Courier New"/>
                <a:cs typeface="Courier New"/>
              </a:rPr>
              <a:t>(term-&gt;waiting);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and wake up sleeping process */</a:t>
            </a:r>
          </a:p>
          <a:p>
            <a:pPr marL="13716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term-&gt;waiting = NULL;</a:t>
            </a:r>
          </a:p>
          <a:p>
            <a:pPr marL="9144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460375" lvl="3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  <a:endParaRPr lang="en-US" sz="1400" b="1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808" y="3439236"/>
            <a:ext cx="7618181" cy="88338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23" y="5392189"/>
            <a:ext cx="7176655" cy="91634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on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when one process is waiting on I/O, switch to another process</a:t>
            </a:r>
          </a:p>
          <a:p>
            <a:pPr lvl="1"/>
            <a:r>
              <a:rPr lang="en-US" dirty="0" smtClean="0"/>
              <a:t>I/O APIs already go through the OS, so context switching is easy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apps </a:t>
            </a:r>
            <a:r>
              <a:rPr lang="en-US" dirty="0"/>
              <a:t>don’t </a:t>
            </a:r>
            <a:r>
              <a:rPr lang="en-US" dirty="0" smtClean="0"/>
              <a:t>have any I/O for long </a:t>
            </a:r>
            <a:r>
              <a:rPr lang="en-US" dirty="0"/>
              <a:t>periods of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3936"/>
          </a:xfrm>
        </p:spPr>
        <p:txBody>
          <a:bodyPr/>
          <a:lstStyle/>
          <a:p>
            <a:r>
              <a:rPr lang="en-US" dirty="0" err="1" smtClean="0"/>
              <a:t>test.c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37"/>
            <a:ext cx="8229600" cy="5609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#</a:t>
            </a:r>
            <a:r>
              <a:rPr lang="en-US" dirty="0">
                <a:solidFill>
                  <a:schemeClr val="accent2"/>
                </a:solidFill>
              </a:rPr>
              <a:t>include &lt;</a:t>
            </a:r>
            <a:r>
              <a:rPr lang="en-US" dirty="0" err="1">
                <a:solidFill>
                  <a:schemeClr val="accent2"/>
                </a:solidFill>
              </a:rPr>
              <a:t>stdio.h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 smtClean="0"/>
              <a:t> * </a:t>
            </a:r>
            <a:r>
              <a:rPr lang="en-US" dirty="0" smtClean="0">
                <a:solidFill>
                  <a:schemeClr val="accent4"/>
                </a:solidFill>
              </a:rPr>
              <a:t>1024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*</a:t>
            </a:r>
            <a:r>
              <a:rPr lang="en-US" dirty="0" err="1"/>
              <a:t>a_string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"Hello, World!"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a_var_with_value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err="1" smtClean="0"/>
              <a:t>big_big_array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chemeClr val="accent4"/>
                </a:solidFill>
              </a:rPr>
              <a:t>100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"%s\n"</a:t>
            </a:r>
            <a:r>
              <a:rPr lang="en-US" dirty="0"/>
              <a:t>, </a:t>
            </a:r>
            <a:r>
              <a:rPr lang="en-US" dirty="0" err="1"/>
              <a:t>a_string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a_var_with_value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>
                <a:solidFill>
                  <a:schemeClr val="accent4"/>
                </a:solidFill>
              </a:rPr>
              <a:t>20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"main is : %p\n"</a:t>
            </a:r>
            <a:r>
              <a:rPr lang="en-US" dirty="0"/>
              <a:t>, &amp;main);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Context </a:t>
            </a:r>
            <a:r>
              <a:rPr lang="en-US" dirty="0"/>
              <a:t>S</a:t>
            </a:r>
            <a:r>
              <a:rPr lang="en-US" dirty="0" smtClean="0"/>
              <a:t>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388658"/>
            <a:ext cx="8229600" cy="51963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far, our processes will not switch to another process until some action is taken</a:t>
            </a:r>
          </a:p>
          <a:p>
            <a:pPr lvl="1"/>
            <a:r>
              <a:rPr lang="en-US" dirty="0" smtClean="0"/>
              <a:t>e.g. an API </a:t>
            </a:r>
            <a:r>
              <a:rPr lang="en-US" dirty="0" smtClean="0"/>
              <a:t>call or an </a:t>
            </a:r>
            <a:r>
              <a:rPr lang="en-US" dirty="0" smtClean="0"/>
              <a:t>I/O interrupt</a:t>
            </a:r>
          </a:p>
          <a:p>
            <a:r>
              <a:rPr lang="en-US" dirty="0" smtClean="0"/>
              <a:t>Idea: use a timer interrupt to force context switching at set intervals</a:t>
            </a:r>
            <a:endParaRPr lang="en-US" dirty="0"/>
          </a:p>
          <a:p>
            <a:pPr lvl="1"/>
            <a:r>
              <a:rPr lang="en-US" dirty="0"/>
              <a:t>Interrupt handler runs at a fixed frequency to measure how long a process has been running</a:t>
            </a:r>
          </a:p>
          <a:p>
            <a:pPr lvl="1"/>
            <a:r>
              <a:rPr lang="en-US" dirty="0"/>
              <a:t>If it’s been running for some max duration (scheduling quantum), the </a:t>
            </a:r>
            <a:r>
              <a:rPr lang="en-US" dirty="0" smtClean="0"/>
              <a:t>handler </a:t>
            </a:r>
            <a:r>
              <a:rPr lang="en-US" dirty="0"/>
              <a:t>switches to the next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Requires hardware support (a programmable timer)</a:t>
            </a:r>
          </a:p>
          <a:p>
            <a:pPr lvl="2"/>
            <a:r>
              <a:rPr lang="en-US" dirty="0" smtClean="0"/>
              <a:t>Thankfully, this is built-in to most modern CPUs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Programs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Context Switching</a:t>
            </a:r>
          </a:p>
          <a:p>
            <a:r>
              <a:rPr lang="en-US" sz="4400" dirty="0" smtClean="0"/>
              <a:t>Protected Mode Execution</a:t>
            </a:r>
          </a:p>
          <a:p>
            <a:r>
              <a:rPr lang="en-US" sz="4400" dirty="0" smtClean="0"/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/>
          <a:lstStyle/>
          <a:p>
            <a:r>
              <a:rPr lang="en-US" dirty="0" smtClean="0"/>
              <a:t>At this point, we can execute multiple processes concurrently</a:t>
            </a:r>
          </a:p>
          <a:p>
            <a:r>
              <a:rPr lang="en-US" dirty="0" smtClean="0"/>
              <a:t>Problem: how do you stop processes from behaving badly?</a:t>
            </a:r>
          </a:p>
          <a:p>
            <a:pPr lvl="1"/>
            <a:r>
              <a:rPr lang="en-US" dirty="0" smtClean="0"/>
              <a:t>Overwriting kernel memory</a:t>
            </a:r>
          </a:p>
          <a:p>
            <a:pPr lvl="1"/>
            <a:r>
              <a:rPr lang="en-US" dirty="0" smtClean="0"/>
              <a:t>Reading/writing data from other processes</a:t>
            </a:r>
          </a:p>
          <a:p>
            <a:pPr lvl="1"/>
            <a:r>
              <a:rPr lang="en-US" dirty="0" smtClean="0"/>
              <a:t>Disabling interrupts</a:t>
            </a:r>
          </a:p>
          <a:p>
            <a:pPr lvl="1"/>
            <a:r>
              <a:rPr lang="en-US" dirty="0" smtClean="0"/>
              <a:t>Crashing the whole computer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dirty="0" smtClean="0"/>
              <a:t>Use an interpreter or a simulator</a:t>
            </a:r>
          </a:p>
          <a:p>
            <a:pPr lvl="2"/>
            <a:r>
              <a:rPr lang="en-US" dirty="0" smtClean="0"/>
              <a:t>Execute each program instruction in a simulator</a:t>
            </a:r>
          </a:p>
          <a:p>
            <a:pPr lvl="2"/>
            <a:r>
              <a:rPr lang="en-US" dirty="0" smtClean="0"/>
              <a:t>If the instruction is permitted, do the instruction</a:t>
            </a:r>
          </a:p>
          <a:p>
            <a:pPr lvl="2"/>
            <a:r>
              <a:rPr lang="en-US" dirty="0" smtClean="0"/>
              <a:t>Otherwise, stop the process</a:t>
            </a:r>
          </a:p>
          <a:p>
            <a:pPr lvl="2"/>
            <a:r>
              <a:rPr lang="en-US" dirty="0" smtClean="0"/>
              <a:t>Basic model in </a:t>
            </a:r>
            <a:r>
              <a:rPr lang="en-US" dirty="0" err="1" smtClean="0"/>
              <a:t>Javascript</a:t>
            </a:r>
            <a:r>
              <a:rPr lang="en-US" dirty="0" smtClean="0"/>
              <a:t>, Java, …</a:t>
            </a:r>
          </a:p>
          <a:p>
            <a:r>
              <a:rPr lang="en-US" dirty="0" smtClean="0"/>
              <a:t>However, interpreters and simulators are slow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smtClean="0">
                <a:solidFill>
                  <a:schemeClr val="accent1"/>
                </a:solidFill>
              </a:rPr>
              <a:t>unprivileged</a:t>
            </a:r>
            <a:r>
              <a:rPr lang="en-US" dirty="0" smtClean="0"/>
              <a:t> code directly on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9448"/>
          </a:xfrm>
        </p:spPr>
        <p:txBody>
          <a:bodyPr/>
          <a:lstStyle/>
          <a:p>
            <a:r>
              <a:rPr lang="en-US" dirty="0" smtClean="0"/>
              <a:t>Most modern CPUs support </a:t>
            </a:r>
            <a:r>
              <a:rPr lang="en-US" dirty="0" smtClean="0">
                <a:solidFill>
                  <a:schemeClr val="accent1"/>
                </a:solidFill>
              </a:rPr>
              <a:t>protected mode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1269" y="2278557"/>
            <a:ext cx="3832746" cy="38327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6859" y="2714147"/>
            <a:ext cx="2961566" cy="29615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48235" y="3135523"/>
            <a:ext cx="2118815" cy="21188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845" y="3567133"/>
            <a:ext cx="1255594" cy="12555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Ring 0</a:t>
            </a:r>
          </a:p>
          <a:p>
            <a:pPr algn="ctr"/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94708" y="31670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4707" y="273541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06" y="228535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1577" y="4693072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1580" y="5188581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895" y="5662065"/>
            <a:ext cx="15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5827" y="2332037"/>
            <a:ext cx="5568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x86 CPUs support three rings with different privileges</a:t>
            </a:r>
          </a:p>
          <a:p>
            <a:pPr lvl="1"/>
            <a:r>
              <a:rPr lang="en-US" dirty="0" smtClean="0"/>
              <a:t>Ring 0: OS kernel</a:t>
            </a:r>
          </a:p>
          <a:p>
            <a:pPr lvl="1"/>
            <a:r>
              <a:rPr lang="en-US" dirty="0" smtClean="0"/>
              <a:t>Ring 1, 2: </a:t>
            </a:r>
            <a:r>
              <a:rPr lang="en-US" dirty="0"/>
              <a:t>d</a:t>
            </a:r>
            <a:r>
              <a:rPr lang="en-US" dirty="0" smtClean="0"/>
              <a:t>evice drivers</a:t>
            </a:r>
          </a:p>
          <a:p>
            <a:pPr lvl="1"/>
            <a:r>
              <a:rPr lang="en-US" dirty="0" smtClean="0"/>
              <a:t>Ring 3: </a:t>
            </a:r>
            <a:r>
              <a:rPr lang="en-US" dirty="0" err="1" smtClean="0"/>
              <a:t>userland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only use rings 0 </a:t>
            </a:r>
            <a:r>
              <a:rPr lang="en-US" smtClean="0"/>
              <a:t>and 3</a:t>
            </a:r>
            <a:endParaRPr lang="en-US" dirty="0" smtClean="0"/>
          </a:p>
          <a:p>
            <a:r>
              <a:rPr lang="en-US" dirty="0" smtClean="0"/>
              <a:t>What about hypervisors?</a:t>
            </a:r>
          </a:p>
          <a:p>
            <a:endParaRPr lang="en-US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vs.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/>
          </a:bodyPr>
          <a:lstStyle/>
          <a:p>
            <a:r>
              <a:rPr lang="en-US" dirty="0" smtClean="0"/>
              <a:t>On startup, the CPU starts in 16-bit </a:t>
            </a:r>
            <a:r>
              <a:rPr lang="en-US" dirty="0" smtClean="0">
                <a:solidFill>
                  <a:schemeClr val="accent1"/>
                </a:solidFill>
              </a:rPr>
              <a:t>real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Protected mode is disabled</a:t>
            </a:r>
          </a:p>
          <a:p>
            <a:pPr lvl="1"/>
            <a:r>
              <a:rPr lang="en-US" dirty="0" smtClean="0"/>
              <a:t>Assumes </a:t>
            </a:r>
            <a:r>
              <a:rPr lang="en-US" dirty="0" err="1" smtClean="0"/>
              <a:t>segment:offset</a:t>
            </a:r>
            <a:r>
              <a:rPr lang="en-US" dirty="0" smtClean="0"/>
              <a:t> addressing</a:t>
            </a:r>
          </a:p>
          <a:p>
            <a:r>
              <a:rPr lang="en-US" dirty="0" smtClean="0"/>
              <a:t>Typically, </a:t>
            </a:r>
            <a:r>
              <a:rPr lang="en-US" dirty="0" err="1" smtClean="0"/>
              <a:t>bootloader</a:t>
            </a:r>
            <a:r>
              <a:rPr lang="en-US" dirty="0" smtClean="0"/>
              <a:t> switches CPU to protected mode</a:t>
            </a:r>
          </a:p>
          <a:p>
            <a:pPr marL="800100" lvl="2" indent="0">
              <a:buNone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cr0</a:t>
            </a:r>
          </a:p>
          <a:p>
            <a:pPr marL="800100" lvl="2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1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accent3"/>
                </a:solidFill>
              </a:rPr>
              <a:t>; set bit 1 of CR0 to 1 to enable </a:t>
            </a:r>
            <a:r>
              <a:rPr lang="en-US" sz="2800" dirty="0" err="1" smtClean="0">
                <a:solidFill>
                  <a:schemeClr val="accent3"/>
                </a:solidFill>
              </a:rPr>
              <a:t>pmode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cr0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 0: kernel/supervisor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send/read any packet</a:t>
            </a:r>
          </a:p>
          <a:p>
            <a:r>
              <a:rPr lang="en-US" dirty="0" smtClean="0"/>
              <a:t>Ring 3: user mode or “</a:t>
            </a:r>
            <a:r>
              <a:rPr lang="en-US" dirty="0" err="1" smtClean="0"/>
              <a:t>userland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0" y="1600200"/>
            <a:ext cx="891682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What system features are impacted by protection?</a:t>
            </a:r>
          </a:p>
          <a:p>
            <a:pPr lvl="1"/>
            <a:r>
              <a:rPr lang="en-US" dirty="0" smtClean="0"/>
              <a:t>Privileged instructions</a:t>
            </a:r>
          </a:p>
          <a:p>
            <a:pPr lvl="2"/>
            <a:r>
              <a:rPr lang="en-US" dirty="0" smtClean="0"/>
              <a:t>Only available to the kernel</a:t>
            </a:r>
          </a:p>
          <a:p>
            <a:pPr lvl="1"/>
            <a:r>
              <a:rPr lang="en-US" dirty="0" smtClean="0"/>
              <a:t>Limits on memory accesses</a:t>
            </a:r>
          </a:p>
          <a:p>
            <a:pPr lvl="2"/>
            <a:r>
              <a:rPr lang="en-US" dirty="0" smtClean="0"/>
              <a:t>Prevents user code from overwriting the kernel</a:t>
            </a:r>
          </a:p>
          <a:p>
            <a:pPr lvl="1"/>
            <a:r>
              <a:rPr lang="en-US" dirty="0" smtClean="0"/>
              <a:t>Access to hardware</a:t>
            </a:r>
          </a:p>
          <a:p>
            <a:pPr lvl="2"/>
            <a:r>
              <a:rPr lang="en-US" dirty="0" smtClean="0"/>
              <a:t>Only the kernel may directly interact with peripherals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rogrammable Timer Interrupt</a:t>
            </a:r>
          </a:p>
          <a:p>
            <a:pPr lvl="2"/>
            <a:r>
              <a:rPr lang="en-US" dirty="0" smtClean="0"/>
              <a:t>May only be set by the kernel</a:t>
            </a:r>
          </a:p>
          <a:p>
            <a:pPr lvl="2"/>
            <a:r>
              <a:rPr lang="en-US" dirty="0" smtClean="0"/>
              <a:t>Used to force context switches between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Examples?</a:t>
            </a:r>
          </a:p>
          <a:p>
            <a:pPr lvl="1"/>
            <a:r>
              <a:rPr lang="en-US" dirty="0" err="1" smtClean="0"/>
              <a:t>sti</a:t>
            </a:r>
            <a:r>
              <a:rPr lang="en-US" dirty="0" smtClean="0"/>
              <a:t>/cli – Enable and disable interrupts</a:t>
            </a:r>
          </a:p>
          <a:p>
            <a:pPr lvl="1"/>
            <a:r>
              <a:rPr lang="en-US" dirty="0" smtClean="0"/>
              <a:t>Any instruction that modifies the CR0 register</a:t>
            </a:r>
          </a:p>
          <a:p>
            <a:pPr lvl="2"/>
            <a:r>
              <a:rPr lang="en-US" dirty="0" smtClean="0"/>
              <a:t>Controls whether protected mode is enabled</a:t>
            </a:r>
          </a:p>
          <a:p>
            <a:pPr lvl="1"/>
            <a:r>
              <a:rPr lang="en-US" dirty="0" err="1" smtClean="0"/>
              <a:t>hlt</a:t>
            </a:r>
            <a:r>
              <a:rPr lang="en-US" dirty="0" smtClean="0"/>
              <a:t> – Halts the CPU</a:t>
            </a:r>
          </a:p>
          <a:p>
            <a:r>
              <a:rPr lang="en-US" dirty="0" smtClean="0"/>
              <a:t>What should happen if a user program attempts to execute a privileged instruction?</a:t>
            </a:r>
          </a:p>
          <a:p>
            <a:pPr lvl="1"/>
            <a:r>
              <a:rPr lang="en-US" dirty="0" smtClean="0"/>
              <a:t>General protection (GP) exception gets thrown by the CPU</a:t>
            </a:r>
          </a:p>
          <a:p>
            <a:pPr lvl="1"/>
            <a:r>
              <a:rPr lang="en-US" dirty="0" smtClean="0"/>
              <a:t>Control is transferred to the </a:t>
            </a:r>
            <a:r>
              <a:rPr lang="en-US" dirty="0" err="1" smtClean="0"/>
              <a:t>OSes</a:t>
            </a:r>
            <a:r>
              <a:rPr lang="en-US" dirty="0" smtClean="0"/>
              <a:t>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often need to access the OS</a:t>
            </a:r>
          </a:p>
          <a:p>
            <a:pPr lvl="1"/>
            <a:r>
              <a:rPr lang="en-US" dirty="0" smtClean="0"/>
              <a:t>i.e. system calls</a:t>
            </a:r>
          </a:p>
          <a:p>
            <a:pPr lvl="1"/>
            <a:r>
              <a:rPr lang="en-US" dirty="0" smtClean="0"/>
              <a:t>Writing files, displaying on the screen, receiving data from the network, etc…</a:t>
            </a:r>
          </a:p>
          <a:p>
            <a:r>
              <a:rPr lang="en-US" dirty="0" smtClean="0"/>
              <a:t>But the OS is ring 0, and apps are ring 3</a:t>
            </a:r>
          </a:p>
          <a:p>
            <a:r>
              <a:rPr lang="en-US" dirty="0" smtClean="0"/>
              <a:t>How do apps get access to the OS?</a:t>
            </a:r>
          </a:p>
          <a:p>
            <a:pPr lvl="1"/>
            <a:r>
              <a:rPr lang="en-US" dirty="0" smtClean="0"/>
              <a:t>Apps invoke system calls with an interrupt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0x80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causes a mode transfer from ring 3 to ring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5" y="1600200"/>
            <a:ext cx="6039135" cy="4868839"/>
          </a:xfrm>
        </p:spPr>
        <p:txBody>
          <a:bodyPr>
            <a:normAutofit/>
          </a:bodyPr>
          <a:lstStyle/>
          <a:p>
            <a:r>
              <a:rPr lang="en-US" dirty="0" smtClean="0"/>
              <a:t>ELF Header</a:t>
            </a:r>
          </a:p>
          <a:p>
            <a:pPr lvl="1"/>
            <a:r>
              <a:rPr lang="en-US" dirty="0" smtClean="0"/>
              <a:t>Contains compatibility info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Entry point </a:t>
            </a:r>
            <a:r>
              <a:rPr lang="en-US" dirty="0" smtClean="0"/>
              <a:t>of the executable code</a:t>
            </a:r>
          </a:p>
          <a:p>
            <a:r>
              <a:rPr lang="en-US" dirty="0" smtClean="0"/>
              <a:t>Program header table</a:t>
            </a:r>
          </a:p>
          <a:p>
            <a:pPr lvl="1"/>
            <a:r>
              <a:rPr lang="en-US" dirty="0" smtClean="0"/>
              <a:t>Lists all the segments in the file</a:t>
            </a:r>
          </a:p>
          <a:p>
            <a:pPr lvl="1"/>
            <a:r>
              <a:rPr lang="en-US" dirty="0" smtClean="0"/>
              <a:t>Used to load and execute the program</a:t>
            </a:r>
          </a:p>
          <a:p>
            <a:r>
              <a:rPr lang="en-US" dirty="0" smtClean="0"/>
              <a:t>Section header table</a:t>
            </a:r>
          </a:p>
          <a:p>
            <a:pPr lvl="1"/>
            <a:r>
              <a:rPr lang="en-US" dirty="0" smtClean="0"/>
              <a:t>Used by the linker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D:\Classes\5600\assets\20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39" y="2234321"/>
            <a:ext cx="2969610" cy="32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11"/>
          </a:xfrm>
        </p:spPr>
        <p:txBody>
          <a:bodyPr/>
          <a:lstStyle/>
          <a:p>
            <a:r>
              <a:rPr lang="en-US" dirty="0" smtClean="0"/>
              <a:t>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37" y="1037971"/>
            <a:ext cx="7946967" cy="56227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executes trap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) instruction</a:t>
            </a:r>
          </a:p>
          <a:p>
            <a:pPr lvl="1"/>
            <a:r>
              <a:rPr lang="en-US" dirty="0" smtClean="0"/>
              <a:t>EIP, CS, and EFLAGS get pushed onto the stack</a:t>
            </a:r>
          </a:p>
          <a:p>
            <a:pPr lvl="1"/>
            <a:r>
              <a:rPr lang="en-US" dirty="0" smtClean="0"/>
              <a:t>Mode switches from ring 3 to ring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the state of the current process</a:t>
            </a:r>
          </a:p>
          <a:p>
            <a:pPr lvl="1"/>
            <a:r>
              <a:rPr lang="en-US" dirty="0" smtClean="0"/>
              <a:t>Push EAX, EBX, …, etc. onto the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and execute the correct </a:t>
            </a:r>
            <a:r>
              <a:rPr lang="en-US" dirty="0" err="1" smtClean="0"/>
              <a:t>syscall</a:t>
            </a:r>
            <a:r>
              <a:rPr lang="en-US" dirty="0" smtClean="0"/>
              <a:t>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the state of process</a:t>
            </a:r>
          </a:p>
          <a:p>
            <a:pPr lvl="1"/>
            <a:r>
              <a:rPr lang="en-US" dirty="0" smtClean="0"/>
              <a:t>Pop EAX, EBX, 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return value in EAX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to return to the process</a:t>
            </a:r>
          </a:p>
          <a:p>
            <a:pPr lvl="1"/>
            <a:r>
              <a:rPr lang="en-US" dirty="0" smtClean="0"/>
              <a:t>Switches back to the original mode (typically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714895" y="1152698"/>
            <a:ext cx="354676" cy="106957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14895" y="2441170"/>
            <a:ext cx="354676" cy="3660372"/>
          </a:xfrm>
          <a:prstGeom prst="lef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30420" y="145665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Userland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76096" y="4040524"/>
            <a:ext cx="179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Kernel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5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"/>
            <a:ext cx="8229600" cy="849153"/>
          </a:xfrm>
        </p:spPr>
        <p:txBody>
          <a:bodyPr/>
          <a:lstStyle/>
          <a:p>
            <a:r>
              <a:rPr lang="en-US" dirty="0" smtClean="0"/>
              <a:t>System Call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3120" y="199726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33121" y="583845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68" y="150975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333118" y="1997261"/>
            <a:ext cx="1627221" cy="204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332657" y="3146808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0x80 Handler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332657" y="4918317"/>
            <a:ext cx="162722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6025" y="907999"/>
            <a:ext cx="7092920" cy="602481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Software executes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0x80</a:t>
            </a:r>
          </a:p>
          <a:p>
            <a:pPr marL="914400" lvl="1" indent="-514350"/>
            <a:r>
              <a:rPr lang="en-US" sz="2400" dirty="0"/>
              <a:t>P</a:t>
            </a:r>
            <a:r>
              <a:rPr lang="en-US" sz="2400" dirty="0" smtClean="0"/>
              <a:t>ushes EIP, CS, and EFLAGS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transfers execution to the OS handler</a:t>
            </a:r>
          </a:p>
          <a:p>
            <a:pPr marL="914400" lvl="1" indent="-514350"/>
            <a:r>
              <a:rPr lang="en-US" sz="2400" dirty="0" smtClean="0"/>
              <a:t>Look up the handler in the IVT</a:t>
            </a:r>
          </a:p>
          <a:p>
            <a:pPr marL="914400" lvl="1" indent="-514350"/>
            <a:r>
              <a:rPr lang="en-US" sz="2400" dirty="0" smtClean="0"/>
              <a:t>Switch from ring 3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OS executes the system call</a:t>
            </a:r>
          </a:p>
          <a:p>
            <a:pPr marL="914400" lvl="1" indent="-514350"/>
            <a:r>
              <a:rPr lang="en-US" sz="2400" dirty="0" smtClean="0"/>
              <a:t>Save the processes state</a:t>
            </a:r>
          </a:p>
          <a:p>
            <a:pPr marL="914400" lvl="1" indent="-514350"/>
            <a:r>
              <a:rPr lang="en-US" sz="2400" dirty="0" smtClean="0"/>
              <a:t>Use EAX to locate the system call</a:t>
            </a:r>
          </a:p>
          <a:p>
            <a:pPr marL="914400" lvl="1" indent="-514350"/>
            <a:r>
              <a:rPr lang="en-US" sz="2400" dirty="0"/>
              <a:t>E</a:t>
            </a:r>
            <a:r>
              <a:rPr lang="en-US" sz="2400" dirty="0" smtClean="0"/>
              <a:t>xecute the system call</a:t>
            </a:r>
          </a:p>
          <a:p>
            <a:pPr marL="914400" lvl="1" indent="-514350"/>
            <a:r>
              <a:rPr lang="en-US" sz="2400" dirty="0" smtClean="0"/>
              <a:t>Restore the processes state</a:t>
            </a:r>
          </a:p>
          <a:p>
            <a:pPr marL="914400" lvl="1" indent="-514350"/>
            <a:r>
              <a:rPr lang="en-US" sz="2400" dirty="0" smtClean="0"/>
              <a:t>Put the return value in EAX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Return to the process with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514350"/>
            <a:r>
              <a:rPr lang="en-US" sz="2400" dirty="0" smtClean="0"/>
              <a:t>Pops EIP, CS, and EFLAGS</a:t>
            </a:r>
          </a:p>
          <a:p>
            <a:pPr marL="914400" lvl="1" indent="-514350"/>
            <a:r>
              <a:rPr lang="en-US" sz="2400" dirty="0" smtClean="0"/>
              <a:t>Switches from ring 0 to 3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332196" y="3578391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Syscall</a:t>
            </a:r>
            <a:r>
              <a:rPr lang="en-US" sz="2000" dirty="0" smtClean="0"/>
              <a:t> Table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332196" y="2693482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8378" y="202558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553200" y="4757471"/>
            <a:ext cx="805892" cy="72482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31578" y="5896495"/>
            <a:ext cx="1413164" cy="304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1590" y="3593602"/>
            <a:ext cx="1445320" cy="304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3.88889E-6 -0.2632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2632 L -3.88889E-6 -0.33357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33357 L -3.88889E-6 -0.26319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2632 L -3.88889E-6 -7.40741E-7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9" grpId="0" animBg="1"/>
      <p:bldP spid="2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Syscall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88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Thus far, all examples have used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However, there are other </a:t>
            </a:r>
            <a:r>
              <a:rPr lang="en-US" dirty="0" err="1" smtClean="0"/>
              <a:t>syscall</a:t>
            </a:r>
            <a:r>
              <a:rPr lang="en-US" dirty="0" smtClean="0"/>
              <a:t> mechanisms on x86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sysenter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sysexit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syscall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sysret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sys* </a:t>
            </a:r>
            <a:r>
              <a:rPr lang="en-US" dirty="0" smtClean="0"/>
              <a:t>instructions are much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Jump directly to OS code, rather than looking up handlers in the IVT</a:t>
            </a:r>
          </a:p>
          <a:p>
            <a:pPr lvl="1"/>
            <a:r>
              <a:rPr lang="en-US" dirty="0" smtClean="0"/>
              <a:t>Used by modern </a:t>
            </a:r>
            <a:r>
              <a:rPr lang="en-US" dirty="0" err="1" smtClean="0"/>
              <a:t>OSes</a:t>
            </a:r>
            <a:r>
              <a:rPr lang="en-US" dirty="0" smtClean="0"/>
              <a:t>, including the Linux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Programs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Context Switching</a:t>
            </a:r>
          </a:p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Protected Mode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Execution</a:t>
            </a:r>
          </a:p>
          <a:p>
            <a:r>
              <a:rPr lang="en-US" sz="4400" dirty="0" smtClean="0"/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are not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388660"/>
            <a:ext cx="8229600" cy="3388057"/>
          </a:xfrm>
        </p:spPr>
        <p:txBody>
          <a:bodyPr/>
          <a:lstStyle/>
          <a:p>
            <a:r>
              <a:rPr lang="en-US" dirty="0" smtClean="0"/>
              <a:t>Thus far:</a:t>
            </a:r>
          </a:p>
          <a:p>
            <a:pPr lvl="1"/>
            <a:r>
              <a:rPr lang="en-US" dirty="0" smtClean="0"/>
              <a:t>We can load programs as processes</a:t>
            </a:r>
          </a:p>
          <a:p>
            <a:pPr lvl="1"/>
            <a:r>
              <a:rPr lang="en-US" dirty="0" smtClean="0"/>
              <a:t>We can context switch between processes</a:t>
            </a:r>
          </a:p>
          <a:p>
            <a:pPr lvl="1"/>
            <a:r>
              <a:rPr lang="en-US" dirty="0" smtClean="0"/>
              <a:t>Processes are protected from each other</a:t>
            </a:r>
          </a:p>
          <a:p>
            <a:r>
              <a:rPr lang="en-US" dirty="0" smtClean="0"/>
              <a:t>What if one or more processes want to communicate with each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4098" name="Picture 2" descr="D:\Classes\5600\assets\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1" y="4703312"/>
            <a:ext cx="8410146" cy="16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18119" y="3541594"/>
            <a:ext cx="1860806" cy="848344"/>
          </a:xfrm>
          <a:prstGeom prst="wedgeRectCallout">
            <a:avLst>
              <a:gd name="adj1" fmla="val -20833"/>
              <a:gd name="adj2" fmla="val 861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Browser core is a process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>
          <a:xfrm>
            <a:off x="2122227" y="6045958"/>
            <a:ext cx="2524077" cy="680022"/>
          </a:xfrm>
          <a:prstGeom prst="wedgeRectCallout">
            <a:avLst>
              <a:gd name="adj1" fmla="val -20022"/>
              <a:gd name="adj2" fmla="val -1013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Each tab is a process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5848066" y="6202905"/>
            <a:ext cx="3126854" cy="476489"/>
          </a:xfrm>
          <a:prstGeom prst="wedgeRectCallout">
            <a:avLst>
              <a:gd name="adj1" fmla="val 8941"/>
              <a:gd name="adj2" fmla="val -8935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Each extension is a process</a:t>
            </a:r>
            <a:endParaRPr lang="en-US" sz="20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3221131" y="2567909"/>
            <a:ext cx="391886" cy="5639905"/>
          </a:xfrm>
          <a:prstGeom prst="rightBrace">
            <a:avLst>
              <a:gd name="adj1" fmla="val 8333"/>
              <a:gd name="adj2" fmla="val 59558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7485423" y="5166913"/>
            <a:ext cx="391886" cy="112122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for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53534" cy="5005316"/>
          </a:xfrm>
        </p:spPr>
        <p:txBody>
          <a:bodyPr/>
          <a:lstStyle/>
          <a:p>
            <a:r>
              <a:rPr lang="en-US" dirty="0" err="1" smtClean="0"/>
              <a:t>Typcially</a:t>
            </a:r>
            <a:r>
              <a:rPr lang="en-US" dirty="0" smtClean="0"/>
              <a:t>, two ways of implementing Inter-process communication (IPC)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2"/>
            <a:r>
              <a:rPr lang="en-US" dirty="0" smtClean="0"/>
              <a:t>A region of memory that many processes can all read/write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2"/>
            <a:r>
              <a:rPr lang="en-US" dirty="0" smtClean="0"/>
              <a:t>Various OS-specific APIs</a:t>
            </a:r>
          </a:p>
          <a:p>
            <a:pPr lvl="2"/>
            <a:r>
              <a:rPr lang="en-US" dirty="0" smtClean="0"/>
              <a:t>Pipes</a:t>
            </a:r>
          </a:p>
          <a:p>
            <a:pPr lvl="2"/>
            <a:r>
              <a:rPr lang="en-US" dirty="0" smtClean="0"/>
              <a:t>Sockets</a:t>
            </a:r>
          </a:p>
          <a:p>
            <a:pPr lvl="2"/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98535" y="1919624"/>
            <a:ext cx="2076584" cy="4621392"/>
            <a:chOff x="5631293" y="1919624"/>
            <a:chExt cx="2076584" cy="4621392"/>
          </a:xfrm>
        </p:grpSpPr>
        <p:sp>
          <p:nvSpPr>
            <p:cNvPr id="25" name="Rectangle 24"/>
            <p:cNvSpPr/>
            <p:nvPr/>
          </p:nvSpPr>
          <p:spPr>
            <a:xfrm>
              <a:off x="6500444" y="2054690"/>
              <a:ext cx="1201003" cy="4401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1294" y="617168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31293" y="191962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444" y="2054690"/>
              <a:ext cx="1201003" cy="1225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06874" y="5225934"/>
              <a:ext cx="1201003" cy="8815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06873" y="3675941"/>
              <a:ext cx="1201003" cy="8815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0443" y="2739121"/>
              <a:ext cx="1201004" cy="482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Queue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4577" y="2052246"/>
              <a:ext cx="988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Kernel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271"/>
          </a:xfrm>
        </p:spPr>
        <p:txBody>
          <a:bodyPr>
            <a:normAutofit/>
          </a:bodyPr>
          <a:lstStyle/>
          <a:p>
            <a:r>
              <a:rPr lang="en-US" dirty="0" smtClean="0"/>
              <a:t>IPC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9634" y="1270686"/>
            <a:ext cx="231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Message Passing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08532" y="1270687"/>
            <a:ext cx="2239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Shared Memory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721201" y="2054690"/>
            <a:ext cx="1201003" cy="4401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2051" y="6171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050" y="19196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21201" y="2054690"/>
            <a:ext cx="1201003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27631" y="5225934"/>
            <a:ext cx="1201003" cy="8815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27630" y="3675941"/>
            <a:ext cx="1201003" cy="8815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27630" y="4582683"/>
            <a:ext cx="1201003" cy="62108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Memory</a:t>
            </a:r>
          </a:p>
        </p:txBody>
      </p:sp>
      <p:sp>
        <p:nvSpPr>
          <p:cNvPr id="20" name="U-Turn Arrow 19"/>
          <p:cNvSpPr/>
          <p:nvPr/>
        </p:nvSpPr>
        <p:spPr>
          <a:xfrm rot="5400000">
            <a:off x="2781995" y="4764027"/>
            <a:ext cx="931026" cy="96427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U-Turn Arrow 20"/>
          <p:cNvSpPr/>
          <p:nvPr/>
        </p:nvSpPr>
        <p:spPr>
          <a:xfrm rot="5400000" flipV="1">
            <a:off x="932867" y="4203859"/>
            <a:ext cx="931026" cy="943528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2131329" y="4743339"/>
            <a:ext cx="372854" cy="321426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1476" y="441132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16789" y="495647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2" name="U-Turn Arrow 31"/>
          <p:cNvSpPr/>
          <p:nvPr/>
        </p:nvSpPr>
        <p:spPr>
          <a:xfrm rot="5400000">
            <a:off x="6489866" y="3809033"/>
            <a:ext cx="2841014" cy="9642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 rot="5400000" flipH="1" flipV="1">
            <a:off x="5209370" y="3002852"/>
            <a:ext cx="1470989" cy="943528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2907" y="328995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8003" y="404198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054861" y="2817121"/>
            <a:ext cx="315883" cy="315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676799" y="2816663"/>
            <a:ext cx="315883" cy="315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297778" y="2814986"/>
            <a:ext cx="315883" cy="315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5" grpId="0"/>
      <p:bldP spid="36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Shared Memory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655"/>
            <a:ext cx="8229600" cy="54454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shm_open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create and/or open a shared memory page</a:t>
            </a:r>
          </a:p>
          <a:p>
            <a:pPr lvl="1"/>
            <a:r>
              <a:rPr lang="en-US" dirty="0" smtClean="0"/>
              <a:t>Returns a file descriptor for the shared page 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ltrunc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/>
                </a:solidFill>
              </a:rPr>
              <a:t>ftruncate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limit the size of the shared memory page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mmap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map the memory page into the processes address space</a:t>
            </a:r>
          </a:p>
          <a:p>
            <a:pPr lvl="1"/>
            <a:r>
              <a:rPr lang="en-US" dirty="0" smtClean="0"/>
              <a:t>Now you can read/write the page using a pointer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close() </a:t>
            </a:r>
            <a:r>
              <a:rPr lang="en-US" dirty="0" smtClean="0"/>
              <a:t>– close a file descriptor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shm_unlink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– remove a shared page</a:t>
            </a:r>
          </a:p>
          <a:p>
            <a:pPr lvl="1"/>
            <a:r>
              <a:rPr lang="en-US" dirty="0" smtClean="0"/>
              <a:t>Processes with open references may still access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Posix</a:t>
            </a:r>
            <a:r>
              <a:rPr lang="en-US" dirty="0" smtClean="0"/>
              <a:t> Shared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5" y="1344306"/>
            <a:ext cx="8734566" cy="54181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 err="1"/>
              <a:t>addr</a:t>
            </a:r>
            <a:r>
              <a:rPr lang="en-US" dirty="0"/>
              <a:t>, 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shm_open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“Physical"</a:t>
            </a:r>
            <a:r>
              <a:rPr lang="en-US" dirty="0" smtClean="0"/>
              <a:t>, </a:t>
            </a:r>
            <a:r>
              <a:rPr lang="en-US" dirty="0"/>
              <a:t>O_RDWR, </a:t>
            </a:r>
            <a:r>
              <a:rPr lang="en-US" dirty="0" smtClean="0">
                <a:solidFill>
                  <a:schemeClr val="accent4"/>
                </a:solidFill>
              </a:rPr>
              <a:t>0777</a:t>
            </a:r>
            <a:r>
              <a:rPr lang="en-US" dirty="0" smtClean="0"/>
              <a:t>);  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Open physical memory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-1</a:t>
            </a:r>
            <a:r>
              <a:rPr lang="en-US" dirty="0"/>
              <a:t>) { </a:t>
            </a:r>
            <a:r>
              <a:rPr lang="en-US" dirty="0" smtClean="0">
                <a:solidFill>
                  <a:schemeClr val="accent3"/>
                </a:solidFill>
              </a:rPr>
              <a:t>/* Handle the error */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mmap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, PAGESIZE, PROT_READ | </a:t>
            </a:r>
            <a:r>
              <a:rPr lang="en-US" dirty="0" smtClean="0"/>
              <a:t>PROT_WRITE,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MAP_SHARED</a:t>
            </a:r>
            <a:r>
              <a:rPr lang="en-US" dirty="0"/>
              <a:t>,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0xf0000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3"/>
                </a:solidFill>
              </a:rPr>
              <a:t>/*Map BIOS ROM*/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 == 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*) </a:t>
            </a:r>
            <a:r>
              <a:rPr lang="en-US" dirty="0">
                <a:solidFill>
                  <a:schemeClr val="accent4"/>
                </a:solidFill>
              </a:rPr>
              <a:t>-1</a:t>
            </a:r>
            <a:r>
              <a:rPr lang="en-US" dirty="0"/>
              <a:t>) { </a:t>
            </a:r>
            <a:r>
              <a:rPr lang="en-US" dirty="0" smtClean="0">
                <a:solidFill>
                  <a:schemeClr val="accent3"/>
                </a:solidFill>
              </a:rPr>
              <a:t>/*Handle the error */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"Map </a:t>
            </a:r>
            <a:r>
              <a:rPr lang="en-US" dirty="0" err="1">
                <a:solidFill>
                  <a:schemeClr val="accent2"/>
                </a:solidFill>
              </a:rPr>
              <a:t>addr</a:t>
            </a:r>
            <a:r>
              <a:rPr lang="en-US" dirty="0">
                <a:solidFill>
                  <a:schemeClr val="accent2"/>
                </a:solidFill>
              </a:rPr>
              <a:t> is %6.6X\n"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chemeClr val="accent4"/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4"/>
                </a:solidFill>
              </a:rPr>
              <a:t>80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/>
              <a:t>= *</a:t>
            </a:r>
            <a:r>
              <a:rPr lang="en-US" dirty="0" err="1"/>
              <a:t>addr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(c &gt;= </a:t>
            </a:r>
            <a:r>
              <a:rPr lang="en-US" dirty="0">
                <a:solidFill>
                  <a:schemeClr val="accent2"/>
                </a:solidFill>
              </a:rPr>
              <a:t>' '</a:t>
            </a:r>
            <a:r>
              <a:rPr lang="en-US" dirty="0"/>
              <a:t> &amp;&amp; c &lt;= </a:t>
            </a:r>
            <a:r>
              <a:rPr lang="en-US" dirty="0" smtClean="0">
                <a:solidFill>
                  <a:schemeClr val="accent4"/>
                </a:solidFill>
              </a:rPr>
              <a:t>0x7f</a:t>
            </a:r>
            <a:r>
              <a:rPr lang="en-US" dirty="0" smtClean="0"/>
              <a:t>) </a:t>
            </a:r>
            <a:r>
              <a:rPr lang="en-US" dirty="0" err="1" smtClean="0"/>
              <a:t>putchar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 err="1"/>
              <a:t>putchar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'.'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893"/>
            <a:ext cx="8618561" cy="65099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/* Program to </a:t>
            </a:r>
            <a:r>
              <a:rPr lang="en-US" b="1" dirty="0" smtClean="0">
                <a:solidFill>
                  <a:schemeClr val="accent3"/>
                </a:solidFill>
              </a:rPr>
              <a:t>write</a:t>
            </a:r>
            <a:r>
              <a:rPr lang="en-US" dirty="0" smtClean="0">
                <a:solidFill>
                  <a:schemeClr val="accent3"/>
                </a:solidFill>
              </a:rPr>
              <a:t> some data in shared memory */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SIZE = </a:t>
            </a:r>
            <a:r>
              <a:rPr lang="en-US" dirty="0" smtClean="0">
                <a:solidFill>
                  <a:schemeClr val="accent4"/>
                </a:solidFill>
              </a:rPr>
              <a:t>4096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/* size of the shared page */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name of the shared page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char </a:t>
            </a:r>
            <a:r>
              <a:rPr lang="en-US" dirty="0" smtClean="0"/>
              <a:t>* NAME = </a:t>
            </a:r>
            <a:r>
              <a:rPr lang="en-US" dirty="0" smtClean="0">
                <a:solidFill>
                  <a:schemeClr val="accent2"/>
                </a:solidFill>
              </a:rPr>
              <a:t>“MY_PAGE”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char </a:t>
            </a:r>
            <a:r>
              <a:rPr lang="en-US" dirty="0" smtClean="0"/>
              <a:t>* </a:t>
            </a: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“Hello World!”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shm_fd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shm_fd</a:t>
            </a:r>
            <a:r>
              <a:rPr lang="en-US" dirty="0" smtClean="0"/>
              <a:t> = </a:t>
            </a:r>
            <a:r>
              <a:rPr lang="en-US" dirty="0" err="1" smtClean="0"/>
              <a:t>shm_open</a:t>
            </a:r>
            <a:r>
              <a:rPr lang="en-US" dirty="0" smtClean="0"/>
              <a:t>(name, O_CREAT | O_RDRW, </a:t>
            </a:r>
            <a:r>
              <a:rPr lang="en-US" dirty="0" smtClean="0">
                <a:solidFill>
                  <a:schemeClr val="accent4"/>
                </a:solidFill>
              </a:rPr>
              <a:t>0666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ftruncate</a:t>
            </a:r>
            <a:r>
              <a:rPr lang="en-US" dirty="0" smtClean="0"/>
              <a:t>(</a:t>
            </a:r>
            <a:r>
              <a:rPr lang="en-US" dirty="0" err="1" smtClean="0"/>
              <a:t>shm_fd</a:t>
            </a:r>
            <a:r>
              <a:rPr lang="en-US" dirty="0" smtClean="0"/>
              <a:t>, SIZE);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) </a:t>
            </a:r>
            <a:r>
              <a:rPr lang="en-US" dirty="0" err="1" smtClean="0"/>
              <a:t>mmap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, SIZE, PROT_WRITE,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MAP_SHARED, </a:t>
            </a:r>
            <a:r>
              <a:rPr lang="en-US" dirty="0" err="1" smtClean="0"/>
              <a:t>shm_fd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“%s”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close(</a:t>
            </a:r>
            <a:r>
              <a:rPr lang="en-US" dirty="0" err="1" smtClean="0"/>
              <a:t>shm_fd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Header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946"/>
            <a:ext cx="8229600" cy="54727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err="1"/>
              <a:t>e_ident</a:t>
            </a:r>
            <a:r>
              <a:rPr lang="en-US" dirty="0"/>
              <a:t>[EI_NIDENT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5 </a:t>
            </a:r>
            <a:r>
              <a:rPr lang="en-US" dirty="0" smtClean="0"/>
              <a:t>	Elf32_Half </a:t>
            </a:r>
            <a:r>
              <a:rPr lang="en-US" dirty="0" err="1" smtClean="0"/>
              <a:t>e_machine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Elf32_Word </a:t>
            </a:r>
            <a:r>
              <a:rPr lang="en-US" dirty="0" err="1" smtClean="0"/>
              <a:t>e_version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Elf32_Addr </a:t>
            </a:r>
            <a:r>
              <a:rPr lang="en-US" dirty="0" err="1" smtClean="0"/>
              <a:t>e_entry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Elf32_Off </a:t>
            </a:r>
            <a:r>
              <a:rPr lang="en-US" dirty="0" err="1" smtClean="0"/>
              <a:t>e_phoff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Elf32_Off </a:t>
            </a:r>
            <a:r>
              <a:rPr lang="en-US" dirty="0" err="1" smtClean="0"/>
              <a:t>e_shoff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10</a:t>
            </a:r>
            <a:r>
              <a:rPr lang="en-US" dirty="0" smtClean="0"/>
              <a:t>	Elf32_Word </a:t>
            </a:r>
            <a:r>
              <a:rPr lang="en-US" dirty="0" err="1" smtClean="0"/>
              <a:t>e_flags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Elf32_Half </a:t>
            </a:r>
            <a:r>
              <a:rPr lang="en-US" dirty="0" err="1" smtClean="0"/>
              <a:t>e_ehsize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e_phentsize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e_phnum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Elf32_Half </a:t>
            </a:r>
            <a:r>
              <a:rPr lang="en-US" dirty="0" err="1" smtClean="0"/>
              <a:t>e_shentsize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15</a:t>
            </a:r>
            <a:r>
              <a:rPr lang="en-US" dirty="0" smtClean="0"/>
              <a:t>	Elf32_Half </a:t>
            </a:r>
            <a:r>
              <a:rPr lang="en-US" dirty="0" err="1" smtClean="0"/>
              <a:t>e_shnum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Elf32_Half </a:t>
            </a:r>
            <a:r>
              <a:rPr lang="en-US" dirty="0" err="1"/>
              <a:t>e_shstrndx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Elf32_Ehdr;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744871" y="2278442"/>
            <a:ext cx="3273190" cy="512524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ISA of executable code </a:t>
            </a:r>
            <a:endParaRPr lang="en-US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4296769" y="2944907"/>
            <a:ext cx="3591637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program headers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4296769" y="3588627"/>
            <a:ext cx="3591637" cy="512524"/>
          </a:xfrm>
          <a:prstGeom prst="wedgeRectCallout">
            <a:avLst>
              <a:gd name="adj1" fmla="val -70355"/>
              <a:gd name="adj2" fmla="val -751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Offset of section headers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4490113" y="4625856"/>
            <a:ext cx="3098043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 of program headers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490112" y="5313524"/>
            <a:ext cx="3098043" cy="512524"/>
          </a:xfrm>
          <a:prstGeom prst="wedgeRectCallout">
            <a:avLst>
              <a:gd name="adj1" fmla="val -68835"/>
              <a:gd name="adj2" fmla="val 430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 of section headers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453718" y="2692421"/>
            <a:ext cx="3277737" cy="1530020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Entry point of executable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What should EIP be set to initially?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893"/>
            <a:ext cx="8618561" cy="6509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Program to </a:t>
            </a:r>
            <a:r>
              <a:rPr lang="en-US" b="1" dirty="0" smtClean="0">
                <a:solidFill>
                  <a:schemeClr val="accent3"/>
                </a:solidFill>
              </a:rPr>
              <a:t>read </a:t>
            </a:r>
            <a:r>
              <a:rPr lang="en-US" dirty="0" smtClean="0">
                <a:solidFill>
                  <a:schemeClr val="accent3"/>
                </a:solidFill>
              </a:rPr>
              <a:t>some </a:t>
            </a:r>
            <a:r>
              <a:rPr lang="en-US" dirty="0">
                <a:solidFill>
                  <a:schemeClr val="accent3"/>
                </a:solidFill>
              </a:rPr>
              <a:t>data </a:t>
            </a:r>
            <a:r>
              <a:rPr lang="en-US" dirty="0" smtClean="0">
                <a:solidFill>
                  <a:schemeClr val="accent3"/>
                </a:solidFill>
              </a:rPr>
              <a:t>from </a:t>
            </a:r>
            <a:r>
              <a:rPr lang="en-US" dirty="0">
                <a:solidFill>
                  <a:schemeClr val="accent3"/>
                </a:solidFill>
              </a:rPr>
              <a:t>shared memory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SIZE = </a:t>
            </a:r>
            <a:r>
              <a:rPr lang="en-US" dirty="0" smtClean="0">
                <a:solidFill>
                  <a:schemeClr val="accent4"/>
                </a:solidFill>
              </a:rPr>
              <a:t>4096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accent3"/>
                </a:solidFill>
              </a:rPr>
              <a:t>/* size of the shared page */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name of the shared page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char </a:t>
            </a:r>
            <a:r>
              <a:rPr lang="en-US" dirty="0" smtClean="0"/>
              <a:t>* NAME = </a:t>
            </a:r>
            <a:r>
              <a:rPr lang="en-US" dirty="0" smtClean="0">
                <a:solidFill>
                  <a:schemeClr val="accent2"/>
                </a:solidFill>
              </a:rPr>
              <a:t>“MY_PAGE”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shm_fd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shm_fd</a:t>
            </a:r>
            <a:r>
              <a:rPr lang="en-US" dirty="0" smtClean="0"/>
              <a:t> = </a:t>
            </a:r>
            <a:r>
              <a:rPr lang="en-US" dirty="0" err="1" smtClean="0"/>
              <a:t>shm_open</a:t>
            </a:r>
            <a:r>
              <a:rPr lang="en-US" dirty="0" smtClean="0"/>
              <a:t>(name, O_RDONLY, </a:t>
            </a:r>
            <a:r>
              <a:rPr lang="en-US" dirty="0" smtClean="0">
                <a:solidFill>
                  <a:schemeClr val="accent4"/>
                </a:solidFill>
              </a:rPr>
              <a:t>0666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) </a:t>
            </a:r>
            <a:r>
              <a:rPr lang="en-US" dirty="0" err="1" smtClean="0"/>
              <a:t>mmap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, SIZE, PROT_READ,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MAP_SHARED, </a:t>
            </a:r>
            <a:r>
              <a:rPr lang="en-US" dirty="0" err="1" smtClean="0"/>
              <a:t>shm_fd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“%s\n”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shm_unlink</a:t>
            </a:r>
            <a:r>
              <a:rPr lang="en-US" dirty="0" smtClean="0"/>
              <a:t>(</a:t>
            </a:r>
            <a:r>
              <a:rPr lang="en-US" dirty="0" err="1" smtClean="0"/>
              <a:t>shm_fd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 of message passing</a:t>
            </a:r>
          </a:p>
          <a:p>
            <a:pPr lvl="1"/>
            <a:r>
              <a:rPr lang="en-US" dirty="0" smtClean="0"/>
              <a:t>Producers add messages to a shared FIFO queue</a:t>
            </a:r>
          </a:p>
          <a:p>
            <a:pPr lvl="1"/>
            <a:r>
              <a:rPr lang="en-US" dirty="0" smtClean="0"/>
              <a:t>Consumer(s) remove messages</a:t>
            </a:r>
          </a:p>
          <a:p>
            <a:pPr lvl="1"/>
            <a:r>
              <a:rPr lang="en-US" dirty="0" smtClean="0"/>
              <a:t>OS takes care of memory management, synchronization</a:t>
            </a:r>
          </a:p>
          <a:p>
            <a:r>
              <a:rPr lang="en-US" dirty="0" err="1" smtClean="0"/>
              <a:t>Posix</a:t>
            </a:r>
            <a:r>
              <a:rPr lang="en-US" dirty="0" smtClean="0"/>
              <a:t> API: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msgget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creates a new message queue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msgsnd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pushes a message onto the queue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msgrcv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– pops a message from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682836" y="820190"/>
            <a:ext cx="399011" cy="6650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866336"/>
            <a:ext cx="8707272" cy="4957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File-like abstraction for sending data between processes</a:t>
            </a:r>
          </a:p>
          <a:p>
            <a:pPr lvl="1"/>
            <a:r>
              <a:rPr lang="en-US" dirty="0" smtClean="0"/>
              <a:t>Can be read or written to, just like a file</a:t>
            </a:r>
          </a:p>
          <a:p>
            <a:pPr lvl="1"/>
            <a:r>
              <a:rPr lang="en-US" dirty="0" smtClean="0"/>
              <a:t>Permissions controlled by the creating process</a:t>
            </a:r>
          </a:p>
          <a:p>
            <a:r>
              <a:rPr lang="en-US" dirty="0" smtClean="0"/>
              <a:t>Two types of pipes</a:t>
            </a:r>
          </a:p>
          <a:p>
            <a:pPr lvl="1"/>
            <a:r>
              <a:rPr lang="en-US" dirty="0" smtClean="0"/>
              <a:t>Named pipe: any process can attach as long as it knows the name</a:t>
            </a:r>
          </a:p>
          <a:p>
            <a:pPr lvl="2"/>
            <a:r>
              <a:rPr lang="en-US" dirty="0" smtClean="0"/>
              <a:t>Typically used for long lived IPC</a:t>
            </a:r>
          </a:p>
          <a:p>
            <a:pPr lvl="1"/>
            <a:r>
              <a:rPr lang="en-US" dirty="0" smtClean="0"/>
              <a:t>Unnamed/anonymous pipe: only exists between a parent and its children</a:t>
            </a:r>
          </a:p>
          <a:p>
            <a:r>
              <a:rPr lang="en-US" dirty="0" smtClean="0"/>
              <a:t>Full or half-duplex</a:t>
            </a:r>
          </a:p>
          <a:p>
            <a:pPr lvl="1"/>
            <a:r>
              <a:rPr lang="en-US" dirty="0" smtClean="0"/>
              <a:t>Can one or both ends of the pipe be read?</a:t>
            </a:r>
          </a:p>
          <a:p>
            <a:pPr lvl="1"/>
            <a:r>
              <a:rPr lang="en-US" dirty="0" smtClean="0"/>
              <a:t>Can one or both ends of the pipe be written?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9762"/>
              </p:ext>
            </p:extLst>
          </p:nvPr>
        </p:nvGraphicFramePr>
        <p:xfrm>
          <a:off x="2327432" y="529467"/>
          <a:ext cx="1973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450"/>
                <a:gridCol w="129844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[0])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[1])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>
            <a:off x="4311535" y="1036320"/>
            <a:ext cx="2241665" cy="3472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4303222" y="1037926"/>
            <a:ext cx="2314263" cy="35505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tored Data 12"/>
          <p:cNvSpPr/>
          <p:nvPr/>
        </p:nvSpPr>
        <p:spPr>
          <a:xfrm rot="10800000">
            <a:off x="4860174" y="820189"/>
            <a:ext cx="1313411" cy="66501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9922" y="92186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Pipe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9696" y="955113"/>
            <a:ext cx="1169240" cy="27517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8118"/>
              </p:ext>
            </p:extLst>
          </p:nvPr>
        </p:nvGraphicFramePr>
        <p:xfrm>
          <a:off x="6633051" y="472221"/>
          <a:ext cx="197389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5450"/>
                <a:gridCol w="129844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[0])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[1])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064945" y="1313837"/>
            <a:ext cx="1169240" cy="27517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50750" y="898734"/>
            <a:ext cx="1169240" cy="27517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45999" y="1257458"/>
            <a:ext cx="1169240" cy="27517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All Used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5771"/>
            <a:ext cx="8229600" cy="31304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ps</a:t>
            </a:r>
            <a:r>
              <a:rPr lang="en-US" dirty="0">
                <a:solidFill>
                  <a:schemeClr val="bg1"/>
                </a:solidFill>
              </a:rPr>
              <a:t> x | </a:t>
            </a:r>
            <a:r>
              <a:rPr lang="en-US" dirty="0" err="1">
                <a:solidFill>
                  <a:schemeClr val="bg1"/>
                </a:solidFill>
              </a:rPr>
              <a:t>grep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3299 ?        S      0:00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sshd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cbw@pts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91073" y="1392063"/>
            <a:ext cx="4726837" cy="902935"/>
          </a:xfrm>
          <a:prstGeom prst="wedgeRectCallout">
            <a:avLst>
              <a:gd name="adj1" fmla="val -20833"/>
              <a:gd name="adj2" fmla="val 861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Pipe the output from one process to the input of another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9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84245"/>
            <a:ext cx="8523027" cy="69467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{  </a:t>
            </a:r>
            <a:r>
              <a:rPr lang="en-US" dirty="0" smtClean="0">
                <a:solidFill>
                  <a:schemeClr val="accent3"/>
                </a:solidFill>
              </a:rPr>
              <a:t>/* Program that passes a string to a child process through a pipe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/>
              <a:t>fd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/>
              <a:t>], </a:t>
            </a:r>
            <a:r>
              <a:rPr lang="en-US" dirty="0" err="1" smtClean="0"/>
              <a:t>nbytes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childpid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string[] = </a:t>
            </a:r>
            <a:r>
              <a:rPr lang="en-US" dirty="0">
                <a:solidFill>
                  <a:schemeClr val="accent2"/>
                </a:solidFill>
              </a:rPr>
              <a:t>"Hello, world!\n</a:t>
            </a:r>
            <a:r>
              <a:rPr lang="en-US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/>
              <a:t>readbuffer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80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pipe(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 smtClean="0"/>
              <a:t>((</a:t>
            </a:r>
            <a:r>
              <a:rPr lang="en-US" dirty="0" err="1"/>
              <a:t>childpid</a:t>
            </a:r>
            <a:r>
              <a:rPr lang="en-US" dirty="0"/>
              <a:t> = fork()) == </a:t>
            </a:r>
            <a:r>
              <a:rPr lang="en-US" dirty="0">
                <a:solidFill>
                  <a:schemeClr val="accent4"/>
                </a:solidFill>
              </a:rPr>
              <a:t>-1</a:t>
            </a:r>
            <a:r>
              <a:rPr lang="en-US" dirty="0"/>
              <a:t>) { </a:t>
            </a:r>
            <a:r>
              <a:rPr lang="en-US" dirty="0" err="1"/>
              <a:t>perror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"fork"</a:t>
            </a:r>
            <a:r>
              <a:rPr lang="en-US" dirty="0"/>
              <a:t>); exit(</a:t>
            </a:r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dirty="0"/>
              <a:t>);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childpid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Child process closes up input side of pipe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close(</a:t>
            </a:r>
            <a:r>
              <a:rPr lang="en-US" dirty="0" err="1" smtClean="0"/>
              <a:t>fd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/>
              <a:t>]);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Send "string" through the output side of pipe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write(</a:t>
            </a:r>
            <a:r>
              <a:rPr lang="en-US" dirty="0" err="1" smtClean="0"/>
              <a:t>fd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  <a:r>
              <a:rPr lang="en-US" dirty="0"/>
              <a:t>], string, </a:t>
            </a:r>
            <a:r>
              <a:rPr lang="en-US" dirty="0" err="1" smtClean="0"/>
              <a:t>strlen</a:t>
            </a:r>
            <a:r>
              <a:rPr lang="en-US" dirty="0" smtClean="0"/>
              <a:t>(string) + 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>
                <a:solidFill>
                  <a:schemeClr val="accent1"/>
                </a:solidFill>
              </a:rPr>
              <a:t>else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Parent process closes up output side of pipe */ </a:t>
            </a:r>
            <a:r>
              <a:rPr lang="en-US" dirty="0" smtClean="0"/>
              <a:t>				close(</a:t>
            </a:r>
            <a:r>
              <a:rPr lang="en-US" dirty="0" err="1" smtClean="0"/>
              <a:t>fd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Read in a string from the pipe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nbytes</a:t>
            </a:r>
            <a:r>
              <a:rPr lang="en-US" dirty="0" smtClean="0"/>
              <a:t> </a:t>
            </a:r>
            <a:r>
              <a:rPr lang="en-US" dirty="0"/>
              <a:t>= read(</a:t>
            </a:r>
            <a:r>
              <a:rPr lang="en-US" dirty="0" err="1"/>
              <a:t>fd</a:t>
            </a:r>
            <a:r>
              <a:rPr lang="en-US" dirty="0"/>
              <a:t>[</a:t>
            </a:r>
            <a:r>
              <a:rPr lang="en-US" dirty="0">
                <a:solidFill>
                  <a:schemeClr val="accent4"/>
                </a:solidFill>
              </a:rPr>
              <a:t>0</a:t>
            </a:r>
            <a:r>
              <a:rPr lang="en-US" dirty="0"/>
              <a:t>], </a:t>
            </a:r>
            <a:r>
              <a:rPr lang="en-US" dirty="0" err="1"/>
              <a:t>readbuffer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readbuffer</a:t>
            </a:r>
            <a:r>
              <a:rPr lang="en-US" dirty="0"/>
              <a:t>)); </a:t>
            </a:r>
            <a:r>
              <a:rPr lang="en-US" dirty="0" smtClean="0"/>
              <a:t>				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"Received string: %s"</a:t>
            </a:r>
            <a:r>
              <a:rPr lang="en-US" dirty="0"/>
              <a:t>, </a:t>
            </a:r>
            <a:r>
              <a:rPr lang="en-US" dirty="0" err="1"/>
              <a:t>readbuffer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(0);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for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the same sockets you use for networking</a:t>
            </a:r>
          </a:p>
          <a:p>
            <a:r>
              <a:rPr lang="en-US" dirty="0" smtClean="0"/>
              <a:t>Server opens a listen socket, as usual</a:t>
            </a:r>
          </a:p>
          <a:p>
            <a:r>
              <a:rPr lang="en-US" dirty="0" smtClean="0"/>
              <a:t>Clients connect to this socket</a:t>
            </a:r>
          </a:p>
          <a:p>
            <a:pPr lvl="1"/>
            <a:r>
              <a:rPr lang="en-US" dirty="0" smtClean="0"/>
              <a:t>The server can check the clients IP and drop connections from anyone other than 127.0.0.1</a:t>
            </a:r>
          </a:p>
          <a:p>
            <a:r>
              <a:rPr lang="en-US" dirty="0" smtClean="0"/>
              <a:t>Send and receive packets as usual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02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are links established?</a:t>
            </a:r>
          </a:p>
          <a:p>
            <a:r>
              <a:rPr lang="en-US" dirty="0" smtClean="0"/>
              <a:t>Can a link be associated with more than two processes?</a:t>
            </a:r>
          </a:p>
          <a:p>
            <a:r>
              <a:rPr lang="en-US" dirty="0" smtClean="0"/>
              <a:t>What is the capacity of each link?</a:t>
            </a:r>
          </a:p>
          <a:p>
            <a:r>
              <a:rPr lang="en-US" dirty="0" smtClean="0"/>
              <a:t>Are messages fixed size or variable size?</a:t>
            </a:r>
          </a:p>
          <a:p>
            <a:r>
              <a:rPr lang="en-US" dirty="0" smtClean="0"/>
              <a:t>Is the link unidirectional or bidirectional?</a:t>
            </a:r>
          </a:p>
          <a:p>
            <a:r>
              <a:rPr lang="en-US" dirty="0" smtClean="0"/>
              <a:t>Is the link synchronous or asynchronous?</a:t>
            </a:r>
          </a:p>
          <a:p>
            <a:r>
              <a:rPr lang="en-US" dirty="0" smtClean="0"/>
              <a:t>Does the API guarantee atomicity?</a:t>
            </a:r>
          </a:p>
          <a:p>
            <a:r>
              <a:rPr lang="en-US" dirty="0" smtClean="0"/>
              <a:t>What is the overhead of the API?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Programs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Context Switching</a:t>
            </a:r>
          </a:p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Protected Mode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Execution</a:t>
            </a:r>
          </a:p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Inter-process Communication</a:t>
            </a:r>
          </a:p>
          <a:p>
            <a:r>
              <a:rPr lang="en-US" sz="4400" dirty="0" smtClean="0"/>
              <a:t>Threads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Processes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we have the ability to run processes</a:t>
            </a:r>
          </a:p>
          <a:p>
            <a:pPr lvl="1"/>
            <a:r>
              <a:rPr lang="en-US" dirty="0" smtClean="0"/>
              <a:t>And processes can communicate with each other</a:t>
            </a:r>
          </a:p>
          <a:p>
            <a:r>
              <a:rPr lang="en-US" dirty="0" smtClean="0"/>
              <a:t>Is this enough functionality?</a:t>
            </a:r>
          </a:p>
          <a:p>
            <a:r>
              <a:rPr lang="en-US" dirty="0" smtClean="0"/>
              <a:t>Possible scenarios:</a:t>
            </a:r>
          </a:p>
          <a:p>
            <a:pPr lvl="1"/>
            <a:r>
              <a:rPr lang="en-US" dirty="0" smtClean="0"/>
              <a:t>A large server with many clients</a:t>
            </a:r>
          </a:p>
          <a:p>
            <a:pPr lvl="1"/>
            <a:r>
              <a:rPr lang="en-US" dirty="0" smtClean="0"/>
              <a:t>A powerful computer with many CPU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heavyweight (i.e. slow)</a:t>
            </a:r>
          </a:p>
          <a:p>
            <a:pPr lvl="1"/>
            <a:r>
              <a:rPr lang="en-US" dirty="0" smtClean="0"/>
              <a:t>Space must be allocated for the new process</a:t>
            </a:r>
          </a:p>
          <a:p>
            <a:pPr lvl="1"/>
            <a:r>
              <a:rPr lang="en-US" dirty="0" smtClean="0"/>
              <a:t>fork() copies all state of the parent to the child</a:t>
            </a:r>
          </a:p>
          <a:p>
            <a:r>
              <a:rPr lang="en-US" dirty="0" smtClean="0"/>
              <a:t>IPC mechanisms are cumbersome</a:t>
            </a:r>
          </a:p>
          <a:p>
            <a:pPr lvl="1"/>
            <a:r>
              <a:rPr lang="en-US" dirty="0" smtClean="0"/>
              <a:t>Difficult to use fine-grained synchronization</a:t>
            </a:r>
          </a:p>
          <a:p>
            <a:pPr lvl="1"/>
            <a:r>
              <a:rPr lang="en-US" dirty="0" smtClean="0"/>
              <a:t>Message passing is slow</a:t>
            </a:r>
          </a:p>
          <a:p>
            <a:pPr lvl="2"/>
            <a:r>
              <a:rPr lang="en-US" dirty="0" smtClean="0"/>
              <a:t>Each message may have to go through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79402</TotalTime>
  <Words>6119</Words>
  <Application>Microsoft Office PowerPoint</Application>
  <PresentationFormat>On-screen Show (4:3)</PresentationFormat>
  <Paragraphs>1564</Paragraphs>
  <Slides>111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Courier New</vt:lpstr>
      <vt:lpstr>Helvetica LT Std Light</vt:lpstr>
      <vt:lpstr>Wingdings</vt:lpstr>
      <vt:lpstr>Office Theme</vt:lpstr>
      <vt:lpstr>CS 5600 Computer Systems</vt:lpstr>
      <vt:lpstr>PowerPoint Presentation</vt:lpstr>
      <vt:lpstr>Running Dynamic Code</vt:lpstr>
      <vt:lpstr>Programs and Processes</vt:lpstr>
      <vt:lpstr>How to Run a Program?</vt:lpstr>
      <vt:lpstr>Program Formats</vt:lpstr>
      <vt:lpstr>test.c</vt:lpstr>
      <vt:lpstr>ELF File Format</vt:lpstr>
      <vt:lpstr>ELF Header Format</vt:lpstr>
      <vt:lpstr>ELF Header Example</vt:lpstr>
      <vt:lpstr>Investigating the Entry Point</vt:lpstr>
      <vt:lpstr>Entry point != &amp;main</vt:lpstr>
      <vt:lpstr>Sections and Segments</vt:lpstr>
      <vt:lpstr>Common Sections</vt:lpstr>
      <vt:lpstr>Section Example</vt:lpstr>
      <vt:lpstr>PowerPoint Presentation</vt:lpstr>
      <vt:lpstr>.text Example Header</vt:lpstr>
      <vt:lpstr>.bss Example Header</vt:lpstr>
      <vt:lpstr>Segments</vt:lpstr>
      <vt:lpstr>Segment Header</vt:lpstr>
      <vt:lpstr>PowerPoint Presentation</vt:lpstr>
      <vt:lpstr>What About Static Data?</vt:lpstr>
      <vt:lpstr>The Program Loader</vt:lpstr>
      <vt:lpstr>Single-Process Address Apace</vt:lpstr>
      <vt:lpstr>Problem: Pointers in Programs</vt:lpstr>
      <vt:lpstr>Program Load Addresses</vt:lpstr>
      <vt:lpstr>Address Spaces for Multiple Processes</vt:lpstr>
      <vt:lpstr>Address Spaces for Multiple Processes</vt:lpstr>
      <vt:lpstr>Fixed-Address Compilation</vt:lpstr>
      <vt:lpstr>Load-Time Fixup</vt:lpstr>
      <vt:lpstr>Position-Independent Code</vt:lpstr>
      <vt:lpstr>Hardware Support</vt:lpstr>
      <vt:lpstr>MMU and Virtual Memory</vt:lpstr>
      <vt:lpstr>Advantages of Virtual Memory</vt:lpstr>
      <vt:lpstr>Base and Bounds Registers</vt:lpstr>
      <vt:lpstr>Base and Bounds Example</vt:lpstr>
      <vt:lpstr>Confused About Virtual Memory?</vt:lpstr>
      <vt:lpstr>PowerPoint Presentation</vt:lpstr>
      <vt:lpstr>From the Loader to the Kernel</vt:lpstr>
      <vt:lpstr>Program Control Block (PCB)</vt:lpstr>
      <vt:lpstr>Process States</vt:lpstr>
      <vt:lpstr>Parents and Children</vt:lpstr>
      <vt:lpstr>Process Tree</vt:lpstr>
      <vt:lpstr>Additional Execution Context</vt:lpstr>
      <vt:lpstr>UNIX Process Management</vt:lpstr>
      <vt:lpstr>UNIX Process Management</vt:lpstr>
      <vt:lpstr>Question: What does this code print?</vt:lpstr>
      <vt:lpstr>Questions</vt:lpstr>
      <vt:lpstr>Implementing UNIX fork()</vt:lpstr>
      <vt:lpstr>Implementing UNIX exec()</vt:lpstr>
      <vt:lpstr>Process Termination</vt:lpstr>
      <vt:lpstr>PowerPoint Presentation</vt:lpstr>
      <vt:lpstr>The Story So Far…</vt:lpstr>
      <vt:lpstr>Context Switching</vt:lpstr>
      <vt:lpstr>The Process Stack</vt:lpstr>
      <vt:lpstr>stack_exam.c</vt:lpstr>
      <vt:lpstr>PowerPoint Presentation</vt:lpstr>
      <vt:lpstr>PowerPoint Presentation</vt:lpstr>
      <vt:lpstr>Stack Switching</vt:lpstr>
      <vt:lpstr>Switching Between Processes</vt:lpstr>
      <vt:lpstr>PowerPoint Presentation</vt:lpstr>
      <vt:lpstr>Abusing Call and Return</vt:lpstr>
      <vt:lpstr>What About New Processes?</vt:lpstr>
      <vt:lpstr>PowerPoint Presentation</vt:lpstr>
      <vt:lpstr>When Do You Switch Processes?</vt:lpstr>
      <vt:lpstr>Voluntary Yielding</vt:lpstr>
      <vt:lpstr>Interjection on OS APIs</vt:lpstr>
      <vt:lpstr>I/O Context Switch Example</vt:lpstr>
      <vt:lpstr>Context Switching on I/O</vt:lpstr>
      <vt:lpstr>Preemptive Context Switching</vt:lpstr>
      <vt:lpstr>PowerPoint Presentation</vt:lpstr>
      <vt:lpstr>Process Isolation</vt:lpstr>
      <vt:lpstr>Thought Experiment</vt:lpstr>
      <vt:lpstr>Protected Mode</vt:lpstr>
      <vt:lpstr>Real vs. Protected</vt:lpstr>
      <vt:lpstr>Dual-Mode Operation</vt:lpstr>
      <vt:lpstr>Protected Features</vt:lpstr>
      <vt:lpstr>Privileged Instructions</vt:lpstr>
      <vt:lpstr>Changing Modes</vt:lpstr>
      <vt:lpstr>Mode Transfer</vt:lpstr>
      <vt:lpstr>System Call Example</vt:lpstr>
      <vt:lpstr>Alternative Syscall Mechanisms</vt:lpstr>
      <vt:lpstr>PowerPoint Presentation</vt:lpstr>
      <vt:lpstr>Processes are not Islands</vt:lpstr>
      <vt:lpstr>Mechanisms for IPC</vt:lpstr>
      <vt:lpstr>IPC Examples</vt:lpstr>
      <vt:lpstr>Posix Shared Memory API</vt:lpstr>
      <vt:lpstr>Posix Shared Memory </vt:lpstr>
      <vt:lpstr>PowerPoint Presentation</vt:lpstr>
      <vt:lpstr>PowerPoint Presentation</vt:lpstr>
      <vt:lpstr>POSIX Message Queues</vt:lpstr>
      <vt:lpstr>Pipes</vt:lpstr>
      <vt:lpstr>You’ve All Used Pipes</vt:lpstr>
      <vt:lpstr>PowerPoint Presentation</vt:lpstr>
      <vt:lpstr>Sockets for IPC</vt:lpstr>
      <vt:lpstr>Implementation Questions</vt:lpstr>
      <vt:lpstr>PowerPoint Presentation</vt:lpstr>
      <vt:lpstr>Are Processes Enough?</vt:lpstr>
      <vt:lpstr>Problems with Processes</vt:lpstr>
      <vt:lpstr>Threads</vt:lpstr>
      <vt:lpstr>PowerPoint Presentation</vt:lpstr>
      <vt:lpstr>Thread Implementations</vt:lpstr>
      <vt:lpstr>POSIX Pthreads</vt:lpstr>
      <vt:lpstr>Pthread API</vt:lpstr>
      <vt:lpstr>Pthread Example</vt:lpstr>
      <vt:lpstr>Linux Threads</vt:lpstr>
      <vt:lpstr>Thread Oddities</vt:lpstr>
      <vt:lpstr>Advanced Threading</vt:lpstr>
      <vt:lpstr>Thread Local Storage</vt:lpstr>
      <vt:lpstr>OpenMP</vt:lpstr>
      <vt:lpstr>Processes vs. 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1266</cp:revision>
  <cp:lastPrinted>2012-08-22T04:00:45Z</cp:lastPrinted>
  <dcterms:created xsi:type="dcterms:W3CDTF">2012-01-03T02:22:46Z</dcterms:created>
  <dcterms:modified xsi:type="dcterms:W3CDTF">2014-09-09T03:04:57Z</dcterms:modified>
</cp:coreProperties>
</file>