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9"/>
  </p:notesMasterIdLst>
  <p:handoutMasterIdLst>
    <p:handoutMasterId r:id="rId70"/>
  </p:handoutMasterIdLst>
  <p:sldIdLst>
    <p:sldId id="256" r:id="rId2"/>
    <p:sldId id="555" r:id="rId3"/>
    <p:sldId id="554" r:id="rId4"/>
    <p:sldId id="568" r:id="rId5"/>
    <p:sldId id="553" r:id="rId6"/>
    <p:sldId id="556" r:id="rId7"/>
    <p:sldId id="557" r:id="rId8"/>
    <p:sldId id="559" r:id="rId9"/>
    <p:sldId id="560" r:id="rId10"/>
    <p:sldId id="558" r:id="rId11"/>
    <p:sldId id="552" r:id="rId12"/>
    <p:sldId id="561" r:id="rId13"/>
    <p:sldId id="562" r:id="rId14"/>
    <p:sldId id="564" r:id="rId15"/>
    <p:sldId id="563" r:id="rId16"/>
    <p:sldId id="565" r:id="rId17"/>
    <p:sldId id="566" r:id="rId18"/>
    <p:sldId id="569" r:id="rId19"/>
    <p:sldId id="570" r:id="rId20"/>
    <p:sldId id="575" r:id="rId21"/>
    <p:sldId id="581" r:id="rId22"/>
    <p:sldId id="567" r:id="rId23"/>
    <p:sldId id="571" r:id="rId24"/>
    <p:sldId id="572" r:id="rId25"/>
    <p:sldId id="573" r:id="rId26"/>
    <p:sldId id="574" r:id="rId27"/>
    <p:sldId id="576" r:id="rId28"/>
    <p:sldId id="577" r:id="rId29"/>
    <p:sldId id="578" r:id="rId30"/>
    <p:sldId id="579" r:id="rId31"/>
    <p:sldId id="580" r:id="rId32"/>
    <p:sldId id="582" r:id="rId33"/>
    <p:sldId id="583" r:id="rId34"/>
    <p:sldId id="584" r:id="rId35"/>
    <p:sldId id="585" r:id="rId36"/>
    <p:sldId id="587" r:id="rId37"/>
    <p:sldId id="586" r:id="rId38"/>
    <p:sldId id="588" r:id="rId39"/>
    <p:sldId id="589" r:id="rId40"/>
    <p:sldId id="591" r:id="rId41"/>
    <p:sldId id="592" r:id="rId42"/>
    <p:sldId id="593" r:id="rId43"/>
    <p:sldId id="594" r:id="rId44"/>
    <p:sldId id="595" r:id="rId45"/>
    <p:sldId id="596" r:id="rId46"/>
    <p:sldId id="597" r:id="rId47"/>
    <p:sldId id="598" r:id="rId48"/>
    <p:sldId id="599" r:id="rId49"/>
    <p:sldId id="601" r:id="rId50"/>
    <p:sldId id="600" r:id="rId51"/>
    <p:sldId id="603" r:id="rId52"/>
    <p:sldId id="602" r:id="rId53"/>
    <p:sldId id="604" r:id="rId54"/>
    <p:sldId id="605" r:id="rId55"/>
    <p:sldId id="590" r:id="rId56"/>
    <p:sldId id="607" r:id="rId57"/>
    <p:sldId id="608" r:id="rId58"/>
    <p:sldId id="609" r:id="rId59"/>
    <p:sldId id="610" r:id="rId60"/>
    <p:sldId id="611" r:id="rId61"/>
    <p:sldId id="612" r:id="rId62"/>
    <p:sldId id="614" r:id="rId63"/>
    <p:sldId id="616" r:id="rId64"/>
    <p:sldId id="617" r:id="rId65"/>
    <p:sldId id="615" r:id="rId66"/>
    <p:sldId id="618" r:id="rId67"/>
    <p:sldId id="606" r:id="rId6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19203-09A5-47C0-9E1E-D0D4D6E90797}">
          <p14:sldIdLst>
            <p14:sldId id="256"/>
            <p14:sldId id="555"/>
            <p14:sldId id="554"/>
            <p14:sldId id="568"/>
            <p14:sldId id="553"/>
            <p14:sldId id="556"/>
            <p14:sldId id="557"/>
            <p14:sldId id="559"/>
            <p14:sldId id="560"/>
            <p14:sldId id="558"/>
            <p14:sldId id="552"/>
            <p14:sldId id="561"/>
            <p14:sldId id="562"/>
            <p14:sldId id="564"/>
            <p14:sldId id="563"/>
            <p14:sldId id="565"/>
            <p14:sldId id="566"/>
            <p14:sldId id="569"/>
            <p14:sldId id="570"/>
            <p14:sldId id="575"/>
            <p14:sldId id="581"/>
            <p14:sldId id="567"/>
            <p14:sldId id="571"/>
            <p14:sldId id="572"/>
            <p14:sldId id="573"/>
            <p14:sldId id="574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7"/>
            <p14:sldId id="586"/>
            <p14:sldId id="588"/>
            <p14:sldId id="589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0"/>
            <p14:sldId id="603"/>
            <p14:sldId id="602"/>
            <p14:sldId id="604"/>
            <p14:sldId id="605"/>
            <p14:sldId id="590"/>
            <p14:sldId id="607"/>
            <p14:sldId id="608"/>
            <p14:sldId id="609"/>
            <p14:sldId id="610"/>
            <p14:sldId id="611"/>
            <p14:sldId id="612"/>
            <p14:sldId id="614"/>
            <p14:sldId id="616"/>
            <p14:sldId id="617"/>
            <p14:sldId id="615"/>
            <p14:sldId id="618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99" d="100"/>
          <a:sy n="99" d="100"/>
        </p:scale>
        <p:origin x="63" y="1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111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1168860" TargetMode="External"/><Relationship Id="rId2" Type="http://schemas.openxmlformats.org/officeDocument/2006/relationships/hyperlink" Target="http://www.vmware.com/files/pdf/software_hardware_tech_x86_vi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acm.org/citation.cfm?id=945462" TargetMode="External"/><Relationship Id="rId4" Type="http://schemas.openxmlformats.org/officeDocument/2006/relationships/hyperlink" Target="http://www.vmware.com/pdf/Perf_ESX_Intel-EPT-eval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11: Virtual Machine Monitors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153234"/>
            <a:ext cx="8734568" cy="5561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overhead</a:t>
            </a:r>
          </a:p>
          <a:p>
            <a:pPr lvl="1"/>
            <a:r>
              <a:rPr lang="en-US" dirty="0" smtClean="0"/>
              <a:t>VMM data structures for virtualized hardware may require lots of memory</a:t>
            </a:r>
          </a:p>
          <a:p>
            <a:r>
              <a:rPr lang="en-US" dirty="0" smtClean="0"/>
              <a:t>CPU overhead</a:t>
            </a:r>
          </a:p>
          <a:p>
            <a:pPr lvl="1"/>
            <a:r>
              <a:rPr lang="en-US" dirty="0" smtClean="0"/>
              <a:t>Context switching between VMM and each guest is costly</a:t>
            </a:r>
          </a:p>
          <a:p>
            <a:pPr lvl="1"/>
            <a:r>
              <a:rPr lang="en-US" dirty="0" smtClean="0"/>
              <a:t>Some instructions and functions (e.g. page allocation) must be virtualized; slower than direct operations</a:t>
            </a:r>
          </a:p>
          <a:p>
            <a:r>
              <a:rPr lang="en-US" dirty="0" smtClean="0"/>
              <a:t>I/O performance</a:t>
            </a:r>
          </a:p>
          <a:p>
            <a:pPr lvl="1"/>
            <a:r>
              <a:rPr lang="en-US" dirty="0"/>
              <a:t>Devices must be shared between guests</a:t>
            </a:r>
          </a:p>
          <a:p>
            <a:pPr lvl="1"/>
            <a:r>
              <a:rPr lang="en-US" dirty="0" smtClean="0"/>
              <a:t>Virtualized devices (e.g. disks, network) may be slower than the underlying physical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Full Virtualization (VMWare)</a:t>
            </a:r>
          </a:p>
          <a:p>
            <a:r>
              <a:rPr lang="en-US" sz="4400" dirty="0" smtClean="0"/>
              <a:t>Hardware Support</a:t>
            </a:r>
          </a:p>
          <a:p>
            <a:r>
              <a:rPr lang="en-US" sz="4400" dirty="0" err="1" smtClean="0"/>
              <a:t>Paravirtualization</a:t>
            </a:r>
            <a:r>
              <a:rPr lang="en-US" sz="4400" dirty="0" smtClean="0"/>
              <a:t> (</a:t>
            </a:r>
            <a:r>
              <a:rPr lang="en-US" sz="4400" dirty="0" err="1" smtClean="0"/>
              <a:t>Xen</a:t>
            </a:r>
            <a:r>
              <a:rPr lang="en-US" sz="4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04012" cy="1143000"/>
          </a:xfrm>
        </p:spPr>
        <p:txBody>
          <a:bodyPr/>
          <a:lstStyle/>
          <a:p>
            <a:pPr algn="l"/>
            <a:r>
              <a:rPr lang="en-US" dirty="0" smtClean="0"/>
              <a:t>Full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235122"/>
            <a:ext cx="8993875" cy="5370394"/>
          </a:xfrm>
        </p:spPr>
        <p:txBody>
          <a:bodyPr>
            <a:normAutofit/>
          </a:bodyPr>
          <a:lstStyle/>
          <a:p>
            <a:r>
              <a:rPr lang="en-US" dirty="0" smtClean="0"/>
              <a:t>VMWare implements </a:t>
            </a:r>
            <a:r>
              <a:rPr lang="en-US" dirty="0">
                <a:solidFill>
                  <a:schemeClr val="accent1"/>
                </a:solidFill>
              </a:rPr>
              <a:t>full </a:t>
            </a:r>
            <a:r>
              <a:rPr lang="en-US" dirty="0" smtClean="0">
                <a:solidFill>
                  <a:schemeClr val="accent1"/>
                </a:solidFill>
              </a:rPr>
              <a:t>virtualization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smtClean="0">
                <a:sym typeface="Wingdings" panose="05000000000000000000" pitchFamily="2" charset="2"/>
              </a:rPr>
              <a:t> guest </a:t>
            </a:r>
            <a:r>
              <a:rPr lang="en-US" dirty="0" err="1" smtClean="0">
                <a:sym typeface="Wingdings" panose="05000000000000000000" pitchFamily="2" charset="2"/>
              </a:rPr>
              <a:t>OSes</a:t>
            </a:r>
            <a:r>
              <a:rPr lang="en-US" dirty="0" smtClean="0">
                <a:sym typeface="Wingdings" panose="05000000000000000000" pitchFamily="2" charset="2"/>
              </a:rPr>
              <a:t> do not need to be modified</a:t>
            </a:r>
            <a:endParaRPr lang="en-US" dirty="0" smtClean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Run unmodified </a:t>
            </a:r>
            <a:r>
              <a:rPr lang="en-US" dirty="0" err="1" smtClean="0"/>
              <a:t>OSes</a:t>
            </a:r>
            <a:r>
              <a:rPr lang="en-US" dirty="0" smtClean="0"/>
              <a:t> as guests</a:t>
            </a:r>
          </a:p>
          <a:p>
            <a:pPr lvl="1"/>
            <a:r>
              <a:rPr lang="en-US" dirty="0" smtClean="0"/>
              <a:t>Isolate the guest from the host (safety/security)</a:t>
            </a:r>
          </a:p>
          <a:p>
            <a:pPr lvl="1"/>
            <a:r>
              <a:rPr lang="en-US" dirty="0" smtClean="0"/>
              <a:t>Share physical devices and resources with the guest</a:t>
            </a:r>
          </a:p>
          <a:p>
            <a:pPr lvl="2"/>
            <a:r>
              <a:rPr lang="en-US" dirty="0" smtClean="0"/>
              <a:t>CPU, RAM, disk, network, GPU, etc…</a:t>
            </a:r>
          </a:p>
          <a:p>
            <a:r>
              <a:rPr lang="en-US" dirty="0" smtClean="0"/>
              <a:t>Other full virtualization VMMs:</a:t>
            </a:r>
          </a:p>
          <a:p>
            <a:pPr lvl="1"/>
            <a:r>
              <a:rPr lang="en-US" dirty="0" smtClean="0"/>
              <a:t>Parallels on OS X</a:t>
            </a:r>
          </a:p>
          <a:p>
            <a:pPr lvl="1"/>
            <a:r>
              <a:rPr lang="en-US" dirty="0" smtClean="0"/>
              <a:t>Hyper-v on Windows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D:\Classes\5600\assets\Vmware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46" y="311548"/>
            <a:ext cx="3555479" cy="57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D:\Classes\5600\assets\Vmware-Player-Download-run-xp-on-windows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1" y="0"/>
            <a:ext cx="88608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:\Classes\5600\assets\ParallelsDesktop8forMac_on_Retina_with_Windows_Magnif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320"/>
            <a:ext cx="9171297" cy="57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Virtualize…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5527344" cy="552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VMM is an application</a:t>
            </a:r>
          </a:p>
          <a:p>
            <a:r>
              <a:rPr lang="en-US" dirty="0" smtClean="0"/>
              <a:t>Like any app, it runs on top of a </a:t>
            </a:r>
            <a:r>
              <a:rPr lang="en-US" dirty="0" smtClean="0">
                <a:solidFill>
                  <a:schemeClr val="accent1"/>
                </a:solidFill>
              </a:rPr>
              <a:t>host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VMMs exist for most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VMWare works on Windows and Linux</a:t>
            </a:r>
          </a:p>
          <a:p>
            <a:pPr lvl="1"/>
            <a:r>
              <a:rPr lang="en-US" dirty="0" smtClean="0"/>
              <a:t>Parallels on OS X</a:t>
            </a:r>
          </a:p>
          <a:p>
            <a:pPr lvl="1"/>
            <a:r>
              <a:rPr lang="en-US" dirty="0" smtClean="0"/>
              <a:t>Hyper-V on Windows</a:t>
            </a:r>
          </a:p>
          <a:p>
            <a:r>
              <a:rPr lang="en-US" dirty="0" smtClean="0"/>
              <a:t>Some </a:t>
            </a:r>
            <a:r>
              <a:rPr lang="en-US" dirty="0"/>
              <a:t>lightweight </a:t>
            </a:r>
            <a:r>
              <a:rPr lang="en-US" dirty="0" err="1" smtClean="0"/>
              <a:t>OSes</a:t>
            </a:r>
            <a:r>
              <a:rPr lang="en-US" dirty="0" smtClean="0"/>
              <a:t> are designed to run VMMs</a:t>
            </a:r>
          </a:p>
          <a:p>
            <a:pPr lvl="1"/>
            <a:r>
              <a:rPr lang="en-US" dirty="0" smtClean="0"/>
              <a:t>VMWare ESX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35938" y="5492085"/>
            <a:ext cx="3051112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Machine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36776" y="4666057"/>
            <a:ext cx="3050273" cy="736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936776" y="3852069"/>
            <a:ext cx="3050273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5936776" y="1828800"/>
            <a:ext cx="3050274" cy="1501253"/>
          </a:xfrm>
          <a:prstGeom prst="wedgeRectCallout">
            <a:avLst>
              <a:gd name="adj1" fmla="val 33212"/>
              <a:gd name="adj2" fmla="val 13485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host OS manages underlying physical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a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5" y="1112292"/>
            <a:ext cx="5957249" cy="56706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an OS boots, it expects to do so on physical hardware</a:t>
            </a:r>
          </a:p>
          <a:p>
            <a:r>
              <a:rPr lang="en-US" dirty="0" smtClean="0"/>
              <a:t>To boot a guest, the VMM provides virtual hardware</a:t>
            </a:r>
          </a:p>
          <a:p>
            <a:pPr lvl="1"/>
            <a:r>
              <a:rPr lang="en-US" dirty="0" smtClean="0"/>
              <a:t>A fake BIOS</a:t>
            </a:r>
          </a:p>
          <a:p>
            <a:pPr lvl="1"/>
            <a:r>
              <a:rPr lang="en-US" dirty="0" smtClean="0"/>
              <a:t>CPU: typically matches the underlying CPU (e.g. x86 on x86)</a:t>
            </a:r>
          </a:p>
          <a:p>
            <a:pPr lvl="1"/>
            <a:r>
              <a:rPr lang="en-US" dirty="0" smtClean="0"/>
              <a:t>RAM: subset of physical RAM</a:t>
            </a:r>
          </a:p>
          <a:p>
            <a:pPr lvl="1"/>
            <a:r>
              <a:rPr lang="en-US" dirty="0" smtClean="0"/>
              <a:t>Disks: map to subsets of the physical disk(s)</a:t>
            </a:r>
          </a:p>
          <a:p>
            <a:pPr lvl="1"/>
            <a:r>
              <a:rPr lang="en-US" dirty="0" smtClean="0"/>
              <a:t>Network, etc…</a:t>
            </a:r>
          </a:p>
          <a:p>
            <a:r>
              <a:rPr lang="en-US" dirty="0" smtClean="0"/>
              <a:t>Guest OS is totally isolated</a:t>
            </a:r>
          </a:p>
          <a:p>
            <a:pPr lvl="1"/>
            <a:r>
              <a:rPr lang="en-US" dirty="0" smtClean="0"/>
              <a:t>Executes in </a:t>
            </a:r>
            <a:r>
              <a:rPr lang="en-US" dirty="0" err="1" smtClean="0"/>
              <a:t>userland</a:t>
            </a:r>
            <a:r>
              <a:rPr lang="en-US" dirty="0" smtClean="0"/>
              <a:t> (ring 3)</a:t>
            </a:r>
          </a:p>
          <a:p>
            <a:pPr lvl="1"/>
            <a:r>
              <a:rPr lang="en-US" dirty="0" smtClean="0"/>
              <a:t>Memory is contained in an x86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6803" y="5527447"/>
            <a:ext cx="2531661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16805" y="4694933"/>
            <a:ext cx="2531660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Virtual Machine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16804" y="3853257"/>
            <a:ext cx="2531660" cy="787144"/>
            <a:chOff x="6462213" y="3730427"/>
            <a:chExt cx="2531660" cy="787144"/>
          </a:xfrm>
        </p:grpSpPr>
        <p:sp>
          <p:nvSpPr>
            <p:cNvPr id="13" name="Rectangle 12"/>
            <p:cNvSpPr/>
            <p:nvPr/>
          </p:nvSpPr>
          <p:spPr>
            <a:xfrm>
              <a:off x="6462213" y="3755510"/>
              <a:ext cx="2531660" cy="73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4" name="Picture 3" descr="D:\Classes\5600\assets\windows-7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396" y="3730427"/>
              <a:ext cx="791566" cy="7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465326" y="3893166"/>
              <a:ext cx="1327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Guest OS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936776" y="1596788"/>
            <a:ext cx="3050274" cy="2033516"/>
          </a:xfrm>
          <a:prstGeom prst="wedgeRectCallout">
            <a:avLst>
              <a:gd name="adj1" fmla="val 9051"/>
              <a:gd name="adj2" fmla="val 6860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Guest boots exactly like any other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Starts at the MBR, looks for the </a:t>
            </a:r>
            <a:r>
              <a:rPr lang="en-US" sz="2400" dirty="0" err="1" smtClean="0"/>
              <a:t>bootloader</a:t>
            </a:r>
            <a:r>
              <a:rPr lang="en-US" sz="2400" dirty="0" smtClean="0"/>
              <a:t>, etc…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7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1030406"/>
            <a:ext cx="8734568" cy="5111087"/>
          </a:xfrm>
        </p:spPr>
        <p:txBody>
          <a:bodyPr/>
          <a:lstStyle/>
          <a:p>
            <a:r>
              <a:rPr lang="en-US" dirty="0" smtClean="0"/>
              <a:t>VMMs try to emulate hardware that is:</a:t>
            </a:r>
          </a:p>
          <a:p>
            <a:pPr lvl="1"/>
            <a:r>
              <a:rPr lang="en-US" dirty="0" smtClean="0"/>
              <a:t>Simple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mulating advanced features is hard to do in software</a:t>
            </a:r>
          </a:p>
          <a:p>
            <a:pPr lvl="1"/>
            <a:r>
              <a:rPr lang="en-US" dirty="0" smtClean="0"/>
              <a:t>Widely supported by device drivers</a:t>
            </a:r>
          </a:p>
          <a:p>
            <a:pPr lvl="2"/>
            <a:r>
              <a:rPr lang="en-US" dirty="0" smtClean="0"/>
              <a:t>Guests should already include support for the virtual hardware</a:t>
            </a:r>
          </a:p>
          <a:p>
            <a:r>
              <a:rPr lang="en-US" dirty="0" smtClean="0"/>
              <a:t>Example: VMWare virtual motherboard is always an Intel 440BX reference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 descr="D:\Classes\5600\assets\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79" y="5113480"/>
            <a:ext cx="5114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3493828" y="2183641"/>
            <a:ext cx="5486400" cy="1774208"/>
          </a:xfrm>
          <a:prstGeom prst="wedgeRectCallout">
            <a:avLst>
              <a:gd name="adj1" fmla="val 3112"/>
              <a:gd name="adj2" fmla="val 16792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motherboard was released in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Widely supported by many </a:t>
            </a:r>
            <a:r>
              <a:rPr lang="en-US" sz="2400" dirty="0" err="1" smtClean="0"/>
              <a:t>OSes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VMWare guests run on this virtual hardware to this 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4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Hardware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1235122"/>
            <a:ext cx="4831308" cy="5111087"/>
          </a:xfrm>
        </p:spPr>
        <p:txBody>
          <a:bodyPr/>
          <a:lstStyle/>
          <a:p>
            <a:r>
              <a:rPr lang="en-US" dirty="0" smtClean="0"/>
              <a:t>VMM exports a simple disk interface</a:t>
            </a:r>
          </a:p>
          <a:p>
            <a:pPr lvl="1"/>
            <a:r>
              <a:rPr lang="en-US" dirty="0" smtClean="0"/>
              <a:t>Reads/writes are translated to a virtual </a:t>
            </a:r>
            <a:r>
              <a:rPr lang="en-US" dirty="0" err="1" smtClean="0"/>
              <a:t>filesystem</a:t>
            </a:r>
            <a:r>
              <a:rPr lang="en-US" dirty="0" smtClean="0"/>
              <a:t> on the real disk</a:t>
            </a:r>
          </a:p>
          <a:p>
            <a:pPr lvl="2"/>
            <a:r>
              <a:rPr lang="en-US" dirty="0" smtClean="0"/>
              <a:t>Just like Pintos on QEMU</a:t>
            </a:r>
          </a:p>
          <a:p>
            <a:r>
              <a:rPr lang="en-US" dirty="0" smtClean="0"/>
              <a:t>Simple network interface</a:t>
            </a:r>
          </a:p>
          <a:p>
            <a:pPr lvl="1"/>
            <a:r>
              <a:rPr lang="en-US" dirty="0" smtClean="0"/>
              <a:t>VMM acts like a NAT, multiplexing packets to and from multiple guests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903" y="5872859"/>
            <a:ext cx="3842945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052661" y="5940293"/>
            <a:ext cx="834787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9902" y="4232843"/>
            <a:ext cx="3842946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77943" y="3407674"/>
            <a:ext cx="2293443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4876" y="3568316"/>
            <a:ext cx="677840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Disk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77940" y="2024999"/>
            <a:ext cx="1091823" cy="5001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79562" y="2024998"/>
            <a:ext cx="1091823" cy="5001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132571" y="5046831"/>
            <a:ext cx="3841682" cy="736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677942" y="2591081"/>
            <a:ext cx="2293443" cy="7369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6" name="Picture 3" descr="D:\Classes\5600\assets\windows-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69" y="2571699"/>
            <a:ext cx="791566" cy="7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50252" y="2734438"/>
            <a:ext cx="13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Guest 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3761" y="5940293"/>
            <a:ext cx="773377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3151892" y="3568316"/>
            <a:ext cx="677840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NIC</a:t>
            </a:r>
            <a:endParaRPr lang="en-US" sz="2000" dirty="0"/>
          </a:p>
        </p:txBody>
      </p:sp>
      <p:sp>
        <p:nvSpPr>
          <p:cNvPr id="30" name="Down Arrow 29"/>
          <p:cNvSpPr/>
          <p:nvPr/>
        </p:nvSpPr>
        <p:spPr>
          <a:xfrm>
            <a:off x="3234404" y="2489721"/>
            <a:ext cx="382137" cy="33789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556746" y="3134686"/>
            <a:ext cx="382137" cy="5348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372498" y="3943178"/>
            <a:ext cx="382137" cy="51501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372498" y="4897844"/>
            <a:ext cx="382137" cy="39180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296460" y="5607531"/>
            <a:ext cx="382137" cy="4612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ular Callout 34"/>
          <p:cNvSpPr/>
          <p:nvPr/>
        </p:nvSpPr>
        <p:spPr>
          <a:xfrm>
            <a:off x="2470054" y="955196"/>
            <a:ext cx="1317008" cy="877710"/>
          </a:xfrm>
          <a:prstGeom prst="wedgeRectCallout">
            <a:avLst>
              <a:gd name="adj1" fmla="val 17620"/>
              <a:gd name="adj2" fmla="val 8240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to the disk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23876" y="3420188"/>
            <a:ext cx="1386693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132570" y="2024999"/>
            <a:ext cx="1377999" cy="500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123877" y="2596773"/>
            <a:ext cx="1386692" cy="7369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1" name="Picture 2" descr="D:\Classes\5600\assets\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8" y="2489721"/>
            <a:ext cx="803549" cy="9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24856" y="3586965"/>
            <a:ext cx="677840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NIC</a:t>
            </a:r>
            <a:endParaRPr lang="en-US" sz="2000" dirty="0"/>
          </a:p>
        </p:txBody>
      </p:sp>
      <p:sp>
        <p:nvSpPr>
          <p:cNvPr id="44" name="Rectangular Callout 43"/>
          <p:cNvSpPr/>
          <p:nvPr/>
        </p:nvSpPr>
        <p:spPr>
          <a:xfrm>
            <a:off x="2470130" y="955196"/>
            <a:ext cx="1317008" cy="877710"/>
          </a:xfrm>
          <a:prstGeom prst="wedgeRectCallout">
            <a:avLst>
              <a:gd name="adj1" fmla="val 17620"/>
              <a:gd name="adj2" fmla="val 8240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 a packet</a:t>
            </a:r>
            <a:endParaRPr lang="en-US" sz="2400" dirty="0"/>
          </a:p>
        </p:txBody>
      </p:sp>
      <p:sp>
        <p:nvSpPr>
          <p:cNvPr id="45" name="Down Arrow 44"/>
          <p:cNvSpPr/>
          <p:nvPr/>
        </p:nvSpPr>
        <p:spPr>
          <a:xfrm>
            <a:off x="3299743" y="3111882"/>
            <a:ext cx="382137" cy="5348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3292805" y="3965844"/>
            <a:ext cx="382137" cy="51501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3292805" y="4897845"/>
            <a:ext cx="382137" cy="39180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3292804" y="5630197"/>
            <a:ext cx="382137" cy="4612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54171" y="6010848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4178373" y="6092774"/>
            <a:ext cx="2311137" cy="640097"/>
          </a:xfrm>
          <a:prstGeom prst="wedgeRectCallout">
            <a:avLst>
              <a:gd name="adj1" fmla="val -69777"/>
              <a:gd name="adj2" fmla="val -1140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 a packet</a:t>
            </a:r>
            <a:endParaRPr lang="en-US" sz="2400" dirty="0"/>
          </a:p>
        </p:txBody>
      </p:sp>
      <p:sp>
        <p:nvSpPr>
          <p:cNvPr id="51" name="Up Arrow 50"/>
          <p:cNvSpPr/>
          <p:nvPr/>
        </p:nvSpPr>
        <p:spPr>
          <a:xfrm>
            <a:off x="3288328" y="5554639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>
            <a:off x="3290566" y="4777763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878075" y="3920053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883476" y="3064684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>
            <a:off x="883476" y="2275058"/>
            <a:ext cx="386613" cy="45170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Sharing CPU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7231"/>
            <a:ext cx="4469642" cy="582076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VMM allocates subsets of RAM for guests</a:t>
            </a:r>
          </a:p>
          <a:p>
            <a:pPr lvl="1"/>
            <a:r>
              <a:rPr lang="en-US" sz="2400" dirty="0" smtClean="0"/>
              <a:t>Each guest’s memory is contained in an x86 segment</a:t>
            </a:r>
          </a:p>
          <a:p>
            <a:pPr lvl="1"/>
            <a:r>
              <a:rPr lang="en-US" sz="2400" dirty="0" smtClean="0"/>
              <a:t>Segments enforce strong isolation</a:t>
            </a:r>
          </a:p>
          <a:p>
            <a:r>
              <a:rPr lang="en-US" sz="2800" dirty="0" smtClean="0"/>
              <a:t>VMM divides CPU time between guests</a:t>
            </a:r>
          </a:p>
          <a:p>
            <a:pPr lvl="1"/>
            <a:r>
              <a:rPr lang="en-US" sz="2400" dirty="0" smtClean="0"/>
              <a:t>Timer interrupts jump to the host OS</a:t>
            </a:r>
          </a:p>
          <a:p>
            <a:pPr lvl="1"/>
            <a:r>
              <a:rPr lang="en-US" sz="2400" dirty="0" smtClean="0"/>
              <a:t>VMM schedules time for each guest</a:t>
            </a:r>
          </a:p>
          <a:p>
            <a:pPr lvl="1"/>
            <a:r>
              <a:rPr lang="en-US" sz="2400" dirty="0" smtClean="0"/>
              <a:t>Guests are free to schedule apps as they</a:t>
            </a:r>
          </a:p>
          <a:p>
            <a:r>
              <a:rPr lang="en-US" sz="2800" dirty="0" smtClean="0"/>
              <a:t>In a multicore system, each guest may be assigned 1 or more CPUs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933063" y="1037231"/>
            <a:ext cx="1787856" cy="56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6" y="8525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622877"/>
            <a:ext cx="1787856" cy="913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3063" y="4735775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570317"/>
            <a:ext cx="1787856" cy="7711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3063" y="2049427"/>
            <a:ext cx="1787856" cy="395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App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5652236" y="1221896"/>
            <a:ext cx="1233059" cy="531496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4715300" y="4153483"/>
            <a:ext cx="1433015" cy="1164585"/>
          </a:xfrm>
          <a:prstGeom prst="wedgeRectCallout">
            <a:avLst>
              <a:gd name="adj1" fmla="val 14344"/>
              <a:gd name="adj2" fmla="val -664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 manages all RAM</a:t>
            </a:r>
            <a:endParaRPr lang="en-US" sz="2400" dirty="0"/>
          </a:p>
        </p:txBody>
      </p:sp>
      <p:sp>
        <p:nvSpPr>
          <p:cNvPr id="16" name="Left Brace 15"/>
          <p:cNvSpPr/>
          <p:nvPr/>
        </p:nvSpPr>
        <p:spPr>
          <a:xfrm>
            <a:off x="6420884" y="1364776"/>
            <a:ext cx="466297" cy="1976641"/>
          </a:xfrm>
          <a:prstGeom prst="lef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715299" y="1801505"/>
            <a:ext cx="1433015" cy="1539912"/>
          </a:xfrm>
          <a:prstGeom prst="wedgeRectCallout">
            <a:avLst>
              <a:gd name="adj1" fmla="val 64820"/>
              <a:gd name="adj2" fmla="val -13311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Guest only sees a subset of RAM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933063" y="1587678"/>
            <a:ext cx="1787856" cy="395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App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33063" y="3998794"/>
            <a:ext cx="1787856" cy="6516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33063" y="3556378"/>
            <a:ext cx="1787856" cy="3957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App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720470">
            <a:off x="6148316" y="5786651"/>
            <a:ext cx="846161" cy="72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6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1520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209 L 3.61111E-6 -0.4643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6435 L 0.00017 -0.56273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56274 L -0.02986 -0.40996 C -0.03663 -0.37801 -0.0401 -0.3301 -0.0401 -0.2801 C -0.0401 -0.22315 -0.03663 -0.17755 -0.02986 -0.14561 L 0.00018 0.0074 " pathEditMode="relative" rAng="5400000" ptsTypes="FffFF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95 L 3.61111E-6 -0.141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209 L 3.61111E-6 -0.4701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6435 L 3.61111E-6 -0.6361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63611 L -0.03003 -0.4625 C -0.0368 -0.42616 -0.04027 -0.37176 -0.04027 -0.31505 C -0.04027 -0.25024 -0.0368 -0.19861 -0.03003 -0.16227 L -2.77778E-6 0.01157 " pathEditMode="relative" rAng="5400000" ptsTypes="FffFF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95 L 3.61111E-6 -0.1370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209 L 3.61111E-6 -0.2692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6922 L 3.61111E-6 -0.34954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816454" cy="533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‘70s, there were dozens of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Unlike today, where Windows and Android dominate</a:t>
            </a:r>
          </a:p>
          <a:p>
            <a:r>
              <a:rPr lang="en-US" dirty="0" smtClean="0"/>
              <a:t>This created many problems</a:t>
            </a:r>
          </a:p>
          <a:p>
            <a:pPr lvl="1"/>
            <a:r>
              <a:rPr lang="en-US" dirty="0"/>
              <a:t>Upgrading hardware or switching </a:t>
            </a:r>
            <a:r>
              <a:rPr lang="en-US" dirty="0" smtClean="0"/>
              <a:t>hardware vendors meant </a:t>
            </a:r>
            <a:r>
              <a:rPr lang="en-US" dirty="0"/>
              <a:t>changing OS</a:t>
            </a:r>
          </a:p>
          <a:p>
            <a:pPr lvl="1"/>
            <a:r>
              <a:rPr lang="en-US" dirty="0" smtClean="0"/>
              <a:t>However, apps are typically bound to a particular OS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Virtual machines </a:t>
            </a:r>
            <a:r>
              <a:rPr lang="en-US" dirty="0" smtClean="0"/>
              <a:t>were used to solve this problem</a:t>
            </a:r>
          </a:p>
          <a:p>
            <a:pPr lvl="1"/>
            <a:r>
              <a:rPr lang="en-US" dirty="0" smtClean="0"/>
              <a:t>Pioneered by IBM</a:t>
            </a:r>
          </a:p>
          <a:p>
            <a:pPr lvl="1"/>
            <a:r>
              <a:rPr lang="en-US" dirty="0" smtClean="0"/>
              <a:t>Run multiple </a:t>
            </a:r>
            <a:r>
              <a:rPr lang="en-US" dirty="0" err="1" smtClean="0"/>
              <a:t>OSes</a:t>
            </a:r>
            <a:r>
              <a:rPr lang="en-US" dirty="0" smtClean="0"/>
              <a:t> concurrently on the same hardware</a:t>
            </a:r>
          </a:p>
          <a:p>
            <a:pPr lvl="1"/>
            <a:r>
              <a:rPr lang="en-US" dirty="0" smtClean="0"/>
              <a:t>Heavyweight mechanism for maintaining app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Physical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4360460" cy="511108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Each guest has a virtual CPU created by the VMM</a:t>
            </a:r>
          </a:p>
          <a:p>
            <a:r>
              <a:rPr lang="en-US" sz="2800" dirty="0" smtClean="0"/>
              <a:t>However, the virtual CPU is only used to store state</a:t>
            </a:r>
          </a:p>
          <a:p>
            <a:pPr lvl="1"/>
            <a:r>
              <a:rPr lang="en-US" sz="2400" dirty="0" smtClean="0"/>
              <a:t>E.g. if a guest updates </a:t>
            </a:r>
            <a:r>
              <a:rPr lang="en-US" sz="2400" i="1" dirty="0" smtClean="0"/>
              <a:t>cr3 </a:t>
            </a:r>
            <a:r>
              <a:rPr lang="en-US" sz="2400" dirty="0" smtClean="0"/>
              <a:t>or </a:t>
            </a:r>
            <a:r>
              <a:rPr lang="en-US" sz="2400" i="1" dirty="0" err="1" smtClean="0"/>
              <a:t>eflags</a:t>
            </a:r>
            <a:r>
              <a:rPr lang="en-US" sz="2400" dirty="0" smtClean="0"/>
              <a:t>, the new value is stored in the virtual CPU</a:t>
            </a:r>
          </a:p>
          <a:p>
            <a:r>
              <a:rPr lang="en-US" sz="2800" dirty="0" smtClean="0"/>
              <a:t>Guest code executes on the physical CPU</a:t>
            </a:r>
          </a:p>
          <a:p>
            <a:pPr lvl="1"/>
            <a:r>
              <a:rPr lang="en-US" sz="2400" dirty="0" smtClean="0"/>
              <a:t>Keeps guest performance high</a:t>
            </a:r>
          </a:p>
          <a:p>
            <a:pPr lvl="1"/>
            <a:r>
              <a:rPr lang="en-US" sz="2400" dirty="0" smtClean="0"/>
              <a:t>Guests run in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, so security is maintained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3267" y="5316170"/>
            <a:ext cx="2767983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04818" y="3648859"/>
            <a:ext cx="2767984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16848" y="2871452"/>
            <a:ext cx="2456597" cy="6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515749" y="2982475"/>
            <a:ext cx="664191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CPU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216845" y="1488778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581621" y="1488777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904818" y="4490142"/>
            <a:ext cx="2767074" cy="736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16847" y="2035477"/>
            <a:ext cx="2456597" cy="787144"/>
            <a:chOff x="2674956" y="2423271"/>
            <a:chExt cx="2456597" cy="787144"/>
          </a:xfrm>
        </p:grpSpPr>
        <p:sp>
          <p:nvSpPr>
            <p:cNvPr id="16" name="Rectangle 15"/>
            <p:cNvSpPr/>
            <p:nvPr/>
          </p:nvSpPr>
          <p:spPr>
            <a:xfrm>
              <a:off x="2674956" y="2442653"/>
              <a:ext cx="2456597" cy="73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7" name="Picture 3" descr="D:\Classes\5600\assets\windows-7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883" y="2423271"/>
              <a:ext cx="791566" cy="7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641048" y="2586010"/>
              <a:ext cx="1327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Guest OS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756" y="29594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0068" y="5396490"/>
            <a:ext cx="664191" cy="576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CPU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69644" y="5453825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383323" y="859809"/>
            <a:ext cx="1590079" cy="965312"/>
          </a:xfrm>
          <a:prstGeom prst="wedgeRectCallout">
            <a:avLst>
              <a:gd name="adj1" fmla="val -44178"/>
              <a:gd name="adj2" fmla="val 92303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Install new page table</a:t>
            </a:r>
            <a:endParaRPr lang="en-US" sz="2400" dirty="0"/>
          </a:p>
        </p:txBody>
      </p:sp>
      <p:sp>
        <p:nvSpPr>
          <p:cNvPr id="23" name="Rectangular Callout 22"/>
          <p:cNvSpPr/>
          <p:nvPr/>
        </p:nvSpPr>
        <p:spPr>
          <a:xfrm>
            <a:off x="7383323" y="3260155"/>
            <a:ext cx="1590079" cy="566828"/>
          </a:xfrm>
          <a:prstGeom prst="wedgeRectCallout">
            <a:avLst>
              <a:gd name="adj1" fmla="val -66494"/>
              <a:gd name="adj2" fmla="val -61793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cr3</a:t>
            </a:r>
            <a:endParaRPr lang="en-US" sz="2400" dirty="0"/>
          </a:p>
        </p:txBody>
      </p:sp>
      <p:sp>
        <p:nvSpPr>
          <p:cNvPr id="24" name="Rectangular Callout 23"/>
          <p:cNvSpPr/>
          <p:nvPr/>
        </p:nvSpPr>
        <p:spPr>
          <a:xfrm>
            <a:off x="7383323" y="5874468"/>
            <a:ext cx="1590079" cy="566828"/>
          </a:xfrm>
          <a:prstGeom prst="wedgeRectCallout">
            <a:avLst>
              <a:gd name="adj1" fmla="val -66494"/>
              <a:gd name="adj2" fmla="val -61793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cr3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7573483" y="5553003"/>
            <a:ext cx="1209758" cy="120975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653307" y="3379791"/>
            <a:ext cx="386613" cy="5381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" y="1235122"/>
            <a:ext cx="6018662" cy="55068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Every OS installs handlers to deal with interrupts</a:t>
            </a:r>
          </a:p>
          <a:p>
            <a:pPr lvl="1"/>
            <a:r>
              <a:rPr lang="en-US" sz="2400" dirty="0" smtClean="0"/>
              <a:t>incoming I/O, timer, system call traps</a:t>
            </a:r>
          </a:p>
          <a:p>
            <a:r>
              <a:rPr lang="en-US" sz="2800" dirty="0" smtClean="0"/>
              <a:t>When a guest boots, the VMM records the addresses of guest handlers</a:t>
            </a:r>
          </a:p>
          <a:p>
            <a:r>
              <a:rPr lang="en-US" sz="2800" dirty="0" smtClean="0"/>
              <a:t>When the VMM context switches to a guest, some of its handlers are installed in the physical CPU</a:t>
            </a:r>
          </a:p>
          <a:p>
            <a:pPr lvl="1"/>
            <a:r>
              <a:rPr lang="en-US" sz="2400" dirty="0" smtClean="0"/>
              <a:t>Host traps are reinstalled when the guest loses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037231"/>
            <a:ext cx="1787856" cy="56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6" y="8525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5622877"/>
            <a:ext cx="1787856" cy="913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3063" y="4735775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3063" y="2511188"/>
            <a:ext cx="1787856" cy="83022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049427"/>
            <a:ext cx="1787856" cy="395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App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130097" y="3542858"/>
            <a:ext cx="2846933" cy="826110"/>
          </a:xfrm>
          <a:prstGeom prst="wedgeRectCallout">
            <a:avLst>
              <a:gd name="adj1" fmla="val 8788"/>
              <a:gd name="adj2" fmla="val 8880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need to jump to the host or the VMM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976258" y="388842"/>
            <a:ext cx="1965275" cy="544467"/>
          </a:xfrm>
          <a:prstGeom prst="wedgeRectCallout">
            <a:avLst>
              <a:gd name="adj1" fmla="val -31013"/>
              <a:gd name="adj2" fmla="val 242365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thread_yield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933063" y="2599058"/>
            <a:ext cx="1787856" cy="395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0x80 handler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30097" y="1875727"/>
            <a:ext cx="846161" cy="72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4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3021 0.0206 C -0.03698 0.025 -0.04045 0.03171 -0.04045 0.03865 C -0.04045 0.04629 -0.03698 0.05278 -0.03021 0.05717 L -0.00017 0.07824 " pathEditMode="relative" rAng="5400000" ptsTypes="FffFF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Virtual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privileged instructions</a:t>
            </a:r>
          </a:p>
          <a:p>
            <a:pPr marL="914400" lvl="1" indent="-514350"/>
            <a:r>
              <a:rPr lang="en-US" dirty="0" err="1" smtClean="0"/>
              <a:t>OSes</a:t>
            </a:r>
            <a:r>
              <a:rPr lang="en-US" dirty="0" smtClean="0"/>
              <a:t> expect to run with high privilege (ring 0)</a:t>
            </a:r>
          </a:p>
          <a:p>
            <a:pPr marL="914400" lvl="1" indent="-514350"/>
            <a:r>
              <a:rPr lang="en-US" dirty="0" smtClean="0"/>
              <a:t>How can the VMM enable guest </a:t>
            </a:r>
            <a:r>
              <a:rPr lang="en-US" dirty="0" err="1" smtClean="0"/>
              <a:t>OSes</a:t>
            </a:r>
            <a:r>
              <a:rPr lang="en-US" dirty="0" smtClean="0"/>
              <a:t> to run in </a:t>
            </a:r>
            <a:r>
              <a:rPr lang="en-US" dirty="0" err="1" smtClean="0"/>
              <a:t>userland</a:t>
            </a:r>
            <a:r>
              <a:rPr lang="en-US" dirty="0" smtClean="0"/>
              <a:t> (ring 3)?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Managing virtual memory</a:t>
            </a:r>
          </a:p>
          <a:p>
            <a:pPr marL="914400" lvl="1" indent="-514350"/>
            <a:r>
              <a:rPr lang="en-US" dirty="0" err="1" smtClean="0"/>
              <a:t>OSes</a:t>
            </a:r>
            <a:r>
              <a:rPr lang="en-US" dirty="0" smtClean="0"/>
              <a:t> expect to manage their own page tables</a:t>
            </a:r>
          </a:p>
          <a:p>
            <a:pPr marL="914400" lvl="1" indent="-514350"/>
            <a:r>
              <a:rPr lang="en-US" dirty="0" smtClean="0"/>
              <a:t>This requires modifying </a:t>
            </a:r>
            <a:r>
              <a:rPr lang="en-US" i="1" dirty="0" smtClean="0"/>
              <a:t>cr3</a:t>
            </a:r>
            <a:r>
              <a:rPr lang="en-US" dirty="0" smtClean="0"/>
              <a:t> (high privilege) as well as updated page tables in RAM</a:t>
            </a:r>
          </a:p>
          <a:p>
            <a:pPr marL="914400" lvl="1" indent="-514350"/>
            <a:r>
              <a:rPr lang="en-US" dirty="0" smtClean="0"/>
              <a:t>How can the VMM translate between a guest’s page tables and the hosts page 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9448"/>
          </a:xfrm>
        </p:spPr>
        <p:txBody>
          <a:bodyPr/>
          <a:lstStyle/>
          <a:p>
            <a:r>
              <a:rPr lang="en-US" dirty="0" smtClean="0"/>
              <a:t>Most modern CPUs support </a:t>
            </a:r>
            <a:r>
              <a:rPr lang="en-US" dirty="0" smtClean="0">
                <a:solidFill>
                  <a:schemeClr val="accent1"/>
                </a:solidFill>
              </a:rPr>
              <a:t>protected mode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1269" y="2278557"/>
            <a:ext cx="3832746" cy="38327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6859" y="2714147"/>
            <a:ext cx="2961566" cy="29615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48235" y="3135523"/>
            <a:ext cx="2118815" cy="21188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845" y="3567133"/>
            <a:ext cx="1255594" cy="12555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Ring 0</a:t>
            </a:r>
          </a:p>
          <a:p>
            <a:pPr algn="ctr"/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94708" y="31670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4707" y="273541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06" y="228535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1577" y="4693072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1580" y="5188581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895" y="5662065"/>
            <a:ext cx="15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5827" y="2332038"/>
            <a:ext cx="5568288" cy="377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x86 CPUs support three rings with different privileges</a:t>
            </a:r>
          </a:p>
          <a:p>
            <a:pPr lvl="1"/>
            <a:r>
              <a:rPr lang="en-US" dirty="0" smtClean="0"/>
              <a:t>Ring 0: OS kernel</a:t>
            </a:r>
          </a:p>
          <a:p>
            <a:pPr lvl="1"/>
            <a:r>
              <a:rPr lang="en-US" dirty="0" smtClean="0"/>
              <a:t>Ring 1, 2: </a:t>
            </a:r>
            <a:r>
              <a:rPr lang="en-US" dirty="0"/>
              <a:t>d</a:t>
            </a:r>
            <a:r>
              <a:rPr lang="en-US" dirty="0" smtClean="0"/>
              <a:t>evice drivers</a:t>
            </a:r>
          </a:p>
          <a:p>
            <a:pPr lvl="1"/>
            <a:r>
              <a:rPr lang="en-US" dirty="0" smtClean="0"/>
              <a:t>Ring 3: </a:t>
            </a:r>
            <a:r>
              <a:rPr lang="en-US" dirty="0" err="1" smtClean="0"/>
              <a:t>userland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only use rings 0 and 3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rely on many privileges of ring 0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popf</a:t>
            </a:r>
            <a:r>
              <a:rPr lang="en-US" dirty="0" smtClean="0"/>
              <a:t> – Enable/disable interrupts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r>
              <a:rPr lang="en-US" dirty="0" smtClean="0"/>
              <a:t> – Halt the CPU until the next interrupt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cr3, 0x00FA546C </a:t>
            </a:r>
            <a:r>
              <a:rPr lang="en-US" dirty="0" smtClean="0"/>
              <a:t>– install a page table</a:t>
            </a:r>
          </a:p>
          <a:p>
            <a:pPr lvl="1"/>
            <a:r>
              <a:rPr lang="en-US" dirty="0" smtClean="0"/>
              <a:t>Install interrupt and trap handlers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However, guests run in </a:t>
            </a:r>
            <a:r>
              <a:rPr lang="en-US" dirty="0" err="1" smtClean="0"/>
              <a:t>userland</a:t>
            </a:r>
            <a:r>
              <a:rPr lang="en-US" dirty="0"/>
              <a:t> </a:t>
            </a:r>
            <a:r>
              <a:rPr lang="en-US" dirty="0" smtClean="0"/>
              <a:t>(ring 3)</a:t>
            </a:r>
          </a:p>
          <a:p>
            <a:r>
              <a:rPr lang="en-US" dirty="0" smtClean="0"/>
              <a:t>VMM must somehow virtualize privileged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 for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when a guest executes a privileged instruction in ring 3, the CPU should generate an exception</a:t>
            </a:r>
          </a:p>
          <a:p>
            <a:r>
              <a:rPr lang="en-US" dirty="0" smtClean="0"/>
              <a:t>Example: suppose the guest executes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CPU generates a protection exception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exception gets passed to the VMM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VMM can emulate the privileged instruction</a:t>
            </a:r>
          </a:p>
          <a:p>
            <a:pPr marL="1371600" lvl="2" indent="-514350"/>
            <a:r>
              <a:rPr lang="en-US" dirty="0" smtClean="0"/>
              <a:t>If guest 1 runs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hlt</a:t>
            </a:r>
            <a:r>
              <a:rPr lang="en-US" dirty="0" smtClean="0"/>
              <a:t>, then it wants to go to sleep</a:t>
            </a:r>
          </a:p>
          <a:p>
            <a:pPr marL="1371600" lvl="2" indent="-514350"/>
            <a:r>
              <a:rPr lang="en-US" dirty="0" smtClean="0"/>
              <a:t>VMM can do guest1.yield(), then schedule guest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x86 Doesn’t Except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93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 x86, interrupts can be enabled/disabled by setting bit 9 of the </a:t>
            </a:r>
            <a:r>
              <a:rPr lang="en-US" i="1" dirty="0" err="1" smtClean="0"/>
              <a:t>eflags</a:t>
            </a:r>
            <a:r>
              <a:rPr lang="en-US" dirty="0" smtClean="0"/>
              <a:t> register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pops the top value off the stack and writes it into </a:t>
            </a:r>
            <a:r>
              <a:rPr lang="en-US" i="1" dirty="0" err="1" smtClean="0"/>
              <a:t>eflags</a:t>
            </a:r>
            <a:endParaRPr lang="en-US" i="1" dirty="0" smtClean="0"/>
          </a:p>
          <a:p>
            <a:r>
              <a:rPr lang="en-US" dirty="0" smtClean="0"/>
              <a:t>Problem: the behavior of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varies based on privilege</a:t>
            </a:r>
          </a:p>
          <a:p>
            <a:pPr lvl="1"/>
            <a:r>
              <a:rPr lang="en-US" dirty="0"/>
              <a:t>In ring 0, all bits of </a:t>
            </a:r>
            <a:r>
              <a:rPr lang="en-US" i="1" dirty="0" err="1"/>
              <a:t>eflags</a:t>
            </a:r>
            <a:r>
              <a:rPr lang="en-US" dirty="0"/>
              <a:t> are overwritten</a:t>
            </a:r>
          </a:p>
          <a:p>
            <a:pPr lvl="1"/>
            <a:r>
              <a:rPr lang="en-US" dirty="0" smtClean="0"/>
              <a:t>In ring 3, all bits are overwritten except bit 9</a:t>
            </a:r>
          </a:p>
          <a:p>
            <a:r>
              <a:rPr lang="en-US" dirty="0" smtClean="0"/>
              <a:t>If a guest OS uses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to alter bit 9, 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update will fail, and the guest’s state will be inconsistent (the guest OS may crash)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CPU exception is generated, so the VMM has no idea that the guest tried to enable/disable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assembly cannot be virtualized because some privileged instructions don’t generate exceptions</a:t>
            </a:r>
          </a:p>
          <a:p>
            <a:r>
              <a:rPr lang="en-US" dirty="0" smtClean="0"/>
              <a:t>Workaround: translate the unsafe assembly from the guest to safe assembly</a:t>
            </a:r>
          </a:p>
          <a:p>
            <a:pPr lvl="1"/>
            <a:r>
              <a:rPr lang="en-US" dirty="0" smtClean="0"/>
              <a:t>Known as binary translation</a:t>
            </a:r>
          </a:p>
          <a:p>
            <a:pPr lvl="1"/>
            <a:r>
              <a:rPr lang="en-US" dirty="0" smtClean="0"/>
              <a:t>Performed by the VMM</a:t>
            </a:r>
          </a:p>
          <a:p>
            <a:pPr lvl="1"/>
            <a:r>
              <a:rPr lang="en-US" dirty="0" smtClean="0"/>
              <a:t>Privileged instructions are changed to function calls to code in VMM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Binary Translation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09665"/>
            <a:ext cx="4040188" cy="639762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Guest OS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09665"/>
            <a:ext cx="4041775" cy="6397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Translated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649426"/>
            <a:ext cx="4382969" cy="491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do_atomic_operation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vmm_disable_interrupts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xchg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test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jnz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],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call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vmm_enable_interrupts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49427"/>
            <a:ext cx="4040188" cy="45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do_atomic_operation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cli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xchg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test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jnz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],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451" y="2122227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099" y="5645624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1453487" y="2326943"/>
            <a:ext cx="356206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1467135" y="5850340"/>
            <a:ext cx="354841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1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 of binary translation</a:t>
            </a:r>
          </a:p>
          <a:p>
            <a:pPr lvl="1"/>
            <a:r>
              <a:rPr lang="en-US" dirty="0" smtClean="0"/>
              <a:t>It makes it safe to virtualize x86 assembly code</a:t>
            </a:r>
          </a:p>
          <a:p>
            <a:pPr lvl="1"/>
            <a:r>
              <a:rPr lang="en-US" dirty="0" smtClean="0"/>
              <a:t>Translation occurs dynamically, on demand</a:t>
            </a:r>
          </a:p>
          <a:p>
            <a:pPr lvl="2"/>
            <a:r>
              <a:rPr lang="en-US" dirty="0" smtClean="0"/>
              <a:t>No need to translate the entire guest OS</a:t>
            </a:r>
          </a:p>
          <a:p>
            <a:pPr lvl="1"/>
            <a:r>
              <a:rPr lang="en-US" dirty="0" smtClean="0"/>
              <a:t>App code running in the guest does not need to be translated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 is slow</a:t>
            </a:r>
          </a:p>
          <a:p>
            <a:pPr lvl="1"/>
            <a:r>
              <a:rPr lang="en-US" dirty="0" smtClean="0"/>
              <a:t>Wastes memory (duplicate copies of code in memory)</a:t>
            </a:r>
          </a:p>
          <a:p>
            <a:pPr lvl="1"/>
            <a:r>
              <a:rPr lang="en-US" dirty="0" smtClean="0"/>
              <a:t>Translation may cause code to be expanded or shortened</a:t>
            </a:r>
          </a:p>
          <a:p>
            <a:pPr lvl="2"/>
            <a:r>
              <a:rPr lang="en-US" dirty="0" smtClean="0"/>
              <a:t>Thus,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jmp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addresses may also need to be patched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071351"/>
            <a:ext cx="8925636" cy="54249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“Virtual machine” is a loaded term</a:t>
            </a:r>
          </a:p>
          <a:p>
            <a:pPr lvl="1"/>
            <a:r>
              <a:rPr lang="en-US" dirty="0" smtClean="0"/>
              <a:t>E.g. Java Virtual Machine refers to a runtime environment (software) that can execute Java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“VM” is a loaded abbreviation</a:t>
            </a:r>
          </a:p>
          <a:p>
            <a:pPr lvl="1"/>
            <a:r>
              <a:rPr lang="en-US" dirty="0" smtClean="0"/>
              <a:t>JVM (Java Virtual Machine), Virtual Memory</a:t>
            </a:r>
          </a:p>
          <a:p>
            <a:r>
              <a:rPr lang="en-US" dirty="0" smtClean="0"/>
              <a:t>For our purposes, we will talk about </a:t>
            </a:r>
            <a:r>
              <a:rPr lang="en-US" dirty="0" smtClean="0">
                <a:solidFill>
                  <a:schemeClr val="accent1"/>
                </a:solidFill>
              </a:rPr>
              <a:t>Virtual Machine Monitors</a:t>
            </a:r>
            <a:r>
              <a:rPr lang="en-US" dirty="0" smtClean="0"/>
              <a:t> (VMM)</a:t>
            </a:r>
          </a:p>
          <a:p>
            <a:pPr lvl="1"/>
            <a:r>
              <a:rPr lang="en-US" dirty="0" smtClean="0"/>
              <a:t>VMM is software that allows multiple </a:t>
            </a:r>
            <a:r>
              <a:rPr lang="en-US" dirty="0" smtClean="0">
                <a:solidFill>
                  <a:schemeClr val="accent1"/>
                </a:solidFill>
              </a:rPr>
              <a:t>guest</a:t>
            </a:r>
            <a:r>
              <a:rPr lang="en-US" dirty="0" smtClean="0"/>
              <a:t> </a:t>
            </a:r>
            <a:r>
              <a:rPr lang="en-US" dirty="0" err="1" smtClean="0"/>
              <a:t>OSes</a:t>
            </a:r>
            <a:r>
              <a:rPr lang="en-US" dirty="0" smtClean="0"/>
              <a:t> to run concurrent on one physical machine</a:t>
            </a:r>
          </a:p>
          <a:p>
            <a:pPr lvl="2"/>
            <a:r>
              <a:rPr lang="en-US" dirty="0" smtClean="0"/>
              <a:t>Each guest runs on a </a:t>
            </a:r>
            <a:r>
              <a:rPr lang="en-US" dirty="0" smtClean="0">
                <a:solidFill>
                  <a:schemeClr val="accent1"/>
                </a:solidFill>
              </a:rPr>
              <a:t>virtual machine</a:t>
            </a:r>
          </a:p>
          <a:p>
            <a:pPr lvl="1"/>
            <a:r>
              <a:rPr lang="en-US" dirty="0" smtClean="0"/>
              <a:t>VMM is sometimes called a </a:t>
            </a:r>
            <a:r>
              <a:rPr lang="en-US" dirty="0" smtClean="0">
                <a:solidFill>
                  <a:schemeClr val="accent1"/>
                </a:solidFill>
              </a:rPr>
              <a:t>hypervisor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Translated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VMMs maintain a cache of translated code blocks</a:t>
            </a:r>
            <a:endParaRPr lang="en-US" dirty="0"/>
          </a:p>
          <a:p>
            <a:pPr lvl="1"/>
            <a:r>
              <a:rPr lang="en-US" dirty="0" smtClean="0"/>
              <a:t>LRU replacement</a:t>
            </a:r>
          </a:p>
          <a:p>
            <a:r>
              <a:rPr lang="en-US" dirty="0" smtClean="0"/>
              <a:t>Thus, frequently used code will only be translated once</a:t>
            </a:r>
          </a:p>
          <a:p>
            <a:pPr lvl="1"/>
            <a:r>
              <a:rPr lang="en-US" dirty="0" smtClean="0"/>
              <a:t>The first execution of this code will be slow</a:t>
            </a:r>
          </a:p>
          <a:p>
            <a:pPr lvl="1"/>
            <a:r>
              <a:rPr lang="en-US" dirty="0" smtClean="0"/>
              <a:t>Other invocations occur at native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How to Virtualize the MMU?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6228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x86, each OS expects that it can create page tables and install them in the </a:t>
            </a:r>
            <a:r>
              <a:rPr lang="en-US" i="1" dirty="0" smtClean="0"/>
              <a:t>cr3</a:t>
            </a:r>
            <a:r>
              <a:rPr lang="en-US" dirty="0" smtClean="0"/>
              <a:t> register</a:t>
            </a:r>
          </a:p>
          <a:p>
            <a:pPr lvl="1"/>
            <a:r>
              <a:rPr lang="en-US" dirty="0" smtClean="0"/>
              <a:t>The OS believes that it can access physical memory</a:t>
            </a:r>
          </a:p>
          <a:p>
            <a:r>
              <a:rPr lang="en-US" dirty="0" smtClean="0"/>
              <a:t>However, virtualized guests do not have access to physical memory</a:t>
            </a:r>
          </a:p>
          <a:p>
            <a:r>
              <a:rPr lang="en-US" dirty="0" smtClean="0"/>
              <a:t>Using binary translation, the VMM can replace writes to </a:t>
            </a:r>
            <a:r>
              <a:rPr lang="en-US" i="1" dirty="0" smtClean="0"/>
              <a:t>cr3</a:t>
            </a:r>
          </a:p>
          <a:p>
            <a:pPr lvl="1"/>
            <a:r>
              <a:rPr lang="en-US" dirty="0" smtClean="0"/>
              <a:t>Store the guest’s root page in the virtual CPU </a:t>
            </a:r>
            <a:r>
              <a:rPr lang="en-US" i="1" dirty="0" smtClean="0"/>
              <a:t>cr3</a:t>
            </a:r>
          </a:p>
          <a:p>
            <a:pPr lvl="1"/>
            <a:r>
              <a:rPr lang="en-US" dirty="0" smtClean="0"/>
              <a:t>The VMM can now walk to guest’s page tables</a:t>
            </a:r>
          </a:p>
          <a:p>
            <a:r>
              <a:rPr lang="en-US" dirty="0" smtClean="0"/>
              <a:t>However, the guest’s page tables cannot be installed in the physical CPU…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Layers of Virtual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799" y="3111692"/>
            <a:ext cx="873457" cy="2265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529" y="2326947"/>
            <a:ext cx="157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Guest App’s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27799" y="3289110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799" y="3725839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7799" y="4162568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799" y="4601573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361775" y="950798"/>
            <a:ext cx="2518072" cy="5756659"/>
            <a:chOff x="6361775" y="950798"/>
            <a:chExt cx="2518072" cy="5756659"/>
          </a:xfrm>
        </p:grpSpPr>
        <p:sp>
          <p:nvSpPr>
            <p:cNvPr id="8" name="Rectangle 7"/>
            <p:cNvSpPr/>
            <p:nvPr/>
          </p:nvSpPr>
          <p:spPr>
            <a:xfrm>
              <a:off x="7654118" y="1726446"/>
              <a:ext cx="873457" cy="485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01850" y="950798"/>
              <a:ext cx="1577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Host OS’s</a:t>
              </a:r>
            </a:p>
            <a:p>
              <a:pPr algn="ctr"/>
              <a:r>
                <a:rPr lang="en-US" sz="2000" b="1" dirty="0" smtClean="0"/>
                <a:t>View of RAM</a:t>
              </a:r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54118" y="4069318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4117" y="2379738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54119" y="4940492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54117" y="2816467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660" y="1541780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0xFFFFFFFF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61775" y="633812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0x00000000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77805" y="1726446"/>
            <a:ext cx="2064995" cy="4394156"/>
            <a:chOff x="3277805" y="1726446"/>
            <a:chExt cx="2064995" cy="4394156"/>
          </a:xfrm>
        </p:grpSpPr>
        <p:sp>
          <p:nvSpPr>
            <p:cNvPr id="7" name="Rectangle 6"/>
            <p:cNvSpPr/>
            <p:nvPr/>
          </p:nvSpPr>
          <p:spPr>
            <a:xfrm>
              <a:off x="4117073" y="2531663"/>
              <a:ext cx="873457" cy="34255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4803" y="1726446"/>
              <a:ext cx="1577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Guest OS’s</a:t>
              </a:r>
            </a:p>
            <a:p>
              <a:pPr algn="ctr"/>
              <a:r>
                <a:rPr lang="en-US" sz="2000" b="1" dirty="0" smtClean="0"/>
                <a:t>View of RAM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072" y="4797194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7073" y="5233923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7073" y="3744041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7071" y="2816468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81747" y="234699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7805" y="575127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131" y="29270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7311" y="51925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1501256" y="3507474"/>
            <a:ext cx="2615816" cy="15080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7" idx="1"/>
          </p:cNvCxnSpPr>
          <p:nvPr/>
        </p:nvCxnSpPr>
        <p:spPr>
          <a:xfrm>
            <a:off x="1501256" y="3944204"/>
            <a:ext cx="2615817" cy="150808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8" idx="1"/>
          </p:cNvCxnSpPr>
          <p:nvPr/>
        </p:nvCxnSpPr>
        <p:spPr>
          <a:xfrm flipV="1">
            <a:off x="1501256" y="3962406"/>
            <a:ext cx="2615817" cy="41852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9" idx="1"/>
          </p:cNvCxnSpPr>
          <p:nvPr/>
        </p:nvCxnSpPr>
        <p:spPr>
          <a:xfrm flipV="1">
            <a:off x="1501256" y="3034833"/>
            <a:ext cx="2615815" cy="178510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  <a:endCxn id="23" idx="1"/>
          </p:cNvCxnSpPr>
          <p:nvPr/>
        </p:nvCxnSpPr>
        <p:spPr>
          <a:xfrm flipV="1">
            <a:off x="4990528" y="3034832"/>
            <a:ext cx="2663589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1"/>
          </p:cNvCxnSpPr>
          <p:nvPr/>
        </p:nvCxnSpPr>
        <p:spPr>
          <a:xfrm>
            <a:off x="4990530" y="3962407"/>
            <a:ext cx="2663589" cy="11964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0" idx="1"/>
          </p:cNvCxnSpPr>
          <p:nvPr/>
        </p:nvCxnSpPr>
        <p:spPr>
          <a:xfrm flipV="1">
            <a:off x="4990530" y="4287683"/>
            <a:ext cx="2663588" cy="75061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3"/>
            <a:endCxn id="21" idx="1"/>
          </p:cNvCxnSpPr>
          <p:nvPr/>
        </p:nvCxnSpPr>
        <p:spPr>
          <a:xfrm flipV="1">
            <a:off x="4990530" y="2598103"/>
            <a:ext cx="2663587" cy="28541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1012187" y="1162099"/>
            <a:ext cx="2515760" cy="993169"/>
          </a:xfrm>
          <a:prstGeom prst="wedgeRectCallout">
            <a:avLst>
              <a:gd name="adj1" fmla="val 10958"/>
              <a:gd name="adj2" fmla="val 21935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Virtual address </a:t>
            </a:r>
            <a:r>
              <a:rPr lang="en-US" sz="2400" dirty="0" smtClean="0">
                <a:sym typeface="Wingdings" panose="05000000000000000000" pitchFamily="2" charset="2"/>
              </a:rPr>
              <a:t> physical address</a:t>
            </a:r>
            <a:endParaRPr lang="en-US" sz="2400" dirty="0"/>
          </a:p>
        </p:txBody>
      </p:sp>
      <p:sp>
        <p:nvSpPr>
          <p:cNvPr id="54" name="Rectangular Callout 53"/>
          <p:cNvSpPr/>
          <p:nvPr/>
        </p:nvSpPr>
        <p:spPr>
          <a:xfrm>
            <a:off x="4117073" y="413989"/>
            <a:ext cx="2677258" cy="993169"/>
          </a:xfrm>
          <a:prstGeom prst="wedgeRectCallout">
            <a:avLst>
              <a:gd name="adj1" fmla="val 21794"/>
              <a:gd name="adj2" fmla="val 31004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address </a:t>
            </a:r>
            <a:r>
              <a:rPr lang="en-US" sz="2400" dirty="0" smtClean="0">
                <a:sym typeface="Wingdings" panose="05000000000000000000" pitchFamily="2" charset="2"/>
              </a:rPr>
              <a:t> machine address</a:t>
            </a:r>
            <a:endParaRPr lang="en-US" sz="2400" dirty="0"/>
          </a:p>
        </p:txBody>
      </p:sp>
      <p:sp>
        <p:nvSpPr>
          <p:cNvPr id="57" name="Rectangular Callout 56"/>
          <p:cNvSpPr/>
          <p:nvPr/>
        </p:nvSpPr>
        <p:spPr>
          <a:xfrm>
            <a:off x="1064527" y="5584634"/>
            <a:ext cx="1762858" cy="993169"/>
          </a:xfrm>
          <a:prstGeom prst="wedgeRectCallout">
            <a:avLst>
              <a:gd name="adj1" fmla="val 31861"/>
              <a:gd name="adj2" fmla="val -1420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Known to the guest OS</a:t>
            </a:r>
            <a:endParaRPr lang="en-US" sz="2400" dirty="0"/>
          </a:p>
        </p:txBody>
      </p:sp>
      <p:sp>
        <p:nvSpPr>
          <p:cNvPr id="58" name="Rectangular Callout 57"/>
          <p:cNvSpPr/>
          <p:nvPr/>
        </p:nvSpPr>
        <p:spPr>
          <a:xfrm>
            <a:off x="5342800" y="5254685"/>
            <a:ext cx="1762858" cy="993169"/>
          </a:xfrm>
          <a:prstGeom prst="wedgeRectCallout">
            <a:avLst>
              <a:gd name="adj1" fmla="val -11493"/>
              <a:gd name="adj2" fmla="val -11457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Unknown to the guest 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1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7" grpId="0" animBg="1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Guest’s Page Tables Are Invalid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336275"/>
          </a:xfrm>
        </p:spPr>
        <p:txBody>
          <a:bodyPr>
            <a:normAutofit/>
          </a:bodyPr>
          <a:lstStyle/>
          <a:p>
            <a:r>
              <a:rPr lang="en-US" dirty="0" smtClean="0"/>
              <a:t>Guest OS page tables map </a:t>
            </a:r>
            <a:r>
              <a:rPr lang="en-US" dirty="0" smtClean="0">
                <a:solidFill>
                  <a:schemeClr val="accent1"/>
                </a:solidFill>
              </a:rPr>
              <a:t>virtual page numbers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VPN</a:t>
            </a:r>
            <a:r>
              <a:rPr lang="en-US" dirty="0" smtClean="0"/>
              <a:t>s) to </a:t>
            </a:r>
            <a:r>
              <a:rPr lang="en-US" dirty="0" smtClean="0">
                <a:solidFill>
                  <a:schemeClr val="accent1"/>
                </a:solidFill>
              </a:rPr>
              <a:t>physical frame numbers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PFN</a:t>
            </a:r>
            <a:r>
              <a:rPr lang="en-US" dirty="0" smtClean="0"/>
              <a:t>s)</a:t>
            </a:r>
          </a:p>
          <a:p>
            <a:r>
              <a:rPr lang="en-US" dirty="0" smtClean="0"/>
              <a:t>Problem: the guest is virtualized, doesn’t actually know the true PFNs</a:t>
            </a:r>
          </a:p>
          <a:p>
            <a:pPr lvl="1"/>
            <a:r>
              <a:rPr lang="en-US" dirty="0" smtClean="0"/>
              <a:t>The true location is the </a:t>
            </a:r>
            <a:r>
              <a:rPr lang="en-US" dirty="0" smtClean="0">
                <a:solidFill>
                  <a:schemeClr val="accent1"/>
                </a:solidFill>
              </a:rPr>
              <a:t>machine frame number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MFN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MFNs are known to the VMM and the host OS</a:t>
            </a:r>
          </a:p>
          <a:p>
            <a:r>
              <a:rPr lang="en-US" dirty="0" smtClean="0"/>
              <a:t>Guest page tables cannot be installed in </a:t>
            </a:r>
            <a:r>
              <a:rPr lang="en-US" i="1" dirty="0" smtClean="0"/>
              <a:t>cr3</a:t>
            </a:r>
          </a:p>
          <a:p>
            <a:pPr lvl="1"/>
            <a:r>
              <a:rPr lang="en-US" dirty="0" smtClean="0"/>
              <a:t>Map VPNs to PFNs, but the PFNs are incorrect</a:t>
            </a:r>
          </a:p>
          <a:p>
            <a:r>
              <a:rPr lang="en-US" dirty="0" smtClean="0"/>
              <a:t>How can the MMU translate addresses used by the guest (VPNs) to MFNs?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108579" y="1831238"/>
            <a:ext cx="4664429" cy="2433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08579" y="4390556"/>
            <a:ext cx="4750807" cy="2400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1099"/>
          </a:xfrm>
        </p:spPr>
        <p:txBody>
          <a:bodyPr/>
          <a:lstStyle/>
          <a:p>
            <a:r>
              <a:rPr lang="en-US" dirty="0" smtClean="0"/>
              <a:t>Shadow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76" y="798394"/>
            <a:ext cx="8734568" cy="1248771"/>
          </a:xfrm>
        </p:spPr>
        <p:txBody>
          <a:bodyPr/>
          <a:lstStyle/>
          <a:p>
            <a:r>
              <a:rPr lang="en-US" dirty="0" smtClean="0"/>
              <a:t>Solution: VMM creates </a:t>
            </a:r>
            <a:r>
              <a:rPr lang="en-US" dirty="0" smtClean="0">
                <a:solidFill>
                  <a:schemeClr val="accent1"/>
                </a:solidFill>
              </a:rPr>
              <a:t>shadow page tables</a:t>
            </a:r>
            <a:r>
              <a:rPr lang="en-US" dirty="0" smtClean="0"/>
              <a:t> that map VPN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MFN (as opposed to VPN</a:t>
            </a:r>
            <a:r>
              <a:rPr lang="en-US" dirty="0" smtClean="0">
                <a:sym typeface="Wingdings" panose="05000000000000000000" pitchFamily="2" charset="2"/>
              </a:rPr>
              <a:t>PFN)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7427" y="3239869"/>
            <a:ext cx="1990195" cy="2290245"/>
            <a:chOff x="158918" y="2780260"/>
            <a:chExt cx="1990195" cy="2290245"/>
          </a:xfrm>
        </p:grpSpPr>
        <p:sp>
          <p:nvSpPr>
            <p:cNvPr id="5" name="Rectangle 4"/>
            <p:cNvSpPr/>
            <p:nvPr/>
          </p:nvSpPr>
          <p:spPr>
            <a:xfrm>
              <a:off x="633200" y="4496858"/>
              <a:ext cx="1153234" cy="408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7427" y="4701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18" y="31803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918" y="4300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918" y="39309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18" y="35448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201" y="4115613"/>
              <a:ext cx="1153234" cy="3822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3201" y="3739849"/>
              <a:ext cx="1153234" cy="3854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3201" y="3359015"/>
              <a:ext cx="1153234" cy="3715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522" y="2780260"/>
              <a:ext cx="1878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Virtual Memory</a:t>
              </a:r>
              <a:endParaRPr lang="en-US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6333" y="1894962"/>
            <a:ext cx="2009575" cy="2303892"/>
            <a:chOff x="4378351" y="2767602"/>
            <a:chExt cx="2009575" cy="2303892"/>
          </a:xfrm>
        </p:grpSpPr>
        <p:sp>
          <p:nvSpPr>
            <p:cNvPr id="15" name="Rectangle 14"/>
            <p:cNvSpPr/>
            <p:nvPr/>
          </p:nvSpPr>
          <p:spPr>
            <a:xfrm>
              <a:off x="4852633" y="4497847"/>
              <a:ext cx="1153234" cy="4086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6860" y="4702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8351" y="3181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8351" y="430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78351" y="3931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78351" y="3545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2634" y="4116602"/>
              <a:ext cx="1153234" cy="3822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52634" y="3740838"/>
              <a:ext cx="1153234" cy="3854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2634" y="3360004"/>
              <a:ext cx="1153234" cy="3715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0773" y="2767602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91976"/>
              </p:ext>
            </p:extLst>
          </p:nvPr>
        </p:nvGraphicFramePr>
        <p:xfrm>
          <a:off x="2626255" y="2304143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689232" y="4429451"/>
            <a:ext cx="2083776" cy="2322414"/>
            <a:chOff x="4312534" y="2749080"/>
            <a:chExt cx="2083776" cy="2322414"/>
          </a:xfrm>
        </p:grpSpPr>
        <p:sp>
          <p:nvSpPr>
            <p:cNvPr id="29" name="Rectangle 28"/>
            <p:cNvSpPr/>
            <p:nvPr/>
          </p:nvSpPr>
          <p:spPr>
            <a:xfrm>
              <a:off x="4852633" y="4497847"/>
              <a:ext cx="1153234" cy="408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6860" y="4702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8351" y="3181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78351" y="430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78351" y="3931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351" y="3545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2634" y="4116602"/>
              <a:ext cx="1153234" cy="3822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2634" y="3740838"/>
              <a:ext cx="1153234" cy="38549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52634" y="3360004"/>
              <a:ext cx="1153234" cy="3715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12534" y="2749080"/>
              <a:ext cx="208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Machine Memory</a:t>
              </a:r>
              <a:endParaRPr lang="en-US" sz="20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2317"/>
              </p:ext>
            </p:extLst>
          </p:nvPr>
        </p:nvGraphicFramePr>
        <p:xfrm>
          <a:off x="2626255" y="4829205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MFN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373437" y="1892662"/>
            <a:ext cx="199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Guest Page Table</a:t>
            </a:r>
            <a:endParaRPr lang="en-US" sz="2000" b="1" dirty="0"/>
          </a:p>
        </p:txBody>
      </p:sp>
      <p:sp>
        <p:nvSpPr>
          <p:cNvPr id="43" name="Right Arrow 42"/>
          <p:cNvSpPr/>
          <p:nvPr/>
        </p:nvSpPr>
        <p:spPr>
          <a:xfrm rot="19191418">
            <a:off x="1947308" y="3611822"/>
            <a:ext cx="696036" cy="57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241534" y="2967751"/>
            <a:ext cx="494238" cy="5718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193883">
            <a:off x="1945201" y="5135270"/>
            <a:ext cx="696036" cy="57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60811" y="5520762"/>
            <a:ext cx="494238" cy="5718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ular Callout 49"/>
          <p:cNvSpPr/>
          <p:nvPr/>
        </p:nvSpPr>
        <p:spPr>
          <a:xfrm>
            <a:off x="6976259" y="2260156"/>
            <a:ext cx="2038087" cy="1342159"/>
          </a:xfrm>
          <a:prstGeom prst="wedgeRectCallout">
            <a:avLst>
              <a:gd name="adj1" fmla="val -68729"/>
              <a:gd name="adj2" fmla="val -805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Maintained by the guest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Invalid for the MMU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295326" y="4429451"/>
            <a:ext cx="222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Shadow Page Table</a:t>
            </a:r>
            <a:endParaRPr lang="en-US" sz="2000" b="1" dirty="0"/>
          </a:p>
        </p:txBody>
      </p:sp>
      <p:sp>
        <p:nvSpPr>
          <p:cNvPr id="52" name="Rectangular Callout 51"/>
          <p:cNvSpPr/>
          <p:nvPr/>
        </p:nvSpPr>
        <p:spPr>
          <a:xfrm>
            <a:off x="6976259" y="4824146"/>
            <a:ext cx="2038087" cy="1342159"/>
          </a:xfrm>
          <a:prstGeom prst="wedgeRectCallout">
            <a:avLst>
              <a:gd name="adj1" fmla="val -68729"/>
              <a:gd name="adj2" fmla="val -80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Maintained by the VMM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Valid for the MMU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0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8" grpId="0" animBg="1"/>
      <p:bldP spid="49" grpId="0" animBg="1"/>
      <p:bldP spid="50" grpId="0" animBg="1"/>
      <p:bldP spid="51" grpId="0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Shadow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622878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can the VMM maintain consistent shadow pages tables?</a:t>
            </a:r>
          </a:p>
          <a:p>
            <a:pPr lvl="1"/>
            <a:r>
              <a:rPr lang="en-US" dirty="0" smtClean="0"/>
              <a:t>The guest OS may modify its page tables at any time</a:t>
            </a:r>
          </a:p>
          <a:p>
            <a:pPr lvl="1"/>
            <a:r>
              <a:rPr lang="en-US" dirty="0" smtClean="0"/>
              <a:t>Modifying the tables is a simple memory write, not a privileged instruction</a:t>
            </a:r>
          </a:p>
          <a:p>
            <a:pPr lvl="2"/>
            <a:r>
              <a:rPr lang="en-US" dirty="0" smtClean="0"/>
              <a:t>Thus, no helpful CPU exceptions :(</a:t>
            </a:r>
          </a:p>
          <a:p>
            <a:r>
              <a:rPr lang="en-US" dirty="0" smtClean="0"/>
              <a:t>Solution: mark the hardware pages containing the guest’s tables as read-only</a:t>
            </a:r>
          </a:p>
          <a:p>
            <a:pPr lvl="1"/>
            <a:r>
              <a:rPr lang="en-US" dirty="0" smtClean="0"/>
              <a:t>If the guest updates a table, an exception is generated</a:t>
            </a:r>
          </a:p>
          <a:p>
            <a:pPr lvl="1"/>
            <a:r>
              <a:rPr lang="en-US" dirty="0" smtClean="0"/>
              <a:t>VMM catches the exception, examines the faulting write, updates the shadow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" y="1235122"/>
            <a:ext cx="8993875" cy="55136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possible that the shadow table may be inconsistent</a:t>
            </a:r>
          </a:p>
          <a:p>
            <a:r>
              <a:rPr lang="en-US" dirty="0"/>
              <a:t>I</a:t>
            </a:r>
            <a:r>
              <a:rPr lang="en-US" dirty="0" smtClean="0"/>
              <a:t>f a guest page faults, this could be a: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True miss</a:t>
            </a:r>
            <a:r>
              <a:rPr lang="en-US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actual page fault, guest OS/app should crash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Hidden miss</a:t>
            </a:r>
            <a:r>
              <a:rPr lang="en-US" dirty="0" smtClean="0">
                <a:sym typeface="Wingdings" panose="05000000000000000000" pitchFamily="2" charset="2"/>
              </a:rPr>
              <a:t>: the shadow table is inconsistent; there is a valid VPNPFN mapping in the guest’s page tables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VMM must disambiguate true and hidden misses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 each page fault, the VMM must walk the guest’s tables to see if a valid VPNPFN mapping exists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so, this is a hidden miss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Update the shadow table and retry the instruction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Otherwise, forward the page fault to the guest OS’s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303807" y="5015215"/>
            <a:ext cx="1178278" cy="614487"/>
          </a:xfrm>
          <a:prstGeom prst="wedgeRectCallout">
            <a:avLst>
              <a:gd name="adj1" fmla="val -115060"/>
              <a:gd name="adj2" fmla="val -6357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Tracing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6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540991"/>
          </a:xfrm>
        </p:spPr>
        <p:txBody>
          <a:bodyPr/>
          <a:lstStyle/>
          <a:p>
            <a:r>
              <a:rPr lang="en-US" dirty="0" smtClean="0"/>
              <a:t>The good: shadow tables allow the MMU to directly translate guest VPNs to hardware pages</a:t>
            </a:r>
          </a:p>
          <a:p>
            <a:pPr lvl="1"/>
            <a:r>
              <a:rPr lang="en-US" dirty="0" smtClean="0"/>
              <a:t>Thus, guest OS code and guest apps can execute directly on the CPU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Double the amount of memory used for page tables</a:t>
            </a:r>
          </a:p>
          <a:p>
            <a:pPr lvl="2"/>
            <a:r>
              <a:rPr lang="en-US" dirty="0" smtClean="0"/>
              <a:t>i.e. the guest’s tables and the shadow tables</a:t>
            </a:r>
          </a:p>
          <a:p>
            <a:pPr lvl="1"/>
            <a:r>
              <a:rPr lang="en-US" dirty="0" smtClean="0"/>
              <a:t>Context switch from the guest to the VMM every time a page table is created or updated</a:t>
            </a:r>
          </a:p>
          <a:p>
            <a:pPr lvl="2"/>
            <a:r>
              <a:rPr lang="en-US" dirty="0" smtClean="0"/>
              <a:t>Very high CPU overhead for memory intensive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VMM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363571"/>
          </a:xfrm>
        </p:spPr>
        <p:txBody>
          <a:bodyPr>
            <a:normAutofit/>
          </a:bodyPr>
          <a:lstStyle/>
          <a:p>
            <a:r>
              <a:rPr lang="en-US" dirty="0" smtClean="0"/>
              <a:t>The VMM can play tricks with virtual memory just like an OS can</a:t>
            </a:r>
          </a:p>
          <a:p>
            <a:r>
              <a:rPr lang="en-US" dirty="0" smtClean="0"/>
              <a:t>Paging:</a:t>
            </a:r>
          </a:p>
          <a:p>
            <a:pPr lvl="1"/>
            <a:r>
              <a:rPr lang="en-US" dirty="0" smtClean="0"/>
              <a:t>The VMM can page parts of a guest, or even an entire guest, to disk</a:t>
            </a:r>
          </a:p>
          <a:p>
            <a:pPr lvl="1"/>
            <a:r>
              <a:rPr lang="en-US" dirty="0" smtClean="0"/>
              <a:t>A guest can be written to disk and brought back online on a different machine!</a:t>
            </a:r>
          </a:p>
          <a:p>
            <a:r>
              <a:rPr lang="en-US" dirty="0" smtClean="0"/>
              <a:t>Shared pages:</a:t>
            </a:r>
          </a:p>
          <a:p>
            <a:pPr lvl="1"/>
            <a:r>
              <a:rPr lang="en-US" dirty="0" smtClean="0"/>
              <a:t>The VMM can share read-only pages between guests</a:t>
            </a:r>
          </a:p>
          <a:p>
            <a:pPr lvl="1"/>
            <a:r>
              <a:rPr lang="en-US" dirty="0" smtClean="0"/>
              <a:t>Example: two guests both running Windows 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Full Virtualization (VMWare)</a:t>
            </a:r>
          </a:p>
          <a:p>
            <a:r>
              <a:rPr lang="en-US" sz="4400" dirty="0" smtClean="0"/>
              <a:t>Hardware Support</a:t>
            </a:r>
          </a:p>
          <a:p>
            <a:r>
              <a:rPr lang="en-US" sz="4400" dirty="0" err="1" smtClean="0"/>
              <a:t>Paravirtualization</a:t>
            </a:r>
            <a:r>
              <a:rPr lang="en-US" sz="4400" dirty="0" smtClean="0"/>
              <a:t> (</a:t>
            </a:r>
            <a:r>
              <a:rPr lang="en-US" sz="4400" dirty="0" err="1" smtClean="0"/>
              <a:t>Xen</a:t>
            </a:r>
            <a:r>
              <a:rPr lang="en-US" sz="4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3" y="2353105"/>
            <a:ext cx="1091823" cy="520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37562" y="2353104"/>
            <a:ext cx="1091823" cy="520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9591" y="2353103"/>
            <a:ext cx="1091823" cy="520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21621" y="2347415"/>
            <a:ext cx="1091823" cy="520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535" y="2924323"/>
            <a:ext cx="5117910" cy="787144"/>
            <a:chOff x="402608" y="2931160"/>
            <a:chExt cx="5172501" cy="787144"/>
          </a:xfrm>
        </p:grpSpPr>
        <p:sp>
          <p:nvSpPr>
            <p:cNvPr id="10" name="Rectangle 9"/>
            <p:cNvSpPr/>
            <p:nvPr/>
          </p:nvSpPr>
          <p:spPr>
            <a:xfrm>
              <a:off x="402608" y="2960427"/>
              <a:ext cx="5172501" cy="73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OS</a:t>
              </a:r>
              <a:endParaRPr lang="en-US" sz="2400" dirty="0"/>
            </a:p>
          </p:txBody>
        </p:sp>
        <p:pic>
          <p:nvPicPr>
            <p:cNvPr id="11" name="Picture 3" descr="D:\Classes\5600\assets\windows-7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430" y="2931160"/>
              <a:ext cx="791566" cy="7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95534" y="3792939"/>
            <a:ext cx="5117910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Physical Machine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396" y="3860040"/>
            <a:ext cx="707409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298205" y="3860040"/>
            <a:ext cx="825689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53548" y="3860040"/>
            <a:ext cx="834787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Disks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44686" y="5065577"/>
            <a:ext cx="6710150" cy="1048620"/>
          </a:xfrm>
          <a:prstGeom prst="wedgeRectCallout">
            <a:avLst>
              <a:gd name="adj1" fmla="val -23010"/>
              <a:gd name="adj2" fmla="val -17565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OS manages physical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OS expects to have privileged access (ring 0)</a:t>
            </a:r>
            <a:endParaRPr lang="en-US" sz="2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5404512" y="1159336"/>
            <a:ext cx="3650776" cy="2552131"/>
          </a:xfrm>
          <a:prstGeom prst="wedgeRectCallout">
            <a:avLst>
              <a:gd name="adj1" fmla="val -63249"/>
              <a:gd name="adj2" fmla="val 188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OS multiplexes resources between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OS enforces isolation &amp; protection between apps (ring 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6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Story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discussed how systems like VMWare implement full virtualization</a:t>
            </a:r>
          </a:p>
          <a:p>
            <a:r>
              <a:rPr lang="en-US" dirty="0" smtClean="0"/>
              <a:t>Key challenges solved by VMWare:</a:t>
            </a:r>
          </a:p>
          <a:p>
            <a:pPr lvl="1"/>
            <a:r>
              <a:rPr lang="en-US" dirty="0" smtClean="0"/>
              <a:t>Binary translation rewrites guest OS assembly to not use privileged instructions</a:t>
            </a:r>
          </a:p>
          <a:p>
            <a:pPr lvl="1"/>
            <a:r>
              <a:rPr lang="en-US" dirty="0" smtClean="0"/>
              <a:t>Shadow page tables maintained by the VMM allow the MMU to translate addresses for guest code</a:t>
            </a:r>
          </a:p>
          <a:p>
            <a:r>
              <a:rPr lang="en-US" dirty="0" smtClean="0"/>
              <a:t>So what’s the problem?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2" descr="D:\Classes\5600\assets\Vmware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46" y="311548"/>
            <a:ext cx="3555479" cy="57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 code executes on the physical CPU</a:t>
            </a:r>
          </a:p>
          <a:p>
            <a:r>
              <a:rPr lang="en-US" dirty="0" smtClean="0"/>
              <a:t>However, that doesn’t mean its as fast as the host OS or native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Guest code must be </a:t>
            </a:r>
            <a:r>
              <a:rPr lang="en-US" dirty="0"/>
              <a:t>b</a:t>
            </a:r>
            <a:r>
              <a:rPr lang="en-US" dirty="0" smtClean="0"/>
              <a:t>inary translated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Shadow page tables must be maintained</a:t>
            </a:r>
          </a:p>
          <a:p>
            <a:pPr marL="914400" lvl="1" indent="-514350"/>
            <a:r>
              <a:rPr lang="en-US" dirty="0" smtClean="0"/>
              <a:t>Page table updates cause expensive context switches from guest to VMM</a:t>
            </a:r>
          </a:p>
          <a:p>
            <a:pPr marL="914400" lvl="1" indent="-514350"/>
            <a:r>
              <a:rPr lang="en-US" dirty="0" smtClean="0"/>
              <a:t>Page faults are at least twice as costly to handle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939284" cy="51110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Modern x86 chips support hardware extensions designed to improve virtualization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Reliable exceptions during privileged instructions</a:t>
            </a:r>
          </a:p>
          <a:p>
            <a:pPr marL="914400" lvl="1" indent="-514350"/>
            <a:r>
              <a:rPr lang="en-US" dirty="0" smtClean="0"/>
              <a:t>Known as AMD-V and VT-x (Intel)</a:t>
            </a:r>
          </a:p>
          <a:p>
            <a:pPr marL="914400" lvl="1" indent="-514350"/>
            <a:r>
              <a:rPr lang="en-US" dirty="0" smtClean="0"/>
              <a:t>Released in 2006</a:t>
            </a:r>
          </a:p>
          <a:p>
            <a:pPr marL="914400" lvl="1" indent="-514350"/>
            <a:r>
              <a:rPr lang="en-US" dirty="0" smtClean="0"/>
              <a:t>Adds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vmrun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instructions (like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sysenter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sysret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Extended page tables for guests</a:t>
            </a:r>
          </a:p>
          <a:p>
            <a:pPr marL="914400" lvl="1" indent="-514350"/>
            <a:r>
              <a:rPr lang="en-US" dirty="0" smtClean="0"/>
              <a:t>Known as RVI (AMD) and EPT (Intel)</a:t>
            </a:r>
          </a:p>
          <a:p>
            <a:pPr marL="914400" lvl="1" indent="-514350"/>
            <a:r>
              <a:rPr lang="en-US" dirty="0" smtClean="0"/>
              <a:t>Adds another layer onto existing page table to map PFN</a:t>
            </a:r>
            <a:r>
              <a:rPr lang="en-US" dirty="0" smtClean="0">
                <a:sym typeface="Wingdings" panose="05000000000000000000" pitchFamily="2" charset="2"/>
              </a:rPr>
              <a:t>MFN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AMD-V and VT-x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500048"/>
          </a:xfrm>
        </p:spPr>
        <p:txBody>
          <a:bodyPr/>
          <a:lstStyle/>
          <a:p>
            <a:r>
              <a:rPr lang="en-US" dirty="0" smtClean="0"/>
              <a:t>Annoyingly, AMD and Intel offer different implementations</a:t>
            </a:r>
          </a:p>
          <a:p>
            <a:r>
              <a:rPr lang="en-US" dirty="0" smtClean="0"/>
              <a:t>However, both offer similar functionality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vmenter</a:t>
            </a:r>
            <a:r>
              <a:rPr lang="en-US" dirty="0" smtClean="0"/>
              <a:t>: instruction used by the hypervisor to context switch into a guest</a:t>
            </a:r>
          </a:p>
          <a:p>
            <a:pPr lvl="1"/>
            <a:r>
              <a:rPr lang="en-US" dirty="0" smtClean="0"/>
              <a:t>Downgrade CPU privilege to ring 3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smtClean="0"/>
              <a:t>: exception thrown by the CPU if the guest executes a privileged instruction</a:t>
            </a:r>
          </a:p>
          <a:p>
            <a:pPr lvl="1"/>
            <a:r>
              <a:rPr lang="en-US" dirty="0" smtClean="0"/>
              <a:t>Saves the running state of the guest’s CPU</a:t>
            </a:r>
          </a:p>
          <a:p>
            <a:pPr lvl="1"/>
            <a:r>
              <a:rPr lang="en-US" dirty="0" smtClean="0"/>
              <a:t>Context switches back to the VMM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vmenter</a:t>
            </a:r>
            <a:r>
              <a:rPr lang="en-US" dirty="0" smtClean="0"/>
              <a:t>/</a:t>
            </a:r>
            <a:r>
              <a:rPr lang="en-US" dirty="0" err="1" smtClean="0"/>
              <a:t>vmexit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146409"/>
            <a:ext cx="8850574" cy="5554639"/>
          </a:xfrm>
        </p:spPr>
        <p:txBody>
          <a:bodyPr>
            <a:normAutofit/>
          </a:bodyPr>
          <a:lstStyle/>
          <a:p>
            <a:r>
              <a:rPr lang="en-US" dirty="0" smtClean="0"/>
              <a:t>The VMM tells the CPU what actions should trigger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using a VM Control Block (VMCB)</a:t>
            </a:r>
          </a:p>
          <a:p>
            <a:pPr lvl="1"/>
            <a:r>
              <a:rPr lang="en-US" dirty="0" smtClean="0"/>
              <a:t>VMCB is a structure defined by the x86 hardware</a:t>
            </a:r>
          </a:p>
          <a:p>
            <a:pPr lvl="1"/>
            <a:r>
              <a:rPr lang="en-US" dirty="0" smtClean="0"/>
              <a:t>Fields in the </a:t>
            </a:r>
            <a:r>
              <a:rPr lang="en-US" dirty="0" err="1" smtClean="0"/>
              <a:t>struct</a:t>
            </a:r>
            <a:r>
              <a:rPr lang="en-US" dirty="0" smtClean="0"/>
              <a:t> tell the CPU what events to trap</a:t>
            </a:r>
          </a:p>
          <a:p>
            <a:pPr lvl="1"/>
            <a:r>
              <a:rPr lang="en-US" dirty="0" smtClean="0"/>
              <a:t>Examples: page fault, TLB flush,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cr3</a:t>
            </a:r>
            <a:r>
              <a:rPr lang="en-US" dirty="0" smtClean="0"/>
              <a:t>, I/O instructions, access of memory mapped devices, etc.</a:t>
            </a:r>
          </a:p>
          <a:p>
            <a:r>
              <a:rPr lang="en-US" dirty="0" smtClean="0"/>
              <a:t>The CPU saves the state of the guest to the VMCB before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endParaRPr lang="en-US" dirty="0"/>
          </a:p>
          <a:p>
            <a:pPr lvl="1"/>
            <a:r>
              <a:rPr lang="en-US" dirty="0" smtClean="0"/>
              <a:t>Example: suppose the guest exits due to device I/O</a:t>
            </a:r>
          </a:p>
          <a:p>
            <a:pPr lvl="1"/>
            <a:r>
              <a:rPr lang="en-US" dirty="0" smtClean="0"/>
              <a:t>The port, data width, and direction (in/out) of the operation get stored in the VMCB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AMD-V and VT-x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Greatly simplifies VMM implementation</a:t>
            </a:r>
          </a:p>
          <a:p>
            <a:pPr lvl="1"/>
            <a:r>
              <a:rPr lang="en-US" dirty="0" smtClean="0"/>
              <a:t>No need for binary translation</a:t>
            </a:r>
          </a:p>
          <a:p>
            <a:pPr lvl="1"/>
            <a:r>
              <a:rPr lang="en-US" dirty="0" smtClean="0"/>
              <a:t>Simplifies implementation of shadow page tables</a:t>
            </a:r>
          </a:p>
          <a:p>
            <a:r>
              <a:rPr lang="en-US" dirty="0" smtClean="0"/>
              <a:t>Warning: the VMM runs in </a:t>
            </a:r>
            <a:r>
              <a:rPr lang="en-US" dirty="0" err="1" smtClean="0"/>
              <a:t>userland</a:t>
            </a:r>
            <a:r>
              <a:rPr lang="en-US" dirty="0" smtClean="0"/>
              <a:t>, but use of AMD-V and VT-x requires ring 0 access</a:t>
            </a:r>
          </a:p>
          <a:p>
            <a:pPr lvl="1"/>
            <a:r>
              <a:rPr lang="en-US" dirty="0" smtClean="0"/>
              <a:t>Host OS must offer APIs that allow VMMs to configure VMCB and setup callbacks for guest OS exceptions </a:t>
            </a:r>
          </a:p>
          <a:p>
            <a:pPr lvl="1"/>
            <a:r>
              <a:rPr lang="en-US" dirty="0" smtClean="0"/>
              <a:t>Example: KVM on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</a:t>
            </a:r>
            <a:r>
              <a:rPr lang="en-US" dirty="0"/>
              <a:t>AMD-V and VT-x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3"/>
            <a:ext cx="8734568" cy="1160060"/>
          </a:xfrm>
        </p:spPr>
        <p:txBody>
          <a:bodyPr/>
          <a:lstStyle/>
          <a:p>
            <a:r>
              <a:rPr lang="en-US" dirty="0" smtClean="0"/>
              <a:t>Some operations are </a:t>
            </a:r>
            <a:r>
              <a:rPr lang="en-US" b="1" dirty="0" smtClean="0"/>
              <a:t>much</a:t>
            </a:r>
            <a:r>
              <a:rPr lang="en-US" dirty="0" smtClean="0"/>
              <a:t> slower when using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vs. binary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7200" y="2422202"/>
            <a:ext cx="4040188" cy="4847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smtClean="0">
                <a:solidFill>
                  <a:schemeClr val="bg1"/>
                </a:solidFill>
              </a:rPr>
              <a:t>Guest OS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4645025" y="2422202"/>
            <a:ext cx="4041775" cy="48476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smtClean="0">
                <a:solidFill>
                  <a:schemeClr val="bg1"/>
                </a:solidFill>
              </a:rPr>
              <a:t>Translated Assembly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645025" y="2906967"/>
            <a:ext cx="4382969" cy="18560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do_atomic_operation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call 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vmm_disable_interrupts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06968"/>
            <a:ext cx="4040188" cy="18560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do_atomic_operation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cli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…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97892" y="4817956"/>
            <a:ext cx="4176215" cy="1685202"/>
          </a:xfrm>
          <a:prstGeom prst="wedgeRectCallout">
            <a:avLst>
              <a:gd name="adj1" fmla="val -28160"/>
              <a:gd name="adj2" fmla="val -1113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code is okay because cli is trapped by </a:t>
            </a:r>
            <a:r>
              <a:rPr lang="en-US" sz="2400" dirty="0" err="1" smtClean="0"/>
              <a:t>vmexit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However, each </a:t>
            </a:r>
            <a:r>
              <a:rPr lang="en-US" sz="2400" dirty="0" err="1" smtClean="0"/>
              <a:t>vmexit</a:t>
            </a:r>
            <a:r>
              <a:rPr lang="en-US" sz="2400" dirty="0" smtClean="0"/>
              <a:t> causes an expensive context switch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748401" y="4817956"/>
            <a:ext cx="4279593" cy="1685202"/>
          </a:xfrm>
          <a:prstGeom prst="wedgeRectCallout">
            <a:avLst>
              <a:gd name="adj1" fmla="val -28160"/>
              <a:gd name="adj2" fmla="val -1113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VMM must generate this code via binary translation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But, this direct call is very fast, no context switch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AMD-V and VT-x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Greatly simplifies VMM implementation</a:t>
            </a:r>
          </a:p>
          <a:p>
            <a:pPr lvl="1"/>
            <a:r>
              <a:rPr lang="en-US" dirty="0" smtClean="0"/>
              <a:t>No need for binary translation</a:t>
            </a:r>
          </a:p>
          <a:p>
            <a:pPr lvl="1"/>
            <a:r>
              <a:rPr lang="en-US" dirty="0" smtClean="0"/>
              <a:t>Simplifies implementation of shadow page tables</a:t>
            </a:r>
          </a:p>
          <a:p>
            <a:r>
              <a:rPr lang="en-US" dirty="0" smtClean="0"/>
              <a:t>… however, sophisticated VMMs still use binary translation in addition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vmenter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VMM observes guest code that causes frequent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Hot spots may be binary translated or dynamically patched to improve performance</a:t>
            </a:r>
          </a:p>
          <a:p>
            <a:pPr lvl="1"/>
            <a:r>
              <a:rPr lang="en-US" dirty="0" smtClean="0"/>
              <a:t>Similar to Just-In-Time (JIT)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AMD-V and </a:t>
            </a:r>
            <a:r>
              <a:rPr lang="en-US" dirty="0" smtClean="0"/>
              <a:t>VT-x help the VMM control guests</a:t>
            </a:r>
          </a:p>
          <a:p>
            <a:r>
              <a:rPr lang="en-US" dirty="0" smtClean="0"/>
              <a:t>… but, they don’t address the need for shadow page tables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Second level address translation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SLAT</a:t>
            </a:r>
            <a:r>
              <a:rPr lang="en-US" dirty="0" smtClean="0"/>
              <a:t>) allows the MMU to directly support guest page tables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solidFill>
                  <a:schemeClr val="accent1"/>
                </a:solidFill>
              </a:rPr>
              <a:t>Extended Page Tables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EPT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AMD: Rapid Virtualization Indexing (RVI)</a:t>
            </a:r>
          </a:p>
          <a:p>
            <a:pPr lvl="1"/>
            <a:r>
              <a:rPr lang="en-US" dirty="0" smtClean="0"/>
              <a:t>Also known as Two Dimensional Paging (TDP)</a:t>
            </a:r>
          </a:p>
          <a:p>
            <a:pPr lvl="1"/>
            <a:r>
              <a:rPr lang="en-US" dirty="0" smtClean="0"/>
              <a:t>Introduced in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7922"/>
          </a:xfrm>
        </p:spPr>
        <p:txBody>
          <a:bodyPr/>
          <a:lstStyle/>
          <a:p>
            <a:r>
              <a:rPr lang="en-US" dirty="0" smtClean="0"/>
              <a:t>SLAT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2513"/>
            <a:ext cx="5049676" cy="57047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VMM installs first and second level tables in the MMU</a:t>
            </a:r>
          </a:p>
          <a:p>
            <a:pPr lvl="1"/>
            <a:r>
              <a:rPr lang="en-US" sz="2400" dirty="0" smtClean="0"/>
              <a:t>Context switch to the guest via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vmenter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/>
              <a:t>Steps to translate an address: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MMU queries the level 1 (guest)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MMU queries the level 2 (VMM) table</a:t>
            </a:r>
          </a:p>
          <a:p>
            <a:pPr marL="341313" indent="-341313"/>
            <a:r>
              <a:rPr lang="en-US" sz="2800" dirty="0" smtClean="0"/>
              <a:t>If any step yields an invalid PTE than page fault to the VMM 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93927"/>
              </p:ext>
            </p:extLst>
          </p:nvPr>
        </p:nvGraphicFramePr>
        <p:xfrm>
          <a:off x="5793847" y="1963995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68966"/>
              </p:ext>
            </p:extLst>
          </p:nvPr>
        </p:nvGraphicFramePr>
        <p:xfrm>
          <a:off x="5793847" y="4802961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MFN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baseline="0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73849" y="1552514"/>
            <a:ext cx="199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Guest Page Table</a:t>
            </a:r>
            <a:endParaRPr lang="en-US" sz="2000" b="1" dirty="0"/>
          </a:p>
        </p:txBody>
      </p:sp>
      <p:sp>
        <p:nvSpPr>
          <p:cNvPr id="49" name="Rectangular Callout 48"/>
          <p:cNvSpPr/>
          <p:nvPr/>
        </p:nvSpPr>
        <p:spPr>
          <a:xfrm>
            <a:off x="7638187" y="2062263"/>
            <a:ext cx="1389815" cy="1056249"/>
          </a:xfrm>
          <a:prstGeom prst="wedgeRectCallout">
            <a:avLst>
              <a:gd name="adj1" fmla="val -58595"/>
              <a:gd name="adj2" fmla="val -76840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Maintained by the guest OS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12242" y="4089303"/>
            <a:ext cx="131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Extended</a:t>
            </a:r>
          </a:p>
          <a:p>
            <a:pPr algn="ctr"/>
            <a:r>
              <a:rPr lang="en-US" sz="2000" b="1" dirty="0" smtClean="0"/>
              <a:t>Page Table</a:t>
            </a:r>
            <a:endParaRPr lang="en-US" sz="2000" b="1" dirty="0"/>
          </a:p>
        </p:txBody>
      </p:sp>
      <p:sp>
        <p:nvSpPr>
          <p:cNvPr id="51" name="Rectangular Callout 50"/>
          <p:cNvSpPr/>
          <p:nvPr/>
        </p:nvSpPr>
        <p:spPr>
          <a:xfrm>
            <a:off x="7638188" y="4803674"/>
            <a:ext cx="1389815" cy="1094148"/>
          </a:xfrm>
          <a:prstGeom prst="wedgeRectCallout">
            <a:avLst>
              <a:gd name="adj1" fmla="val -68407"/>
              <a:gd name="adj2" fmla="val -8341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Maintained by the VMM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57363" y="5682745"/>
            <a:ext cx="1777630" cy="103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4178583" y="6235920"/>
            <a:ext cx="831296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cr3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74544" y="594267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8583" y="5757809"/>
            <a:ext cx="831296" cy="415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vmcr3</a:t>
            </a:r>
            <a:endParaRPr lang="en-US" sz="2000" dirty="0"/>
          </a:p>
        </p:txBody>
      </p:sp>
      <p:cxnSp>
        <p:nvCxnSpPr>
          <p:cNvPr id="59" name="Straight Arrow Connector 58"/>
          <p:cNvCxnSpPr>
            <a:stCxn id="57" idx="3"/>
            <a:endCxn id="31" idx="1"/>
          </p:cNvCxnSpPr>
          <p:nvPr/>
        </p:nvCxnSpPr>
        <p:spPr>
          <a:xfrm flipV="1">
            <a:off x="5009879" y="2891095"/>
            <a:ext cx="783968" cy="307456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43" idx="1"/>
          </p:cNvCxnSpPr>
          <p:nvPr/>
        </p:nvCxnSpPr>
        <p:spPr>
          <a:xfrm flipV="1">
            <a:off x="5009879" y="5730061"/>
            <a:ext cx="783968" cy="7137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3519729" y="5230324"/>
            <a:ext cx="553299" cy="7571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25886 -0.4659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86 -0.46597 L 0.33889 -0.466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89 -0.4662 L 0.25816 -0.0550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16 -0.05509 L 0.34358 -0.05509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VMM Organization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145" y="5751728"/>
            <a:ext cx="4955767" cy="73697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Physical Machine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11183" y="5818829"/>
            <a:ext cx="707409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295928" y="5818829"/>
            <a:ext cx="825689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94404" y="5818829"/>
            <a:ext cx="834787" cy="602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143" y="4111712"/>
            <a:ext cx="4955769" cy="7369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VMM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74957" y="3061350"/>
            <a:ext cx="2456597" cy="965590"/>
            <a:chOff x="2674957" y="3259246"/>
            <a:chExt cx="2456597" cy="965590"/>
          </a:xfrm>
        </p:grpSpPr>
        <p:sp>
          <p:nvSpPr>
            <p:cNvPr id="14" name="Rectangle 13"/>
            <p:cNvSpPr/>
            <p:nvPr/>
          </p:nvSpPr>
          <p:spPr>
            <a:xfrm>
              <a:off x="2674957" y="3259246"/>
              <a:ext cx="2456597" cy="965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Virtual Machine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0295" y="3742041"/>
              <a:ext cx="664191" cy="4156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CPU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0449" y="3742041"/>
              <a:ext cx="698314" cy="4156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RAM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04724" y="3742041"/>
              <a:ext cx="677840" cy="4156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Disk</a:t>
              </a:r>
              <a:endParaRPr lang="en-US" sz="20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06987" y="3069323"/>
            <a:ext cx="2304196" cy="94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Virtual Machine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74954" y="1678676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039730" y="1678675"/>
            <a:ext cx="1091823" cy="500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215680" y="1674135"/>
            <a:ext cx="1091823" cy="500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419360" y="1668447"/>
            <a:ext cx="1091823" cy="500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814" y="2152826"/>
            <a:ext cx="2419369" cy="932242"/>
            <a:chOff x="91814" y="2350722"/>
            <a:chExt cx="2419369" cy="932242"/>
          </a:xfrm>
        </p:grpSpPr>
        <p:sp>
          <p:nvSpPr>
            <p:cNvPr id="20" name="Rectangle 19"/>
            <p:cNvSpPr/>
            <p:nvPr/>
          </p:nvSpPr>
          <p:spPr>
            <a:xfrm>
              <a:off x="206987" y="2443804"/>
              <a:ext cx="2304196" cy="7369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Guest OS</a:t>
              </a:r>
              <a:endParaRPr lang="en-US" sz="2400" dirty="0"/>
            </a:p>
          </p:txBody>
        </p:sp>
        <p:pic>
          <p:nvPicPr>
            <p:cNvPr id="1026" name="Picture 2" descr="D:\Classes\5600\assets\512px-Tux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14" y="2350722"/>
              <a:ext cx="803549" cy="93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177415" y="4925700"/>
            <a:ext cx="4954139" cy="736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74956" y="2225375"/>
            <a:ext cx="2456597" cy="787144"/>
            <a:chOff x="2674956" y="2423271"/>
            <a:chExt cx="2456597" cy="787144"/>
          </a:xfrm>
        </p:grpSpPr>
        <p:sp>
          <p:nvSpPr>
            <p:cNvPr id="21" name="Rectangle 20"/>
            <p:cNvSpPr/>
            <p:nvPr/>
          </p:nvSpPr>
          <p:spPr>
            <a:xfrm>
              <a:off x="2674956" y="2442653"/>
              <a:ext cx="2456597" cy="73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27" name="Picture 3" descr="D:\Classes\5600\assets\windows-7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883" y="2423271"/>
              <a:ext cx="791566" cy="7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41048" y="2586010"/>
              <a:ext cx="1327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Guest OS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329450" y="1392072"/>
            <a:ext cx="3609833" cy="51179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 operations on virtual </a:t>
            </a:r>
            <a:r>
              <a:rPr lang="en-US" dirty="0" err="1" smtClean="0"/>
              <a:t>hw</a:t>
            </a:r>
            <a:r>
              <a:rPr lang="en-US" dirty="0" smtClean="0"/>
              <a:t>. to physical </a:t>
            </a:r>
            <a:r>
              <a:rPr lang="en-US" dirty="0" err="1" smtClean="0"/>
              <a:t>hw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Multiplex resources between guest </a:t>
            </a:r>
            <a:r>
              <a:rPr lang="en-US" dirty="0" err="1" smtClean="0"/>
              <a:t>OSes</a:t>
            </a:r>
            <a:endParaRPr lang="en-US" dirty="0" smtClean="0"/>
          </a:p>
          <a:p>
            <a:r>
              <a:rPr lang="en-US" dirty="0" smtClean="0"/>
              <a:t>Enforce protection &amp; isolation between guest </a:t>
            </a:r>
            <a:r>
              <a:rPr lang="en-US" dirty="0" err="1" smtClean="0"/>
              <a:t>OSes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5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2" grpId="0" animBg="1"/>
      <p:bldP spid="23" grpId="0" animBg="1"/>
      <p:bldP spid="26" grpId="0" animBg="1"/>
      <p:bldP spid="27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9322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uge</a:t>
            </a:r>
            <a:r>
              <a:rPr lang="en-US" dirty="0" smtClean="0"/>
              <a:t> performance advantages vs. shadow page tables</a:t>
            </a:r>
          </a:p>
          <a:p>
            <a:r>
              <a:rPr lang="en-US" dirty="0" smtClean="0"/>
              <a:t>When guests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cr3</a:t>
            </a:r>
            <a:r>
              <a:rPr lang="en-US" dirty="0" smtClean="0"/>
              <a:t>, the CPU updates </a:t>
            </a:r>
            <a:r>
              <a:rPr lang="en-US" i="1" dirty="0" smtClean="0"/>
              <a:t>vmcr3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No need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vmexit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when guest OS switches context</a:t>
            </a:r>
          </a:p>
          <a:p>
            <a:r>
              <a:rPr lang="en-US" dirty="0" smtClean="0"/>
              <a:t>EPT can be filled on-demand or pre-initialized with PFN</a:t>
            </a:r>
            <a:r>
              <a:rPr lang="en-US" dirty="0" smtClean="0">
                <a:sym typeface="Wingdings" panose="05000000000000000000" pitchFamily="2" charset="2"/>
              </a:rPr>
              <a:t>MFN entries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On-demand: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Slower, since many address translations will trigger hidden misses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… but hardware pages for the guest can be allocated when needed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And, the EPT will be smaller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Preallocation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need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vmexit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when the guest OS creates or modifies it’s page tables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… but hardware pages need to be reserved for the guest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And, the EPT table will be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Pre-initialized EPT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799" y="2681776"/>
            <a:ext cx="873457" cy="131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475" y="1973890"/>
            <a:ext cx="1634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Guest App 1’s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27799" y="2777310"/>
            <a:ext cx="873457" cy="2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799" y="3038894"/>
            <a:ext cx="873457" cy="2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799" y="3303693"/>
            <a:ext cx="873457" cy="2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799" y="3573443"/>
            <a:ext cx="873457" cy="2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4118" y="1726446"/>
            <a:ext cx="873457" cy="4851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850" y="950798"/>
            <a:ext cx="157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Host OS’s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652965" y="2726793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2965" y="2079482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52965" y="3049224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52965" y="2403150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7073" y="2531663"/>
            <a:ext cx="873457" cy="3425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64803" y="1726446"/>
            <a:ext cx="157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Guest OS’s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4114796" y="3404912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14796" y="3690351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14796" y="3110476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796" y="2816468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7" idx="3"/>
            <a:endCxn id="23" idx="1"/>
          </p:cNvCxnSpPr>
          <p:nvPr/>
        </p:nvCxnSpPr>
        <p:spPr>
          <a:xfrm>
            <a:off x="1501256" y="2905825"/>
            <a:ext cx="2613540" cy="64180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24" idx="1"/>
          </p:cNvCxnSpPr>
          <p:nvPr/>
        </p:nvCxnSpPr>
        <p:spPr>
          <a:xfrm>
            <a:off x="1501256" y="3167409"/>
            <a:ext cx="2613540" cy="66566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25" idx="1"/>
          </p:cNvCxnSpPr>
          <p:nvPr/>
        </p:nvCxnSpPr>
        <p:spPr>
          <a:xfrm flipV="1">
            <a:off x="1501256" y="3253196"/>
            <a:ext cx="2613540" cy="17901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6" idx="1"/>
          </p:cNvCxnSpPr>
          <p:nvPr/>
        </p:nvCxnSpPr>
        <p:spPr>
          <a:xfrm flipV="1">
            <a:off x="1501256" y="2959188"/>
            <a:ext cx="2613540" cy="74277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1"/>
          </p:cNvCxnSpPr>
          <p:nvPr/>
        </p:nvCxnSpPr>
        <p:spPr>
          <a:xfrm flipV="1">
            <a:off x="4990530" y="2885436"/>
            <a:ext cx="2662435" cy="67528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 flipV="1">
            <a:off x="4990530" y="2238125"/>
            <a:ext cx="2662435" cy="72106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 flipV="1">
            <a:off x="4990530" y="3207867"/>
            <a:ext cx="2662435" cy="62260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  <a:endCxn id="17" idx="1"/>
          </p:cNvCxnSpPr>
          <p:nvPr/>
        </p:nvCxnSpPr>
        <p:spPr>
          <a:xfrm flipV="1">
            <a:off x="4988253" y="2561793"/>
            <a:ext cx="2664712" cy="69140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247476" y="4307672"/>
            <a:ext cx="1634102" cy="2038528"/>
            <a:chOff x="247476" y="4307672"/>
            <a:chExt cx="1634102" cy="2038528"/>
          </a:xfrm>
        </p:grpSpPr>
        <p:sp>
          <p:nvSpPr>
            <p:cNvPr id="52" name="Rectangle 51"/>
            <p:cNvSpPr/>
            <p:nvPr/>
          </p:nvSpPr>
          <p:spPr>
            <a:xfrm>
              <a:off x="627798" y="5033729"/>
              <a:ext cx="873457" cy="131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7476" y="4307672"/>
              <a:ext cx="1634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Guest App 2’s</a:t>
              </a:r>
            </a:p>
            <a:p>
              <a:pPr algn="ctr"/>
              <a:r>
                <a:rPr lang="en-US" sz="2000" b="1" dirty="0" smtClean="0"/>
                <a:t>View of RAM</a:t>
              </a:r>
              <a:endParaRPr lang="en-US" sz="20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7798" y="5129263"/>
              <a:ext cx="873457" cy="257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798" y="5390847"/>
              <a:ext cx="873457" cy="257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7798" y="5655646"/>
              <a:ext cx="873457" cy="257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7798" y="5925396"/>
              <a:ext cx="873457" cy="257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Arrow Connector 68"/>
          <p:cNvCxnSpPr>
            <a:stCxn id="54" idx="3"/>
            <a:endCxn id="24" idx="1"/>
          </p:cNvCxnSpPr>
          <p:nvPr/>
        </p:nvCxnSpPr>
        <p:spPr>
          <a:xfrm flipV="1">
            <a:off x="1501255" y="3833071"/>
            <a:ext cx="2613541" cy="142470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14796" y="5132891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114796" y="5416057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114796" y="3973412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114796" y="4270226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114796" y="4557462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14796" y="4847452"/>
            <a:ext cx="873457" cy="285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114796" y="4554230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114796" y="4268791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114796" y="3978752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652965" y="4652923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652965" y="4005612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652965" y="4975354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652965" y="4329280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652965" y="5805403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52965" y="6127834"/>
            <a:ext cx="873457" cy="3172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/>
          <p:cNvCxnSpPr>
            <a:endCxn id="101" idx="1"/>
          </p:cNvCxnSpPr>
          <p:nvPr/>
        </p:nvCxnSpPr>
        <p:spPr>
          <a:xfrm>
            <a:off x="4990530" y="4053385"/>
            <a:ext cx="2662435" cy="191066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5" idx="3"/>
            <a:endCxn id="102" idx="1"/>
          </p:cNvCxnSpPr>
          <p:nvPr/>
        </p:nvCxnSpPr>
        <p:spPr>
          <a:xfrm>
            <a:off x="4988253" y="4411511"/>
            <a:ext cx="2664712" cy="18749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8" idx="3"/>
            <a:endCxn id="12" idx="1"/>
          </p:cNvCxnSpPr>
          <p:nvPr/>
        </p:nvCxnSpPr>
        <p:spPr>
          <a:xfrm flipV="1">
            <a:off x="4988253" y="4152125"/>
            <a:ext cx="2665865" cy="5448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3"/>
            <a:endCxn id="100" idx="1"/>
          </p:cNvCxnSpPr>
          <p:nvPr/>
        </p:nvCxnSpPr>
        <p:spPr>
          <a:xfrm flipV="1">
            <a:off x="4988253" y="4487923"/>
            <a:ext cx="2664712" cy="50224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9" idx="3"/>
            <a:endCxn id="97" idx="1"/>
          </p:cNvCxnSpPr>
          <p:nvPr/>
        </p:nvCxnSpPr>
        <p:spPr>
          <a:xfrm flipV="1">
            <a:off x="4988253" y="4811566"/>
            <a:ext cx="2664712" cy="46404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990530" y="5129263"/>
            <a:ext cx="2662435" cy="42951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55" idx="3"/>
            <a:endCxn id="85" idx="1"/>
          </p:cNvCxnSpPr>
          <p:nvPr/>
        </p:nvCxnSpPr>
        <p:spPr>
          <a:xfrm flipV="1">
            <a:off x="1501255" y="4411511"/>
            <a:ext cx="2613541" cy="110785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2" idx="3"/>
            <a:endCxn id="86" idx="1"/>
          </p:cNvCxnSpPr>
          <p:nvPr/>
        </p:nvCxnSpPr>
        <p:spPr>
          <a:xfrm flipV="1">
            <a:off x="1501255" y="4121472"/>
            <a:ext cx="2613541" cy="156849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7" idx="3"/>
            <a:endCxn id="88" idx="1"/>
          </p:cNvCxnSpPr>
          <p:nvPr/>
        </p:nvCxnSpPr>
        <p:spPr>
          <a:xfrm flipV="1">
            <a:off x="1501255" y="4696950"/>
            <a:ext cx="2613541" cy="135696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4" idx="3"/>
            <a:endCxn id="96" idx="1"/>
          </p:cNvCxnSpPr>
          <p:nvPr/>
        </p:nvCxnSpPr>
        <p:spPr>
          <a:xfrm flipV="1">
            <a:off x="1501255" y="4990172"/>
            <a:ext cx="2613541" cy="26760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114796" y="4837884"/>
            <a:ext cx="873457" cy="28543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ular Callout 144"/>
          <p:cNvSpPr/>
          <p:nvPr/>
        </p:nvSpPr>
        <p:spPr>
          <a:xfrm>
            <a:off x="5468193" y="1095426"/>
            <a:ext cx="1717353" cy="1126515"/>
          </a:xfrm>
          <a:prstGeom prst="wedgeRectCallout">
            <a:avLst>
              <a:gd name="adj1" fmla="val -20925"/>
              <a:gd name="adj2" fmla="val 801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PFN</a:t>
            </a:r>
            <a:r>
              <a:rPr lang="en-US" sz="2000" dirty="0" smtClean="0">
                <a:sym typeface="Wingdings" panose="05000000000000000000" pitchFamily="2" charset="2"/>
              </a:rPr>
              <a:t>MFN pre-initialized by the VMM</a:t>
            </a:r>
            <a:endParaRPr lang="en-US" sz="2000" dirty="0" smtClean="0"/>
          </a:p>
        </p:txBody>
      </p:sp>
      <p:sp>
        <p:nvSpPr>
          <p:cNvPr id="146" name="Rectangular Callout 145"/>
          <p:cNvSpPr/>
          <p:nvPr/>
        </p:nvSpPr>
        <p:spPr>
          <a:xfrm>
            <a:off x="1932710" y="1304741"/>
            <a:ext cx="1748354" cy="1357453"/>
          </a:xfrm>
          <a:prstGeom prst="wedgeRectCallout">
            <a:avLst>
              <a:gd name="adj1" fmla="val -20925"/>
              <a:gd name="adj2" fmla="val 801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VPN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P</a:t>
            </a:r>
            <a:r>
              <a:rPr lang="en-US" sz="2000" dirty="0" smtClean="0">
                <a:sym typeface="Wingdings" panose="05000000000000000000" pitchFamily="2" charset="2"/>
              </a:rPr>
              <a:t>FN managed on-demand by the guest OS</a:t>
            </a:r>
            <a:endParaRPr lang="en-US" sz="2000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3814549" y="3610605"/>
            <a:ext cx="1323833" cy="4449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ular Callout 148"/>
          <p:cNvSpPr/>
          <p:nvPr/>
        </p:nvSpPr>
        <p:spPr>
          <a:xfrm>
            <a:off x="4838132" y="5925396"/>
            <a:ext cx="1972400" cy="786768"/>
          </a:xfrm>
          <a:prstGeom prst="wedgeRectCallout">
            <a:avLst>
              <a:gd name="adj1" fmla="val 80091"/>
              <a:gd name="adj2" fmla="val -126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Pages reserved for the guest OS</a:t>
            </a:r>
          </a:p>
        </p:txBody>
      </p:sp>
    </p:spTree>
    <p:extLst>
      <p:ext uri="{BB962C8B-B14F-4D97-AF65-F5344CB8AC3E}">
        <p14:creationId xmlns:p14="http://schemas.microsoft.com/office/powerpoint/2010/main" val="20362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5" grpId="0" animBg="1"/>
      <p:bldP spid="86" grpId="0" animBg="1"/>
      <p:bldP spid="144" grpId="0" animBg="1"/>
      <p:bldP spid="148" grpId="0" animBg="1"/>
      <p:bldP spid="148" grpId="1" animBg="1"/>
      <p:bldP spid="1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SLAT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emory overhead for EPT</a:t>
            </a:r>
          </a:p>
          <a:p>
            <a:pPr lvl="1"/>
            <a:r>
              <a:rPr lang="en-US" dirty="0" smtClean="0"/>
              <a:t>… but not as much as shadow page tables</a:t>
            </a:r>
          </a:p>
          <a:p>
            <a:r>
              <a:rPr lang="en-US" dirty="0" smtClean="0"/>
              <a:t>TLB misses are twice as costly</a:t>
            </a:r>
          </a:p>
          <a:p>
            <a:pPr lvl="1"/>
            <a:r>
              <a:rPr lang="en-US" dirty="0" smtClean="0"/>
              <a:t>SLAT makes page tables twice as deep, hence it takes twice as long to resolve PTEs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EPT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982638"/>
            <a:ext cx="8734568" cy="14249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Microbenchmarks</a:t>
            </a:r>
            <a:r>
              <a:rPr lang="en-US" dirty="0" smtClean="0"/>
              <a:t> by the VMWare team</a:t>
            </a:r>
          </a:p>
          <a:p>
            <a:r>
              <a:rPr lang="en-US" dirty="0" smtClean="0"/>
              <a:t>Normalized to shadow page table speeds (1.0)</a:t>
            </a:r>
          </a:p>
          <a:p>
            <a:pPr lvl="1"/>
            <a:r>
              <a:rPr lang="en-US" dirty="0" smtClean="0"/>
              <a:t>Lower times are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146" name="Picture 2" descr="D:\Classes\5600\assets\ept_benchma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4" y="2462212"/>
            <a:ext cx="8372476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VMM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370394"/>
          </a:xfrm>
        </p:spPr>
        <p:txBody>
          <a:bodyPr>
            <a:normAutofit/>
          </a:bodyPr>
          <a:lstStyle/>
          <a:p>
            <a:r>
              <a:rPr lang="en-US" dirty="0" smtClean="0"/>
              <a:t>Advanced VMMs like VMWare give you three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Binary translation + shadow page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AMD-V/VT-x + shadow page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AMD-V/VT-x + RVI/EPT</a:t>
            </a:r>
          </a:p>
          <a:p>
            <a:r>
              <a:rPr lang="en-US" dirty="0" smtClean="0"/>
              <a:t>Which is best?</a:t>
            </a:r>
          </a:p>
          <a:p>
            <a:pPr lvl="1"/>
            <a:r>
              <a:rPr lang="en-US" dirty="0" smtClean="0"/>
              <a:t>Choosing between 1 and 2 is more difficult</a:t>
            </a:r>
          </a:p>
          <a:p>
            <a:pPr lvl="1"/>
            <a:r>
              <a:rPr lang="en-US" dirty="0" smtClean="0"/>
              <a:t>For some workloads, 2 is much slower than 1</a:t>
            </a:r>
          </a:p>
          <a:p>
            <a:pPr lvl="1"/>
            <a:r>
              <a:rPr lang="en-US" dirty="0" smtClean="0"/>
              <a:t>Run benchmarks with your workload before decided on 1 or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167946" y="3328874"/>
            <a:ext cx="3409675" cy="1126515"/>
          </a:xfrm>
          <a:prstGeom prst="wedgeRectCallout">
            <a:avLst>
              <a:gd name="adj1" fmla="val -60952"/>
              <a:gd name="adj2" fmla="val -325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Fastest by 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But, requires very recent, expensive CPUs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621" y="3376643"/>
            <a:ext cx="4080680" cy="4449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Full Virtualization (VMWare)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Support</a:t>
            </a:r>
          </a:p>
          <a:p>
            <a:r>
              <a:rPr lang="en-US" sz="4400" dirty="0" err="1" smtClean="0"/>
              <a:t>Paravirtualization</a:t>
            </a:r>
            <a:r>
              <a:rPr lang="en-US" sz="4400" dirty="0" smtClean="0"/>
              <a:t> (</a:t>
            </a:r>
            <a:r>
              <a:rPr lang="en-US" sz="4400" dirty="0" err="1" smtClean="0"/>
              <a:t>Xen</a:t>
            </a:r>
            <a:r>
              <a:rPr lang="en-US" sz="4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11338"/>
          </a:xfrm>
        </p:spPr>
        <p:txBody>
          <a:bodyPr>
            <a:normAutofit/>
          </a:bodyPr>
          <a:lstStyle/>
          <a:p>
            <a:r>
              <a:rPr lang="en-US" dirty="0" smtClean="0"/>
              <a:t>We have discussed full virtualization by looking at the implementation of VMWare</a:t>
            </a:r>
          </a:p>
          <a:p>
            <a:r>
              <a:rPr lang="en-US" dirty="0" smtClean="0"/>
              <a:t>We have discussed how recent advances in x86 hardware can speed up virtualization</a:t>
            </a:r>
          </a:p>
          <a:p>
            <a:r>
              <a:rPr lang="en-US" dirty="0" smtClean="0"/>
              <a:t>Thus far, we have abided by virtualization rule #1:</a:t>
            </a:r>
          </a:p>
          <a:p>
            <a:pPr lvl="1"/>
            <a:r>
              <a:rPr lang="en-US" b="1" dirty="0"/>
              <a:t>Fidelity</a:t>
            </a:r>
            <a:r>
              <a:rPr lang="en-US" dirty="0"/>
              <a:t>: software on the VMM executes identically to its execution on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What if we relax this assumption?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34065" cy="1143000"/>
          </a:xfrm>
        </p:spPr>
        <p:txBody>
          <a:bodyPr/>
          <a:lstStyle/>
          <a:p>
            <a:r>
              <a:rPr lang="en-US" dirty="0" smtClean="0"/>
              <a:t>Relaxing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it takes a lot of work to virtualize an arbitrary guest OS</a:t>
            </a:r>
          </a:p>
          <a:p>
            <a:pPr lvl="1"/>
            <a:r>
              <a:rPr lang="en-US" dirty="0" smtClean="0"/>
              <a:t>VMM implementation is very complicated</a:t>
            </a:r>
          </a:p>
          <a:p>
            <a:pPr lvl="1"/>
            <a:r>
              <a:rPr lang="en-US" dirty="0" smtClean="0"/>
              <a:t>Even with hardware support, performance issues remain</a:t>
            </a:r>
          </a:p>
          <a:p>
            <a:r>
              <a:rPr lang="en-US" dirty="0" smtClean="0"/>
              <a:t>What if we require </a:t>
            </a:r>
            <a:r>
              <a:rPr lang="en-US" dirty="0"/>
              <a:t>that guests be modified to run in the VMM</a:t>
            </a:r>
          </a:p>
          <a:p>
            <a:pPr lvl="1"/>
            <a:r>
              <a:rPr lang="en-US" dirty="0"/>
              <a:t>How much work is it to modify guests to “cooperate” with the VMM?</a:t>
            </a:r>
          </a:p>
          <a:p>
            <a:pPr lvl="1"/>
            <a:r>
              <a:rPr lang="en-US" dirty="0"/>
              <a:t>Will VMM implementation be simpler?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get improved performance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5104262" cy="1143000"/>
          </a:xfrm>
        </p:spPr>
        <p:txBody>
          <a:bodyPr/>
          <a:lstStyle/>
          <a:p>
            <a:r>
              <a:rPr lang="en-US" dirty="0" err="1" smtClean="0"/>
              <a:t>Paravirtualization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1" y="1235122"/>
            <a:ext cx="8864221" cy="5111087"/>
          </a:xfrm>
        </p:spPr>
        <p:txBody>
          <a:bodyPr>
            <a:normAutofit/>
          </a:bodyPr>
          <a:lstStyle/>
          <a:p>
            <a:r>
              <a:rPr lang="en-US" dirty="0" smtClean="0"/>
              <a:t>Denali and </a:t>
            </a:r>
            <a:r>
              <a:rPr lang="en-US" dirty="0" err="1" smtClean="0"/>
              <a:t>Xen</a:t>
            </a:r>
            <a:r>
              <a:rPr lang="en-US" dirty="0" smtClean="0"/>
              <a:t> pioneered the idea of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1"/>
            <a:r>
              <a:rPr lang="en-US" dirty="0" smtClean="0"/>
              <a:t>Require that guests be modified to run on the VMM</a:t>
            </a:r>
          </a:p>
          <a:p>
            <a:pPr lvl="1"/>
            <a:r>
              <a:rPr lang="en-US" dirty="0" smtClean="0"/>
              <a:t>Replace privileged operations with </a:t>
            </a:r>
            <a:r>
              <a:rPr lang="en-US" dirty="0" err="1" smtClean="0">
                <a:solidFill>
                  <a:schemeClr val="accent1"/>
                </a:solidFill>
              </a:rPr>
              <a:t>hypercalls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the hypervisor</a:t>
            </a:r>
          </a:p>
          <a:p>
            <a:pPr lvl="1"/>
            <a:r>
              <a:rPr lang="en-US" dirty="0" smtClean="0"/>
              <a:t>Defer most memory management to the VMM</a:t>
            </a:r>
          </a:p>
          <a:p>
            <a:r>
              <a:rPr lang="en-US" dirty="0" smtClean="0"/>
              <a:t>Our discussion will focus on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/>
              <a:t>Commercial product owned by Citrix (i.e. GoToMeeting)</a:t>
            </a:r>
          </a:p>
          <a:p>
            <a:pPr lvl="1"/>
            <a:r>
              <a:rPr lang="en-US" dirty="0" smtClean="0"/>
              <a:t>Robust, mature hypervisor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170" name="Picture 2" descr="D:\Classes\5600\assets\Xe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18" y="60681"/>
            <a:ext cx="2374876" cy="112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5" y="1235122"/>
            <a:ext cx="8987051" cy="5465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Xen</a:t>
            </a:r>
            <a:r>
              <a:rPr lang="en-US" dirty="0" smtClean="0"/>
              <a:t> VMM exports a </a:t>
            </a:r>
            <a:r>
              <a:rPr lang="en-US" dirty="0" err="1" smtClean="0"/>
              <a:t>hypercall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Methods replace privileged instructions offered by the hardware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halt CPU, enable/disable interrupts, install page table</a:t>
            </a:r>
          </a:p>
          <a:p>
            <a:pPr lvl="1"/>
            <a:r>
              <a:rPr lang="en-US" dirty="0" smtClean="0"/>
              <a:t>Guest OS can detect if it’s running directly on hardware or on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2"/>
            <a:r>
              <a:rPr lang="en-US" dirty="0" smtClean="0"/>
              <a:t>In the former case, typical ring 0 behavior is used</a:t>
            </a:r>
          </a:p>
          <a:p>
            <a:pPr lvl="2"/>
            <a:r>
              <a:rPr lang="en-US" dirty="0" smtClean="0"/>
              <a:t>In the latter case, </a:t>
            </a:r>
            <a:r>
              <a:rPr lang="en-US" dirty="0" err="1" smtClean="0"/>
              <a:t>hypercalls</a:t>
            </a:r>
            <a:r>
              <a:rPr lang="en-US" dirty="0" smtClean="0"/>
              <a:t> are used</a:t>
            </a:r>
          </a:p>
          <a:p>
            <a:r>
              <a:rPr lang="en-US" dirty="0" smtClean="0"/>
              <a:t>If a guest executes a privileged instruction, crash it</a:t>
            </a:r>
          </a:p>
          <a:p>
            <a:pPr lvl="1"/>
            <a:r>
              <a:rPr lang="en-US" dirty="0" err="1" smtClean="0"/>
              <a:t>Xen</a:t>
            </a:r>
            <a:r>
              <a:rPr lang="en-US" dirty="0" smtClean="0"/>
              <a:t> VMM makes no attempt to emulate privileged instructions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 err="1" smtClean="0"/>
              <a:t>Xen</a:t>
            </a:r>
            <a:r>
              <a:rPr lang="en-US" dirty="0" smtClean="0"/>
              <a:t> VMM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Popek</a:t>
            </a:r>
            <a:r>
              <a:rPr lang="en-US" dirty="0" smtClean="0"/>
              <a:t> and Goldberg, 1974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Fidelity</a:t>
            </a:r>
            <a:r>
              <a:rPr lang="en-US" dirty="0" smtClean="0"/>
              <a:t>: software on the VMM executes identically to its execution on hardware</a:t>
            </a:r>
          </a:p>
          <a:p>
            <a:pPr marL="914400" lvl="1" indent="-514350"/>
            <a:r>
              <a:rPr lang="en-US" dirty="0" smtClean="0"/>
              <a:t>Except for timing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Performance</a:t>
            </a:r>
            <a:r>
              <a:rPr lang="en-US" dirty="0" smtClean="0"/>
              <a:t>: An overwhelming majority of guest instructions are executed by the hardware without VMM intervention</a:t>
            </a:r>
          </a:p>
          <a:p>
            <a:pPr marL="914400" lvl="1" indent="-514350"/>
            <a:r>
              <a:rPr lang="en-US" dirty="0" smtClean="0"/>
              <a:t>Counterexample: the JVM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Safety</a:t>
            </a:r>
            <a:r>
              <a:rPr lang="en-US" dirty="0" smtClean="0"/>
              <a:t>: the VMM manages all hardware resources</a:t>
            </a:r>
          </a:p>
          <a:p>
            <a:pPr marL="914400" lvl="1" indent="-514350"/>
            <a:r>
              <a:rPr lang="en-US" dirty="0" smtClean="0"/>
              <a:t>Guests cannot impact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Interrupts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Guests register callbacks with the </a:t>
            </a:r>
            <a:r>
              <a:rPr lang="en-US" dirty="0" err="1" smtClean="0"/>
              <a:t>Xen</a:t>
            </a:r>
            <a:r>
              <a:rPr lang="en-US" dirty="0" smtClean="0"/>
              <a:t> VMM to receive interrupts and exceptions</a:t>
            </a:r>
          </a:p>
          <a:p>
            <a:pPr lvl="1"/>
            <a:r>
              <a:rPr lang="en-US" dirty="0" smtClean="0"/>
              <a:t>Timer interrupts</a:t>
            </a:r>
          </a:p>
          <a:p>
            <a:pPr lvl="1"/>
            <a:r>
              <a:rPr lang="en-US" dirty="0" smtClean="0"/>
              <a:t>Page faults</a:t>
            </a:r>
          </a:p>
          <a:p>
            <a:pPr lvl="1"/>
            <a:r>
              <a:rPr lang="en-US" dirty="0" smtClean="0"/>
              <a:t>I/O interrupts</a:t>
            </a:r>
          </a:p>
          <a:p>
            <a:r>
              <a:rPr lang="en-US" dirty="0" err="1"/>
              <a:t>Xen</a:t>
            </a:r>
            <a:r>
              <a:rPr lang="en-US" dirty="0"/>
              <a:t> buffers many events and passes them to the guest in batches</a:t>
            </a:r>
          </a:p>
          <a:p>
            <a:pPr lvl="1"/>
            <a:r>
              <a:rPr lang="en-US" dirty="0"/>
              <a:t>Improves performance by reducing the number of </a:t>
            </a:r>
            <a:r>
              <a:rPr lang="en-US" dirty="0" err="1"/>
              <a:t>VMM</a:t>
            </a:r>
            <a:r>
              <a:rPr lang="en-US" dirty="0" err="1">
                <a:sym typeface="Wingdings" panose="05000000000000000000" pitchFamily="2" charset="2"/>
              </a:rPr>
              <a:t>guest</a:t>
            </a:r>
            <a:r>
              <a:rPr lang="en-US" dirty="0">
                <a:sym typeface="Wingdings" panose="05000000000000000000" pitchFamily="2" charset="2"/>
              </a:rPr>
              <a:t> context switches</a:t>
            </a:r>
            <a:endParaRPr lang="en-US" dirty="0"/>
          </a:p>
          <a:p>
            <a:r>
              <a:rPr lang="en-US" dirty="0" smtClean="0"/>
              <a:t>In some cases, interrupts are forwarded directly to the guest without </a:t>
            </a:r>
            <a:r>
              <a:rPr lang="en-US" dirty="0" err="1" smtClean="0"/>
              <a:t>Xen’s</a:t>
            </a:r>
            <a:r>
              <a:rPr lang="en-US" dirty="0" smtClean="0"/>
              <a:t> intervention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0x80 </a:t>
            </a:r>
            <a:r>
              <a:rPr lang="en-US" dirty="0" smtClean="0"/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445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guest memory is managed by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Guests allocate empty page tables, registers them with </a:t>
            </a:r>
            <a:r>
              <a:rPr lang="en-US" dirty="0" err="1" smtClean="0"/>
              <a:t>Xen</a:t>
            </a:r>
            <a:r>
              <a:rPr lang="en-US" dirty="0" smtClean="0"/>
              <a:t> via a </a:t>
            </a:r>
            <a:r>
              <a:rPr lang="en-US" dirty="0" err="1" smtClean="0"/>
              <a:t>hypercall</a:t>
            </a:r>
            <a:endParaRPr lang="en-US" dirty="0" smtClean="0"/>
          </a:p>
          <a:p>
            <a:pPr lvl="1"/>
            <a:r>
              <a:rPr lang="en-US" dirty="0" smtClean="0"/>
              <a:t>Guest may read but not write page tables</a:t>
            </a:r>
          </a:p>
          <a:p>
            <a:pPr lvl="1"/>
            <a:r>
              <a:rPr lang="en-US" dirty="0" smtClean="0"/>
              <a:t>All updates to pages must be made via </a:t>
            </a:r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No extra memory needed for extended page tables</a:t>
            </a:r>
          </a:p>
          <a:p>
            <a:pPr lvl="1"/>
            <a:r>
              <a:rPr lang="en-US" dirty="0"/>
              <a:t>No need to implement shadow page tables</a:t>
            </a:r>
          </a:p>
          <a:p>
            <a:pPr lvl="1"/>
            <a:r>
              <a:rPr lang="en-US" dirty="0"/>
              <a:t>No additional overhead for TLB misses</a:t>
            </a:r>
          </a:p>
          <a:p>
            <a:pPr lvl="1"/>
            <a:r>
              <a:rPr lang="en-US" dirty="0"/>
              <a:t>No hidden misses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Each updates to page tables cause a </a:t>
            </a:r>
            <a:r>
              <a:rPr lang="en-US" dirty="0" err="1" smtClean="0"/>
              <a:t>guest</a:t>
            </a:r>
            <a:r>
              <a:rPr lang="en-US" dirty="0" err="1" smtClean="0">
                <a:sym typeface="Wingdings" panose="05000000000000000000" pitchFamily="2" charset="2"/>
              </a:rPr>
              <a:t>VMM</a:t>
            </a:r>
            <a:r>
              <a:rPr lang="en-US" dirty="0" smtClean="0">
                <a:sym typeface="Wingdings" panose="05000000000000000000" pitchFamily="2" charset="2"/>
              </a:rPr>
              <a:t> context switch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Time in </a:t>
            </a:r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Keeping track of time is hard in the guest</a:t>
            </a:r>
          </a:p>
          <a:p>
            <a:pPr lvl="1"/>
            <a:r>
              <a:rPr lang="en-US" dirty="0" smtClean="0"/>
              <a:t>Guest cannot observe CPU ticks directly</a:t>
            </a:r>
          </a:p>
          <a:p>
            <a:pPr lvl="1"/>
            <a:r>
              <a:rPr lang="en-US" dirty="0" smtClean="0"/>
              <a:t>VMM may context switch a guest out for an arbitrary amount of time</a:t>
            </a:r>
          </a:p>
          <a:p>
            <a:r>
              <a:rPr lang="en-US" dirty="0" err="1" smtClean="0"/>
              <a:t>Xen</a:t>
            </a:r>
            <a:r>
              <a:rPr lang="en-US" dirty="0" smtClean="0"/>
              <a:t> provides multiple times to guests</a:t>
            </a:r>
          </a:p>
          <a:p>
            <a:pPr lvl="1"/>
            <a:r>
              <a:rPr lang="en-US" dirty="0" smtClean="0"/>
              <a:t>Real time: ticks since </a:t>
            </a:r>
            <a:r>
              <a:rPr lang="en-US" dirty="0" err="1" smtClean="0"/>
              <a:t>bootup</a:t>
            </a:r>
            <a:endParaRPr lang="en-US" dirty="0" smtClean="0"/>
          </a:p>
          <a:p>
            <a:pPr lvl="1"/>
            <a:r>
              <a:rPr lang="en-US" dirty="0" smtClean="0"/>
              <a:t>Virtual time: ticks during which the guest is active</a:t>
            </a:r>
          </a:p>
          <a:p>
            <a:pPr lvl="1"/>
            <a:r>
              <a:rPr lang="en-US" dirty="0" smtClean="0"/>
              <a:t>Wall clock time, adjusted by </a:t>
            </a:r>
            <a:r>
              <a:rPr lang="en-US" dirty="0" err="1" smtClean="0"/>
              <a:t>timezone</a:t>
            </a:r>
            <a:endParaRPr lang="en-US" dirty="0" smtClean="0"/>
          </a:p>
          <a:p>
            <a:r>
              <a:rPr lang="en-US" dirty="0" smtClean="0"/>
              <a:t>Why are real time and wall clock time separate?</a:t>
            </a:r>
          </a:p>
          <a:p>
            <a:pPr lvl="1"/>
            <a:r>
              <a:rPr lang="en-US" dirty="0" smtClean="0"/>
              <a:t>The host OS may change the time (e.g. daylight savings)</a:t>
            </a:r>
          </a:p>
          <a:p>
            <a:pPr lvl="1"/>
            <a:r>
              <a:rPr lang="en-US" dirty="0" smtClean="0"/>
              <a:t>Changing the clock can cause weird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Devices in </a:t>
            </a:r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exports simple, idealized virtual devices to guests</a:t>
            </a:r>
          </a:p>
          <a:p>
            <a:pPr lvl="1"/>
            <a:r>
              <a:rPr lang="en-US" dirty="0" smtClean="0"/>
              <a:t>Guest needs to be modified to include drivers for these devices</a:t>
            </a:r>
          </a:p>
          <a:p>
            <a:pPr lvl="1"/>
            <a:r>
              <a:rPr lang="en-US" dirty="0" smtClean="0"/>
              <a:t>Thankfully, the drivers are simply to write</a:t>
            </a:r>
          </a:p>
          <a:p>
            <a:r>
              <a:rPr lang="en-US" dirty="0" smtClean="0"/>
              <a:t>This is essentially the same approach used by other hypervisors (VMWare,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Guests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work does it take to modify a guest OS to run on </a:t>
            </a:r>
            <a:r>
              <a:rPr lang="en-US" dirty="0" err="1" smtClean="0"/>
              <a:t>Xen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Linux: 3000 lines (1.36% of the kernel)</a:t>
            </a:r>
          </a:p>
          <a:p>
            <a:pPr lvl="2"/>
            <a:r>
              <a:rPr lang="en-US" dirty="0" smtClean="0"/>
              <a:t>Including device drivers</a:t>
            </a:r>
          </a:p>
          <a:p>
            <a:pPr lvl="1"/>
            <a:r>
              <a:rPr lang="en-US" dirty="0" smtClean="0"/>
              <a:t>Windows XP: 4620 lines (0.04% of the kernel)</a:t>
            </a:r>
          </a:p>
          <a:p>
            <a:pPr lvl="2"/>
            <a:r>
              <a:rPr lang="en-US" dirty="0" smtClean="0"/>
              <a:t>Device drivers add another few hundred lines of code</a:t>
            </a:r>
          </a:p>
          <a:p>
            <a:r>
              <a:rPr lang="en-US" dirty="0" smtClean="0"/>
              <a:t>Modification isn’t trivial, but its certainly doable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5240740"/>
            <a:ext cx="8734568" cy="14603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Relative performance of native Linux (L), Linux on </a:t>
            </a:r>
            <a:r>
              <a:rPr lang="en-US" dirty="0" err="1" smtClean="0"/>
              <a:t>Xen</a:t>
            </a:r>
            <a:r>
              <a:rPr lang="en-US" dirty="0" smtClean="0"/>
              <a:t> (X), Linux on VMWare 3.2 (V), and User-Mode Linux (U)</a:t>
            </a:r>
          </a:p>
          <a:p>
            <a:r>
              <a:rPr lang="en-US" dirty="0" smtClean="0"/>
              <a:t>Normalized to native Linux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194" name="Picture 2" descr="D:\Classes\5600\assets\xen_bench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557"/>
            <a:ext cx="9099148" cy="40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161214" y="1964098"/>
            <a:ext cx="4776720" cy="2362242"/>
          </a:xfrm>
          <a:prstGeom prst="wedgeRectCallout">
            <a:avLst>
              <a:gd name="adj1" fmla="val -37523"/>
              <a:gd name="adj2" fmla="val -2328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Warning: this comparison is </a:t>
            </a:r>
            <a:r>
              <a:rPr lang="en-US" sz="2400" dirty="0" err="1" smtClean="0"/>
              <a:t>Xen</a:t>
            </a:r>
            <a:r>
              <a:rPr lang="en-US" sz="2400" dirty="0" smtClean="0"/>
              <a:t> vs. VMWare 3.2 in 2003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AMD-V/VT-x and RVI/EPT did not exist in 2003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Today, VMWare is much faster due to x86 hardware extension</a:t>
            </a:r>
          </a:p>
        </p:txBody>
      </p:sp>
    </p:spTree>
    <p:extLst>
      <p:ext uri="{BB962C8B-B14F-4D97-AF65-F5344CB8AC3E}">
        <p14:creationId xmlns:p14="http://schemas.microsoft.com/office/powerpoint/2010/main" val="24998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has made a huge resurgence in the last 15 years</a:t>
            </a:r>
          </a:p>
          <a:p>
            <a:r>
              <a:rPr lang="en-US" dirty="0" smtClean="0"/>
              <a:t>Today, all </a:t>
            </a:r>
            <a:r>
              <a:rPr lang="en-US" dirty="0" err="1" smtClean="0"/>
              <a:t>OSes</a:t>
            </a:r>
            <a:r>
              <a:rPr lang="en-US" dirty="0" smtClean="0"/>
              <a:t> and most CPUs have direct support for hosting virtual machines, or becoming virtualized</a:t>
            </a:r>
          </a:p>
          <a:p>
            <a:r>
              <a:rPr lang="en-US" b="1" dirty="0" smtClean="0"/>
              <a:t>Virtualization underpins the cloud</a:t>
            </a:r>
          </a:p>
          <a:p>
            <a:pPr lvl="1"/>
            <a:r>
              <a:rPr lang="en-US" dirty="0" smtClean="0"/>
              <a:t>E.g. Amazon EC2 rents virtual machines at low costs</a:t>
            </a:r>
          </a:p>
          <a:p>
            <a:pPr lvl="1"/>
            <a:r>
              <a:rPr lang="en-US" dirty="0" smtClean="0"/>
              <a:t>Hugely important </a:t>
            </a:r>
            <a:r>
              <a:rPr lang="en-US" smtClean="0"/>
              <a:t>for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and Hardware Techniques for x86 Virtualization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www.vmware.com/files/pdf/software_hardware_tech_x86_virt.pdf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Comparison of Software and Hardware Techniques for x86 Virtualization</a:t>
            </a:r>
          </a:p>
          <a:p>
            <a:pPr lvl="1"/>
            <a:r>
              <a:rPr lang="en-US" dirty="0">
                <a:hlinkClick r:id="rId3"/>
              </a:rPr>
              <a:t>http://dl.acm.org/citation.cfm?id=1168860</a:t>
            </a:r>
            <a:endParaRPr lang="en-US" dirty="0"/>
          </a:p>
          <a:p>
            <a:r>
              <a:rPr lang="en-US" dirty="0"/>
              <a:t>Performance Evaluation of Intel EPT </a:t>
            </a:r>
            <a:r>
              <a:rPr lang="en-US" dirty="0" smtClean="0"/>
              <a:t>Hardware Assist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www.vmware.com/pdf/Perf_ESX_Intel-EPT-eval.pdf</a:t>
            </a:r>
            <a:endParaRPr lang="en-US" dirty="0" smtClean="0"/>
          </a:p>
          <a:p>
            <a:r>
              <a:rPr lang="en-US" dirty="0" err="1" smtClean="0"/>
              <a:t>Xen</a:t>
            </a:r>
            <a:r>
              <a:rPr lang="en-US" dirty="0" smtClean="0"/>
              <a:t> and the Art of Virtualization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dl.acm.org/citation.cfm?id=945462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Virtualization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Compatibility and functionality</a:t>
            </a:r>
          </a:p>
          <a:p>
            <a:pPr lvl="1"/>
            <a:r>
              <a:rPr lang="en-US" dirty="0" smtClean="0"/>
              <a:t>Guests are oblivious to low-level hardware changes</a:t>
            </a:r>
          </a:p>
          <a:p>
            <a:pPr lvl="1"/>
            <a:r>
              <a:rPr lang="en-US" dirty="0" smtClean="0"/>
              <a:t>Windows apps on Linux or vice-versa</a:t>
            </a:r>
          </a:p>
          <a:p>
            <a:r>
              <a:rPr lang="en-US" dirty="0" smtClean="0"/>
              <a:t>Consolidation</a:t>
            </a:r>
          </a:p>
          <a:p>
            <a:pPr lvl="1"/>
            <a:r>
              <a:rPr lang="en-US" dirty="0" smtClean="0"/>
              <a:t>Multiple machines can be combined into one by running the </a:t>
            </a:r>
            <a:r>
              <a:rPr lang="en-US" dirty="0" err="1" smtClean="0"/>
              <a:t>OSes</a:t>
            </a:r>
            <a:r>
              <a:rPr lang="en-US" dirty="0" smtClean="0"/>
              <a:t> as guests</a:t>
            </a:r>
          </a:p>
          <a:p>
            <a:r>
              <a:rPr lang="en-US" dirty="0" err="1" smtClean="0"/>
              <a:t>Checkpointing</a:t>
            </a:r>
            <a:r>
              <a:rPr lang="en-US" dirty="0" smtClean="0"/>
              <a:t> and migration</a:t>
            </a:r>
          </a:p>
          <a:p>
            <a:pPr lvl="1"/>
            <a:r>
              <a:rPr lang="en-US" dirty="0" smtClean="0"/>
              <a:t>A guest OS can be written to disk or sent across the network, reloaded later or on a different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If a guest OS is hacked, the others are safe (unless the hacker can escape the guest by exploiting the VMM)</a:t>
            </a:r>
          </a:p>
          <a:p>
            <a:r>
              <a:rPr lang="en-US" dirty="0" smtClean="0"/>
              <a:t>Multiplatform debugging</a:t>
            </a:r>
          </a:p>
          <a:p>
            <a:pPr lvl="1"/>
            <a:r>
              <a:rPr lang="en-US" dirty="0" smtClean="0"/>
              <a:t>App writers often target multiple platforms</a:t>
            </a:r>
          </a:p>
          <a:p>
            <a:pPr lvl="2"/>
            <a:r>
              <a:rPr lang="en-US" dirty="0" smtClean="0"/>
              <a:t>E.g. OS X, Windows, and Linux</a:t>
            </a:r>
          </a:p>
          <a:p>
            <a:pPr lvl="1"/>
            <a:r>
              <a:rPr lang="en-US" dirty="0" smtClean="0"/>
              <a:t>Would you rather debug on three separate machines, or one machine with two guests?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274860"/>
          </a:xfrm>
        </p:spPr>
        <p:txBody>
          <a:bodyPr>
            <a:normAutofit/>
          </a:bodyPr>
          <a:lstStyle/>
          <a:p>
            <a:r>
              <a:rPr lang="en-US" dirty="0" smtClean="0"/>
              <a:t>x86 is not designed with virtualization in mind</a:t>
            </a:r>
          </a:p>
          <a:p>
            <a:pPr lvl="1"/>
            <a:r>
              <a:rPr lang="en-US" dirty="0" smtClean="0"/>
              <a:t>Some privileged instructions don’t except properly</a:t>
            </a:r>
          </a:p>
          <a:p>
            <a:pPr lvl="1"/>
            <a:r>
              <a:rPr lang="en-US" dirty="0" smtClean="0"/>
              <a:t>MMU only supports one layer of virtualization</a:t>
            </a:r>
          </a:p>
          <a:p>
            <a:r>
              <a:rPr lang="en-US" dirty="0" smtClean="0"/>
              <a:t>These hardware issues violate goal 1 (fidelity)</a:t>
            </a:r>
          </a:p>
          <a:p>
            <a:pPr lvl="1"/>
            <a:r>
              <a:rPr lang="en-US" dirty="0" smtClean="0"/>
              <a:t>As we will discuss, sophisticated techniques are needed to virtualize x86</a:t>
            </a:r>
          </a:p>
          <a:p>
            <a:pPr lvl="1"/>
            <a:r>
              <a:rPr lang="en-US" dirty="0" smtClean="0"/>
              <a:t>These techniques work, but they reduce performance</a:t>
            </a:r>
          </a:p>
          <a:p>
            <a:r>
              <a:rPr lang="en-US" dirty="0" smtClean="0"/>
              <a:t>Modern x86 hardware supports virtualization</a:t>
            </a:r>
          </a:p>
          <a:p>
            <a:pPr lvl="1"/>
            <a:r>
              <a:rPr lang="en-US" dirty="0" smtClean="0"/>
              <a:t>AMD-V and VT-x for hypervisor context switching</a:t>
            </a:r>
          </a:p>
          <a:p>
            <a:pPr lvl="1"/>
            <a:r>
              <a:rPr lang="en-US" dirty="0" smtClean="0"/>
              <a:t>RVI (AMD) and EPT (Intel) for MMU virtualization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76320</TotalTime>
  <Words>4530</Words>
  <Application>Microsoft Office PowerPoint</Application>
  <PresentationFormat>On-screen Show (4:3)</PresentationFormat>
  <Paragraphs>801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Wingdings</vt:lpstr>
      <vt:lpstr>Office Theme</vt:lpstr>
      <vt:lpstr>CS 5600 Computer Systems</vt:lpstr>
      <vt:lpstr>History</vt:lpstr>
      <vt:lpstr>Terminology</vt:lpstr>
      <vt:lpstr>OS Fundamentals</vt:lpstr>
      <vt:lpstr>VMM Organization and Functions</vt:lpstr>
      <vt:lpstr>Goals of Virtualization</vt:lpstr>
      <vt:lpstr>Advantages of Virtualization (1)</vt:lpstr>
      <vt:lpstr>Advantages of Virtualization (2)</vt:lpstr>
      <vt:lpstr>Technical Challenges</vt:lpstr>
      <vt:lpstr>Performance Challenges</vt:lpstr>
      <vt:lpstr>PowerPoint Presentation</vt:lpstr>
      <vt:lpstr>Full Virtualization</vt:lpstr>
      <vt:lpstr>PowerPoint Presentation</vt:lpstr>
      <vt:lpstr>PowerPoint Presentation</vt:lpstr>
      <vt:lpstr>Before We Virtualize…</vt:lpstr>
      <vt:lpstr>Booting a Guest</vt:lpstr>
      <vt:lpstr>Virtual Machine Hardware</vt:lpstr>
      <vt:lpstr>Virtual Hardware Examples</vt:lpstr>
      <vt:lpstr>Sharing CPU and RAM</vt:lpstr>
      <vt:lpstr>Virtual and Physical CPU</vt:lpstr>
      <vt:lpstr>Handling Interrupts</vt:lpstr>
      <vt:lpstr>Challenges With Virtual Hardware</vt:lpstr>
      <vt:lpstr>Protected Mode</vt:lpstr>
      <vt:lpstr>Privileged Instructions</vt:lpstr>
      <vt:lpstr>Using Exceptions for Virtualization</vt:lpstr>
      <vt:lpstr>Problem: x86 Doesn’t Except Properly</vt:lpstr>
      <vt:lpstr>Binary Translation</vt:lpstr>
      <vt:lpstr>Binary Translation Example</vt:lpstr>
      <vt:lpstr>Pros and Cons</vt:lpstr>
      <vt:lpstr>Caching Translated Code</vt:lpstr>
      <vt:lpstr>Problem: How to Virtualize the MMU? </vt:lpstr>
      <vt:lpstr>Two Layers of Virtual Memory</vt:lpstr>
      <vt:lpstr>Guest’s Page Tables Are Invalid</vt:lpstr>
      <vt:lpstr>Shadow Page Tables</vt:lpstr>
      <vt:lpstr>Building Shadow Tables</vt:lpstr>
      <vt:lpstr>Dealing With Page Faults</vt:lpstr>
      <vt:lpstr>Pros and Cons</vt:lpstr>
      <vt:lpstr>More VMM Tricks</vt:lpstr>
      <vt:lpstr>PowerPoint Presentation</vt:lpstr>
      <vt:lpstr>The Story So Far…</vt:lpstr>
      <vt:lpstr>Virtualization Performance</vt:lpstr>
      <vt:lpstr>Hardware Techniques</vt:lpstr>
      <vt:lpstr>AMD-V and VT-x</vt:lpstr>
      <vt:lpstr>Configuring vmenter/vmexit</vt:lpstr>
      <vt:lpstr>Benefits of AMD-V and VT-x</vt:lpstr>
      <vt:lpstr>Problem with AMD-V and VT-x </vt:lpstr>
      <vt:lpstr>Benefits of AMD-V and VT-x</vt:lpstr>
      <vt:lpstr>Second Level Address Translation</vt:lpstr>
      <vt:lpstr>SLAT Implementation</vt:lpstr>
      <vt:lpstr>Advantages of SLAT</vt:lpstr>
      <vt:lpstr>Pre-initialized EPT</vt:lpstr>
      <vt:lpstr>Disadvantages of SLAT</vt:lpstr>
      <vt:lpstr>EPT Performance Evaluation</vt:lpstr>
      <vt:lpstr>Configuring Your VMM</vt:lpstr>
      <vt:lpstr>PowerPoint Presentation</vt:lpstr>
      <vt:lpstr>The Story so Far…</vt:lpstr>
      <vt:lpstr>Relaxing Assumptions</vt:lpstr>
      <vt:lpstr>Paravirtualization</vt:lpstr>
      <vt:lpstr>Hypercalls</vt:lpstr>
      <vt:lpstr>Handling Interrupts and Exceptions</vt:lpstr>
      <vt:lpstr>Managing Virtual Memory</vt:lpstr>
      <vt:lpstr>Virtual Time in Xen</vt:lpstr>
      <vt:lpstr>Virtual Devices in Xen</vt:lpstr>
      <vt:lpstr>Modifying Guests</vt:lpstr>
      <vt:lpstr>Xen Performance</vt:lpstr>
      <vt:lpstr>Wrap-Up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1245</cp:revision>
  <cp:lastPrinted>2012-08-22T04:00:45Z</cp:lastPrinted>
  <dcterms:created xsi:type="dcterms:W3CDTF">2012-01-03T02:22:46Z</dcterms:created>
  <dcterms:modified xsi:type="dcterms:W3CDTF">2014-09-23T17:43:57Z</dcterms:modified>
</cp:coreProperties>
</file>