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2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90"/>
  </p:notesMasterIdLst>
  <p:handoutMasterIdLst>
    <p:handoutMasterId r:id="rId91"/>
  </p:handoutMasterIdLst>
  <p:sldIdLst>
    <p:sldId id="256" r:id="rId2"/>
    <p:sldId id="486" r:id="rId3"/>
    <p:sldId id="557" r:id="rId4"/>
    <p:sldId id="508" r:id="rId5"/>
    <p:sldId id="555" r:id="rId6"/>
    <p:sldId id="485" r:id="rId7"/>
    <p:sldId id="468" r:id="rId8"/>
    <p:sldId id="469" r:id="rId9"/>
    <p:sldId id="558" r:id="rId10"/>
    <p:sldId id="472" r:id="rId11"/>
    <p:sldId id="476" r:id="rId12"/>
    <p:sldId id="477" r:id="rId13"/>
    <p:sldId id="475" r:id="rId14"/>
    <p:sldId id="478" r:id="rId15"/>
    <p:sldId id="479" r:id="rId16"/>
    <p:sldId id="480" r:id="rId17"/>
    <p:sldId id="560" r:id="rId18"/>
    <p:sldId id="561" r:id="rId19"/>
    <p:sldId id="562" r:id="rId20"/>
    <p:sldId id="563" r:id="rId21"/>
    <p:sldId id="570" r:id="rId22"/>
    <p:sldId id="565" r:id="rId23"/>
    <p:sldId id="566" r:id="rId24"/>
    <p:sldId id="571" r:id="rId25"/>
    <p:sldId id="567" r:id="rId26"/>
    <p:sldId id="568" r:id="rId27"/>
    <p:sldId id="569" r:id="rId28"/>
    <p:sldId id="497" r:id="rId29"/>
    <p:sldId id="559" r:id="rId30"/>
    <p:sldId id="574" r:id="rId31"/>
    <p:sldId id="575" r:id="rId32"/>
    <p:sldId id="576" r:id="rId33"/>
    <p:sldId id="500" r:id="rId34"/>
    <p:sldId id="501" r:id="rId35"/>
    <p:sldId id="505" r:id="rId36"/>
    <p:sldId id="506" r:id="rId37"/>
    <p:sldId id="498" r:id="rId38"/>
    <p:sldId id="503" r:id="rId39"/>
    <p:sldId id="470" r:id="rId40"/>
    <p:sldId id="484" r:id="rId41"/>
    <p:sldId id="487" r:id="rId42"/>
    <p:sldId id="488" r:id="rId43"/>
    <p:sldId id="489" r:id="rId44"/>
    <p:sldId id="490" r:id="rId45"/>
    <p:sldId id="492" r:id="rId46"/>
    <p:sldId id="493" r:id="rId47"/>
    <p:sldId id="494" r:id="rId48"/>
    <p:sldId id="495" r:id="rId49"/>
    <p:sldId id="482" r:id="rId50"/>
    <p:sldId id="545" r:id="rId51"/>
    <p:sldId id="578" r:id="rId52"/>
    <p:sldId id="510" r:id="rId53"/>
    <p:sldId id="511" r:id="rId54"/>
    <p:sldId id="512" r:id="rId55"/>
    <p:sldId id="513" r:id="rId56"/>
    <p:sldId id="514" r:id="rId57"/>
    <p:sldId id="515" r:id="rId58"/>
    <p:sldId id="516" r:id="rId59"/>
    <p:sldId id="581" r:id="rId60"/>
    <p:sldId id="520" r:id="rId61"/>
    <p:sldId id="521" r:id="rId62"/>
    <p:sldId id="522" r:id="rId63"/>
    <p:sldId id="523" r:id="rId64"/>
    <p:sldId id="525" r:id="rId65"/>
    <p:sldId id="582" r:id="rId66"/>
    <p:sldId id="546" r:id="rId67"/>
    <p:sldId id="547" r:id="rId68"/>
    <p:sldId id="530" r:id="rId69"/>
    <p:sldId id="531" r:id="rId70"/>
    <p:sldId id="532" r:id="rId71"/>
    <p:sldId id="533" r:id="rId72"/>
    <p:sldId id="535" r:id="rId73"/>
    <p:sldId id="536" r:id="rId74"/>
    <p:sldId id="579" r:id="rId75"/>
    <p:sldId id="580" r:id="rId76"/>
    <p:sldId id="538" r:id="rId77"/>
    <p:sldId id="539" r:id="rId78"/>
    <p:sldId id="583" r:id="rId79"/>
    <p:sldId id="577" r:id="rId80"/>
    <p:sldId id="556" r:id="rId81"/>
    <p:sldId id="584" r:id="rId82"/>
    <p:sldId id="585" r:id="rId83"/>
    <p:sldId id="588" r:id="rId84"/>
    <p:sldId id="591" r:id="rId85"/>
    <p:sldId id="592" r:id="rId86"/>
    <p:sldId id="593" r:id="rId87"/>
    <p:sldId id="590" r:id="rId88"/>
    <p:sldId id="594" r:id="rId89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8" autoAdjust="0"/>
    <p:restoredTop sz="90232" autoAdjust="0"/>
  </p:normalViewPr>
  <p:slideViewPr>
    <p:cSldViewPr snapToGrid="0">
      <p:cViewPr varScale="1">
        <p:scale>
          <a:sx n="86" d="100"/>
          <a:sy n="86" d="100"/>
        </p:scale>
        <p:origin x="585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 smtClean="0"/>
              <a:t>8/22/2012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Defense</a:t>
            </a:r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dirty="0" smtClean="0"/>
              <a:t>Christo Wilson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7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0.jpeg"/><Relationship Id="rId4" Type="http://schemas.openxmlformats.org/officeDocument/2006/relationships/image" Target="../media/image19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3: Hardware, CPUs, and a Basic 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IBM Loses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63486"/>
            <a:ext cx="8750970" cy="4920343"/>
          </a:xfrm>
        </p:spPr>
        <p:txBody>
          <a:bodyPr/>
          <a:lstStyle/>
          <a:p>
            <a:r>
              <a:rPr lang="en-US" dirty="0" smtClean="0"/>
              <a:t>1985: IBM clones dominated computer sales</a:t>
            </a:r>
          </a:p>
          <a:p>
            <a:pPr lvl="1"/>
            <a:r>
              <a:rPr lang="en-US" dirty="0" smtClean="0"/>
              <a:t>Used the same underlying CPUs and hardware chips</a:t>
            </a:r>
          </a:p>
          <a:p>
            <a:pPr lvl="1"/>
            <a:r>
              <a:rPr lang="en-US" dirty="0" smtClean="0"/>
              <a:t>Close to 100% BIOS compatibility</a:t>
            </a:r>
          </a:p>
          <a:p>
            <a:pPr lvl="1"/>
            <a:r>
              <a:rPr lang="en-US" dirty="0" smtClean="0"/>
              <a:t>MS-DOS was ubiquitous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Thus, IBM PC hardware became the de-facto standard </a:t>
            </a:r>
          </a:p>
          <a:p>
            <a:r>
              <a:rPr lang="en-US" dirty="0" smtClean="0"/>
              <a:t>1986: Compaq introduces 80386-based PC</a:t>
            </a:r>
          </a:p>
          <a:p>
            <a:r>
              <a:rPr lang="en-US" dirty="0" smtClean="0"/>
              <a:t>1990’s: Industry is dominated by “</a:t>
            </a:r>
            <a:r>
              <a:rPr lang="en-US" dirty="0" err="1" smtClean="0"/>
              <a:t>WinTel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Intel x86 CPU architectures (Pentium 1, 2, and 3)</a:t>
            </a:r>
          </a:p>
          <a:p>
            <a:pPr lvl="1"/>
            <a:r>
              <a:rPr lang="en-US" dirty="0" smtClean="0"/>
              <a:t>Windows 3.1, NT, 95 software compatibility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D:\Classes\5600\assets\678px-Compaq_portab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71" y="143329"/>
            <a:ext cx="1833099" cy="16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9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525" y="3233055"/>
            <a:ext cx="1654645" cy="16872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555153" y="108857"/>
            <a:ext cx="8324860" cy="2873827"/>
          </a:xfrm>
          <a:prstGeom prst="wedgeRectCallout">
            <a:avLst>
              <a:gd name="adj1" fmla="val 21235"/>
              <a:gd name="adj2" fmla="val 5784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CPU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Many different physical socket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a Pentium 1 socket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Physical standard is less important than Instruction Set Architecture (ISA)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IBM PCs are Intel 80836 compatible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Original x86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Intel, AMD, VIA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Today’s dominant ISA: x86-64, developed by AMD</a:t>
            </a:r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359729" y="3809997"/>
            <a:ext cx="911668" cy="95794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21510" y="4866925"/>
            <a:ext cx="3521547" cy="88073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ular Callout 15"/>
          <p:cNvSpPr/>
          <p:nvPr/>
        </p:nvSpPr>
        <p:spPr>
          <a:xfrm>
            <a:off x="168728" y="1698172"/>
            <a:ext cx="4920363" cy="1764484"/>
          </a:xfrm>
          <a:prstGeom prst="wedgeRectCallout">
            <a:avLst>
              <a:gd name="adj1" fmla="val 21600"/>
              <a:gd name="adj2" fmla="val 1191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Slots for random access memory (RAM)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Pre-1993: DRAM (Dynamic 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Post-1993: SDRAM (Synchronous DRAM)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Current standard: Double data rate SDRAM (DDR SDRAM)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27939" y="3160167"/>
            <a:ext cx="3067053" cy="1323313"/>
          </a:xfrm>
          <a:prstGeom prst="wedgeRectCallout">
            <a:avLst>
              <a:gd name="adj1" fmla="val -62359"/>
              <a:gd name="adj2" fmla="val 335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North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Coordinates access to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278069" y="2558141"/>
            <a:ext cx="816428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1355" y="1754623"/>
            <a:ext cx="1926770" cy="322014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8125" y="2154863"/>
            <a:ext cx="963385" cy="200348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3673908" y="1179211"/>
            <a:ext cx="3456215" cy="975651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778829" y="90751"/>
            <a:ext cx="4201887" cy="689354"/>
          </a:xfrm>
          <a:prstGeom prst="wedgeRectCallout">
            <a:avLst>
              <a:gd name="adj1" fmla="val -20833"/>
              <a:gd name="adj2" fmla="val 861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 smtClean="0"/>
              <a:t>Built in I/O also on the PCI/ISA bus</a:t>
            </a:r>
            <a:endParaRPr lang="en-US" sz="2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168728" y="130625"/>
            <a:ext cx="4027714" cy="1317175"/>
          </a:xfrm>
          <a:prstGeom prst="wedgeRectCallout">
            <a:avLst>
              <a:gd name="adj1" fmla="val -21374"/>
              <a:gd name="adj2" fmla="val 6469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I/O device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Attached to the south-bridge bus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Very old standard: ISA slots</a:t>
            </a:r>
            <a:endParaRPr lang="en-US" sz="2000" dirty="0"/>
          </a:p>
        </p:txBody>
      </p:sp>
      <p:sp>
        <p:nvSpPr>
          <p:cNvPr id="16" name="Rectangular Callout 15"/>
          <p:cNvSpPr/>
          <p:nvPr/>
        </p:nvSpPr>
        <p:spPr>
          <a:xfrm>
            <a:off x="3842639" y="5010732"/>
            <a:ext cx="4201887" cy="1587010"/>
          </a:xfrm>
          <a:prstGeom prst="wedgeRectCallout">
            <a:avLst>
              <a:gd name="adj1" fmla="val -52957"/>
              <a:gd name="adj2" fmla="val -1079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Slightly less old standard: PCI slots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Other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AGP slots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PCI-X slots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5859227" y="2441998"/>
            <a:ext cx="3067053" cy="1483001"/>
          </a:xfrm>
          <a:prstGeom prst="wedgeRectCallout">
            <a:avLst>
              <a:gd name="adj1" fmla="val -70167"/>
              <a:gd name="adj2" fmla="val -1951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South-bridge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Facilitates I/O between devices, the CPU, and main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6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074" name="Picture 2" descr="D:\Classes\5600\assets\mb700pixel6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3" y="1179720"/>
            <a:ext cx="6574972" cy="549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233040" y="5660569"/>
            <a:ext cx="1480473" cy="80351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2819401" y="914400"/>
            <a:ext cx="5965378" cy="3777343"/>
          </a:xfrm>
          <a:prstGeom prst="wedgeRectCallout">
            <a:avLst>
              <a:gd name="adj1" fmla="val -33393"/>
              <a:gd name="adj2" fmla="val 6994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Storage connectors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Also controlled by the South Bridge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Old standard: Parallel ATA (P-ATA)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AT Attachment Packet Interface (ATAPI)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Evolution of the Integrated Drive Electronics (IDE) standard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Other standards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Small Computer System </a:t>
            </a:r>
            <a:r>
              <a:rPr lang="en-US" sz="2400" dirty="0" smtClean="0"/>
              <a:t>Interface (SCSI)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Serial ATA (SATA)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2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34210" y="5724962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098" name="Picture 2" descr="D:\Classes\5600\assets\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38" y="111298"/>
            <a:ext cx="7952015" cy="600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2269680" y="111298"/>
            <a:ext cx="2084615" cy="783771"/>
          </a:xfrm>
          <a:prstGeom prst="wedgeRectCallout">
            <a:avLst>
              <a:gd name="adj1" fmla="val -21374"/>
              <a:gd name="adj2" fmla="val 7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PCI-x16 slots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549738" y="111298"/>
            <a:ext cx="1605645" cy="783771"/>
          </a:xfrm>
          <a:prstGeom prst="wedgeRectCallout">
            <a:avLst>
              <a:gd name="adj1" fmla="val 22016"/>
              <a:gd name="adj2" fmla="val 7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PCI slot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1216496" y="5926003"/>
            <a:ext cx="1605645" cy="783771"/>
          </a:xfrm>
          <a:prstGeom prst="wedgeRectCallout">
            <a:avLst>
              <a:gd name="adj1" fmla="val 33542"/>
              <a:gd name="adj2" fmla="val -7419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SATA Plugs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990610" y="4108091"/>
            <a:ext cx="1861457" cy="783771"/>
          </a:xfrm>
          <a:prstGeom prst="wedgeRectCallout">
            <a:avLst>
              <a:gd name="adj1" fmla="val 62694"/>
              <a:gd name="adj2" fmla="val 2164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South Bridge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2269679" y="2721052"/>
            <a:ext cx="1861457" cy="783771"/>
          </a:xfrm>
          <a:prstGeom prst="wedgeRectCallout">
            <a:avLst>
              <a:gd name="adj1" fmla="val 63864"/>
              <a:gd name="adj2" fmla="val -3252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 Bridge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82396" y="1419323"/>
            <a:ext cx="1861457" cy="783771"/>
          </a:xfrm>
          <a:prstGeom prst="wedgeRectCallout">
            <a:avLst>
              <a:gd name="adj1" fmla="val -32628"/>
              <a:gd name="adj2" fmla="val 8969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USB Headers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6585877" y="5330808"/>
            <a:ext cx="1861457" cy="783771"/>
          </a:xfrm>
          <a:prstGeom prst="wedgeRectCallout">
            <a:avLst>
              <a:gd name="adj1" fmla="val 6553"/>
              <a:gd name="adj2" fmla="val -10474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 Slots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7217239" y="2627273"/>
            <a:ext cx="1861457" cy="783771"/>
          </a:xfrm>
          <a:prstGeom prst="wedgeRectCallout">
            <a:avLst>
              <a:gd name="adj1" fmla="val -72394"/>
              <a:gd name="adj2" fmla="val -2002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 socket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4272653" y="5926004"/>
            <a:ext cx="1861457" cy="783771"/>
          </a:xfrm>
          <a:prstGeom prst="wedgeRectCallout">
            <a:avLst>
              <a:gd name="adj1" fmla="val -9236"/>
              <a:gd name="adj2" fmla="val -9224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PATA Connectors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6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14057" y="2732313"/>
            <a:ext cx="1817915" cy="1186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North/South Bridge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67500" y="2793227"/>
            <a:ext cx="1631258" cy="10647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59229" y="4615546"/>
            <a:ext cx="1447800" cy="94497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Graphics Memory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513674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598618" y="5936428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768505" y="5936426"/>
            <a:ext cx="922583" cy="60216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4685375" y="5773141"/>
            <a:ext cx="922583" cy="602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…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91088" y="2629941"/>
            <a:ext cx="2131604" cy="139128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705572" y="409255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CPU(s)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1343707" y="409253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L1, L2, L3 Cache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14" idx="2"/>
            <a:endCxn id="5" idx="0"/>
          </p:cNvCxnSpPr>
          <p:nvPr/>
        </p:nvCxnSpPr>
        <p:spPr>
          <a:xfrm>
            <a:off x="4521201" y="1473968"/>
            <a:ext cx="1814" cy="1258345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1"/>
            <a:endCxn id="5" idx="3"/>
          </p:cNvCxnSpPr>
          <p:nvPr/>
        </p:nvCxnSpPr>
        <p:spPr>
          <a:xfrm flipH="1">
            <a:off x="5431972" y="3325584"/>
            <a:ext cx="1259116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15" idx="3"/>
          </p:cNvCxnSpPr>
          <p:nvPr/>
        </p:nvCxnSpPr>
        <p:spPr>
          <a:xfrm flipH="1" flipV="1">
            <a:off x="2974965" y="941610"/>
            <a:ext cx="730607" cy="2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1"/>
            <a:endCxn id="7" idx="3"/>
          </p:cNvCxnSpPr>
          <p:nvPr/>
        </p:nvCxnSpPr>
        <p:spPr>
          <a:xfrm flipH="1" flipV="1">
            <a:off x="1898758" y="3325584"/>
            <a:ext cx="1715299" cy="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0"/>
            <a:endCxn id="7" idx="2"/>
          </p:cNvCxnSpPr>
          <p:nvPr/>
        </p:nvCxnSpPr>
        <p:spPr>
          <a:xfrm flipV="1">
            <a:off x="1083129" y="3857940"/>
            <a:ext cx="0" cy="75760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" name="Elbow Connector 5120"/>
          <p:cNvCxnSpPr>
            <a:stCxn id="5" idx="2"/>
            <a:endCxn id="9" idx="0"/>
          </p:cNvCxnSpPr>
          <p:nvPr/>
        </p:nvCxnSpPr>
        <p:spPr>
          <a:xfrm rot="5400000">
            <a:off x="2740205" y="4153618"/>
            <a:ext cx="2017572" cy="1548049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2"/>
            <a:endCxn id="10" idx="0"/>
          </p:cNvCxnSpPr>
          <p:nvPr/>
        </p:nvCxnSpPr>
        <p:spPr>
          <a:xfrm rot="5400000">
            <a:off x="3282677" y="4696090"/>
            <a:ext cx="2017572" cy="463105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2"/>
            <a:endCxn id="11" idx="0"/>
          </p:cNvCxnSpPr>
          <p:nvPr/>
        </p:nvCxnSpPr>
        <p:spPr>
          <a:xfrm rot="16200000" flipH="1">
            <a:off x="4367621" y="4074250"/>
            <a:ext cx="2017570" cy="1706782"/>
          </a:xfrm>
          <a:prstGeom prst="bentConnector3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5952033" y="697261"/>
            <a:ext cx="2522317" cy="1553414"/>
          </a:xfrm>
          <a:prstGeom prst="wedgeRectCallout">
            <a:avLst>
              <a:gd name="adj1" fmla="val -50815"/>
              <a:gd name="adj2" fmla="val 10751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devices compete for access to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600200"/>
            <a:ext cx="8806543" cy="5061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1978: Intel 8086 – 16 bit</a:t>
            </a:r>
          </a:p>
          <a:p>
            <a:r>
              <a:rPr lang="en-US" dirty="0" smtClean="0"/>
              <a:t>1982: Intel 80286 – introduces protected mode and memory paging</a:t>
            </a:r>
          </a:p>
          <a:p>
            <a:r>
              <a:rPr lang="en-US" dirty="0" smtClean="0"/>
              <a:t>1985: Intel 80386 – 32 bit</a:t>
            </a:r>
          </a:p>
          <a:p>
            <a:r>
              <a:rPr lang="en-US" dirty="0" smtClean="0"/>
              <a:t>1989: Intel 80486 – integrates x87 FPU and cache</a:t>
            </a:r>
          </a:p>
          <a:p>
            <a:r>
              <a:rPr lang="en-US" dirty="0" smtClean="0"/>
              <a:t>1993: Pentium and Pentium MMX</a:t>
            </a:r>
          </a:p>
          <a:p>
            <a:r>
              <a:rPr lang="en-US" dirty="0" smtClean="0"/>
              <a:t>1997, 1999: Pentium II and III</a:t>
            </a:r>
          </a:p>
          <a:p>
            <a:r>
              <a:rPr lang="en-US" dirty="0" smtClean="0"/>
              <a:t>2003, 2004: AMD Athlon 64 and Pentium 4</a:t>
            </a:r>
          </a:p>
          <a:p>
            <a:pPr lvl="1"/>
            <a:r>
              <a:rPr lang="en-US" dirty="0" smtClean="0"/>
              <a:t>AMD pioneers the move to 64 bit x86-64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630"/>
            <a:ext cx="8229600" cy="827314"/>
          </a:xfrm>
        </p:spPr>
        <p:txBody>
          <a:bodyPr>
            <a:normAutofit/>
          </a:bodyPr>
          <a:lstStyle/>
          <a:p>
            <a:r>
              <a:rPr lang="en-US" dirty="0" smtClean="0"/>
              <a:t>Basic CPU Layout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058" y="146721"/>
            <a:ext cx="1244597" cy="173314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6" name="Left-Right Arrow 5"/>
          <p:cNvSpPr/>
          <p:nvPr/>
        </p:nvSpPr>
        <p:spPr>
          <a:xfrm>
            <a:off x="1654619" y="965468"/>
            <a:ext cx="7157535" cy="849086"/>
          </a:xfrm>
          <a:prstGeom prst="leftRightArrow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System Bus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02771" y="2106385"/>
            <a:ext cx="8294915" cy="4566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5171" y="2316457"/>
            <a:ext cx="8011885" cy="4267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L1 (and L2, L3) Cache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5172" y="3802876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Instruction Fetch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55172" y="5633360"/>
            <a:ext cx="134982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Decode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832994" y="6090560"/>
            <a:ext cx="5734063" cy="495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Control Unit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26160" y="3953073"/>
            <a:ext cx="1132114" cy="107600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Floating Point (FPU)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916112" y="3953072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5423787" y="3953073"/>
            <a:ext cx="1344387" cy="1076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Arithmetic and Logic (ALU)</a:t>
            </a:r>
            <a:endParaRPr lang="en-US" sz="2000" dirty="0"/>
          </a:p>
        </p:txBody>
      </p:sp>
      <p:sp>
        <p:nvSpPr>
          <p:cNvPr id="16" name="Down Arrow 15"/>
          <p:cNvSpPr/>
          <p:nvPr/>
        </p:nvSpPr>
        <p:spPr>
          <a:xfrm>
            <a:off x="2626175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870857" y="2850435"/>
            <a:ext cx="718457" cy="8507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870857" y="4833257"/>
            <a:ext cx="718457" cy="7347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6200000">
            <a:off x="1996735" y="5844820"/>
            <a:ext cx="718457" cy="68742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34943" y="3953071"/>
            <a:ext cx="1132114" cy="10760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Registers</a:t>
            </a:r>
            <a:endParaRPr lang="en-US" sz="2000" dirty="0"/>
          </a:p>
        </p:txBody>
      </p:sp>
      <p:sp>
        <p:nvSpPr>
          <p:cNvPr id="21" name="Up Arrow 20"/>
          <p:cNvSpPr/>
          <p:nvPr/>
        </p:nvSpPr>
        <p:spPr>
          <a:xfrm>
            <a:off x="2985403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/>
          <p:cNvSpPr/>
          <p:nvPr/>
        </p:nvSpPr>
        <p:spPr>
          <a:xfrm>
            <a:off x="4252206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 Arrow 22"/>
          <p:cNvSpPr/>
          <p:nvPr/>
        </p:nvSpPr>
        <p:spPr>
          <a:xfrm>
            <a:off x="5759872" y="5113565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/>
          <p:cNvSpPr/>
          <p:nvPr/>
        </p:nvSpPr>
        <p:spPr>
          <a:xfrm>
            <a:off x="2969100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/>
          <p:cNvSpPr/>
          <p:nvPr/>
        </p:nvSpPr>
        <p:spPr>
          <a:xfrm>
            <a:off x="4235903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5743569" y="2921132"/>
            <a:ext cx="672197" cy="892629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5400000">
            <a:off x="6874305" y="4545419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16200000">
            <a:off x="6922488" y="3935163"/>
            <a:ext cx="455642" cy="49146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rot="10800000">
            <a:off x="5697309" y="1681841"/>
            <a:ext cx="718457" cy="56929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3314" name="Picture 2" descr="D:\Classes\5600\assets\pent1lr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627" y="271463"/>
            <a:ext cx="56896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1447796"/>
            <a:ext cx="8229600" cy="135200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An OS is any and all software that sits between a user program and the hardware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2787" y="2516781"/>
            <a:ext cx="1919545" cy="1010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Hardware (e.g., mouse, keyboard)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7049" y="2516781"/>
            <a:ext cx="1503217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User Program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3616086" y="2422076"/>
            <a:ext cx="1999722" cy="1199602"/>
          </a:xfrm>
          <a:prstGeom prst="cloud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bg1"/>
                </a:solidFill>
              </a:rPr>
              <a:t>Operating System</a:t>
            </a:r>
          </a:p>
        </p:txBody>
      </p:sp>
      <p:cxnSp>
        <p:nvCxnSpPr>
          <p:cNvPr id="8" name="Straight Arrow Connector 7"/>
          <p:cNvCxnSpPr>
            <a:stCxn id="5" idx="3"/>
            <a:endCxn id="7" idx="2"/>
          </p:cNvCxnSpPr>
          <p:nvPr/>
        </p:nvCxnSpPr>
        <p:spPr>
          <a:xfrm>
            <a:off x="3232332" y="3021877"/>
            <a:ext cx="38995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1"/>
          </p:cNvCxnSpPr>
          <p:nvPr/>
        </p:nvCxnSpPr>
        <p:spPr>
          <a:xfrm>
            <a:off x="5614142" y="3021877"/>
            <a:ext cx="342907" cy="0"/>
          </a:xfrm>
          <a:prstGeom prst="straightConnector1">
            <a:avLst/>
          </a:prstGeom>
          <a:ln>
            <a:solidFill>
              <a:srgbClr val="3C4B5E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4543" y="3733800"/>
            <a:ext cx="8229600" cy="295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OS is a resource manager and allocator</a:t>
            </a:r>
          </a:p>
          <a:p>
            <a:pPr lvl="1"/>
            <a:r>
              <a:rPr lang="en-US" dirty="0" smtClean="0"/>
              <a:t>Decides between conflicting requests for hardware access</a:t>
            </a:r>
          </a:p>
          <a:p>
            <a:pPr lvl="1"/>
            <a:r>
              <a:rPr lang="en-US" dirty="0" smtClean="0"/>
              <a:t>Attempts to be efficient and fair</a:t>
            </a:r>
          </a:p>
          <a:p>
            <a:r>
              <a:rPr lang="en-US" dirty="0" smtClean="0"/>
              <a:t>OS is a control program</a:t>
            </a:r>
          </a:p>
          <a:p>
            <a:pPr lvl="1"/>
            <a:r>
              <a:rPr lang="en-US" dirty="0" smtClean="0"/>
              <a:t>Controls execution of user programs</a:t>
            </a:r>
          </a:p>
          <a:p>
            <a:pPr lvl="1"/>
            <a:r>
              <a:rPr lang="en-US" dirty="0" smtClean="0"/>
              <a:t>Prevents errors and improper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9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2480"/>
            <a:ext cx="8545286" cy="5399314"/>
          </a:xfrm>
        </p:spPr>
        <p:txBody>
          <a:bodyPr/>
          <a:lstStyle/>
          <a:p>
            <a:r>
              <a:rPr lang="en-US" dirty="0" smtClean="0"/>
              <a:t>Storage built in to the CPU</a:t>
            </a:r>
          </a:p>
          <a:p>
            <a:pPr lvl="1"/>
            <a:r>
              <a:rPr lang="en-US" dirty="0" smtClean="0"/>
              <a:t>Can hold values or pointers</a:t>
            </a:r>
          </a:p>
          <a:p>
            <a:pPr lvl="1"/>
            <a:r>
              <a:rPr lang="en-US" dirty="0" smtClean="0"/>
              <a:t>Instructions operate directly on registers</a:t>
            </a:r>
          </a:p>
          <a:p>
            <a:pPr lvl="1"/>
            <a:r>
              <a:rPr lang="en-US" dirty="0" smtClean="0"/>
              <a:t>Things from memory can be loaded into registers…</a:t>
            </a:r>
          </a:p>
          <a:p>
            <a:pPr lvl="1"/>
            <a:r>
              <a:rPr lang="en-US" dirty="0" smtClean="0"/>
              <a:t>… or things in registers can be moved to memory</a:t>
            </a:r>
          </a:p>
          <a:p>
            <a:r>
              <a:rPr lang="en-US" dirty="0" smtClean="0"/>
              <a:t>Some registers have special functions</a:t>
            </a:r>
          </a:p>
          <a:p>
            <a:pPr lvl="1"/>
            <a:r>
              <a:rPr lang="en-US" dirty="0" smtClean="0"/>
              <a:t>Pointing to the current instruction in memory</a:t>
            </a:r>
          </a:p>
          <a:p>
            <a:pPr lvl="1"/>
            <a:r>
              <a:rPr lang="en-US" dirty="0" smtClean="0"/>
              <a:t>Pointing to the top of the stack</a:t>
            </a:r>
          </a:p>
          <a:p>
            <a:pPr lvl="1"/>
            <a:r>
              <a:rPr lang="en-US" dirty="0" smtClean="0"/>
              <a:t>Configuring low-level CPU features</a:t>
            </a:r>
          </a:p>
          <a:p>
            <a:pPr lvl="1"/>
            <a:r>
              <a:rPr lang="en-US" dirty="0" smtClean="0"/>
              <a:t>Etc.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Hierarchy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280" y="6091522"/>
            <a:ext cx="2075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Larger / Slower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4280" y="1269150"/>
            <a:ext cx="2134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Smaller / Faster</a:t>
            </a:r>
            <a:endParaRPr lang="en-US" sz="2400" dirty="0"/>
          </a:p>
        </p:txBody>
      </p:sp>
      <p:sp>
        <p:nvSpPr>
          <p:cNvPr id="8" name="Up-Down Arrow 7"/>
          <p:cNvSpPr/>
          <p:nvPr/>
        </p:nvSpPr>
        <p:spPr>
          <a:xfrm>
            <a:off x="570306" y="1730815"/>
            <a:ext cx="620485" cy="43607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41775" y="1890250"/>
            <a:ext cx="152057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Registers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23276" y="2544703"/>
            <a:ext cx="21575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CPU L1/L2/L3 Cache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37476" y="3199156"/>
            <a:ext cx="3529172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Memory (RAM)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6900" y="3853609"/>
            <a:ext cx="4790325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Solid State Drive (SSD)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88228" y="4508062"/>
            <a:ext cx="5627669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 Drive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45971" y="5162515"/>
            <a:ext cx="6312183" cy="558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Tape Drive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9142" y="1989455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1KB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80243" y="2639249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1 - 32MB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81640" y="3289043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4 - 256GB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0442" y="394815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GB – 1 TB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81621" y="460260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512 GB – 4 TB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36147" y="525706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8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Registers (32 bit)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86" y="1230084"/>
            <a:ext cx="8817428" cy="5540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General purpose registers</a:t>
            </a:r>
          </a:p>
          <a:p>
            <a:pPr lvl="1"/>
            <a:r>
              <a:rPr lang="en-US" dirty="0" smtClean="0"/>
              <a:t>EAX, EBX, ECX, EDX</a:t>
            </a:r>
          </a:p>
          <a:p>
            <a:pPr lvl="1"/>
            <a:r>
              <a:rPr lang="en-US" dirty="0" smtClean="0"/>
              <a:t>Used for pretty much anything</a:t>
            </a:r>
          </a:p>
          <a:p>
            <a:r>
              <a:rPr lang="en-US" dirty="0" smtClean="0"/>
              <a:t>Stack registers</a:t>
            </a:r>
          </a:p>
          <a:p>
            <a:pPr lvl="1"/>
            <a:r>
              <a:rPr lang="en-US" dirty="0" smtClean="0"/>
              <a:t>ESP: Points to the top of the stack</a:t>
            </a:r>
          </a:p>
          <a:p>
            <a:pPr lvl="2"/>
            <a:r>
              <a:rPr lang="en-US" dirty="0" smtClean="0"/>
              <a:t>The stack grows down, so this is the lowest address</a:t>
            </a:r>
          </a:p>
          <a:p>
            <a:pPr lvl="1"/>
            <a:r>
              <a:rPr lang="en-US" dirty="0" smtClean="0"/>
              <a:t>EBP: Points to the bottom of the current stack frame</a:t>
            </a:r>
          </a:p>
          <a:p>
            <a:pPr lvl="2"/>
            <a:r>
              <a:rPr lang="en-US" dirty="0" smtClean="0"/>
              <a:t>Not strictly </a:t>
            </a:r>
            <a:r>
              <a:rPr lang="en-US" dirty="0" smtClean="0"/>
              <a:t>necessary, may be used as a general purpose register</a:t>
            </a:r>
            <a:endParaRPr lang="en-US" dirty="0" smtClean="0"/>
          </a:p>
          <a:p>
            <a:r>
              <a:rPr lang="en-US" dirty="0" smtClean="0"/>
              <a:t>Other registers</a:t>
            </a:r>
          </a:p>
          <a:p>
            <a:pPr lvl="1"/>
            <a:r>
              <a:rPr lang="en-US" dirty="0" smtClean="0"/>
              <a:t>EIP: Points to the currently executing instruction</a:t>
            </a:r>
          </a:p>
          <a:p>
            <a:pPr lvl="1"/>
            <a:r>
              <a:rPr lang="en-US" dirty="0" smtClean="0"/>
              <a:t>EFLAGS: Bit vector of flags</a:t>
            </a:r>
          </a:p>
          <a:p>
            <a:pPr lvl="2"/>
            <a:r>
              <a:rPr lang="en-US" dirty="0" smtClean="0"/>
              <a:t>Stores things like carry (after addition), equals zero (after a comparison),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66" y="1426028"/>
            <a:ext cx="8736748" cy="1621969"/>
          </a:xfrm>
        </p:spPr>
        <p:txBody>
          <a:bodyPr>
            <a:normAutofit/>
          </a:bodyPr>
          <a:lstStyle/>
          <a:p>
            <a:r>
              <a:rPr lang="en-US" dirty="0" smtClean="0"/>
              <a:t>x86 has gone through 16, 32, and 64 bit versions</a:t>
            </a:r>
          </a:p>
          <a:p>
            <a:r>
              <a:rPr lang="en-US" dirty="0" smtClean="0"/>
              <a:t>Registers can be addressed in whole or in part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26036" y="2873822"/>
            <a:ext cx="7217229" cy="8490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RAX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034650" y="3624936"/>
            <a:ext cx="3608615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EAX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838957" y="4354275"/>
            <a:ext cx="1804308" cy="8490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AX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838957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AH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7741111" y="5116279"/>
            <a:ext cx="902154" cy="849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3081" y="3036754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64 bits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841695" y="3787868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32 bits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674856" y="4517207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 smtClean="0"/>
              <a:t>16 bits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841695" y="5279211"/>
            <a:ext cx="2997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8 bit high and 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37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dirty="0" smtClean="0"/>
              <a:t>86 Assembly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440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0x00ABCDE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32-bit value to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ax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move 16-bit value to 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ah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0xAB</a:t>
            </a:r>
            <a:r>
              <a:rPr lang="en-US" sz="2800" dirty="0" smtClean="0"/>
              <a:t>	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al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0xCD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3) + 4) are equivalent to 2)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sz="2800" dirty="0" smtClean="0"/>
              <a:t>,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sz="2800" dirty="0" smtClean="0"/>
              <a:t>	</a:t>
            </a:r>
            <a:r>
              <a:rPr lang="en-US" sz="2800" dirty="0" smtClean="0">
                <a:solidFill>
                  <a:schemeClr val="accent3"/>
                </a:solidFill>
              </a:rPr>
              <a:t>; result stored in EAX</a:t>
            </a:r>
          </a:p>
          <a:p>
            <a:pPr marL="514350" indent="-514350">
              <a:buFont typeface="+mj-lt"/>
              <a:buAutoNum type="arabicParenR"/>
              <a:tabLst>
                <a:tab pos="3827463" algn="l"/>
              </a:tabLst>
            </a:pP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edx</a:t>
            </a:r>
            <a:r>
              <a:rPr lang="en-US" sz="2800" dirty="0" smtClean="0"/>
              <a:t>, [</a:t>
            </a:r>
            <a:r>
              <a:rPr lang="en-US" sz="2800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sz="2800" dirty="0" smtClean="0"/>
              <a:t>]	</a:t>
            </a:r>
            <a:r>
              <a:rPr lang="en-US" sz="2800" dirty="0" smtClean="0">
                <a:solidFill>
                  <a:schemeClr val="accent3"/>
                </a:solidFill>
              </a:rPr>
              <a:t>; dereference the pointer in 	ESP, move the value to EDX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79605" y="3785190"/>
            <a:ext cx="3163186" cy="246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8841" y="4270780"/>
            <a:ext cx="4015563" cy="2085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5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x86 Instructions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756376" y="1219487"/>
          <a:ext cx="8120745" cy="543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10"/>
                <a:gridCol w="5024435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 data</a:t>
                      </a:r>
                      <a:r>
                        <a:rPr lang="en-US" baseline="0" dirty="0" smtClean="0"/>
                        <a:t> from one place to another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7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edx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[0xF0FF]</a:t>
                      </a:r>
                    </a:p>
                    <a:p>
                      <a:r>
                        <a:rPr lang="en-US" dirty="0" err="1" smtClean="0"/>
                        <a:t>mov</a:t>
                      </a:r>
                      <a:r>
                        <a:rPr lang="en-US" dirty="0" smtClean="0"/>
                        <a:t> [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],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/ subtract</a:t>
                      </a:r>
                      <a:r>
                        <a:rPr lang="en-US" baseline="0" dirty="0" smtClean="0"/>
                        <a:t> values in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 err="1" smtClean="0"/>
                        <a:t>eax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ebx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r>
                        <a:rPr lang="en-US" baseline="0" dirty="0" smtClean="0"/>
                        <a:t> / decrement the value in a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</a:t>
                      </a:r>
                      <a:r>
                        <a:rPr lang="en-US" baseline="0" dirty="0" smtClean="0"/>
                        <a:t> EIP onto the stack and j</a:t>
                      </a:r>
                      <a:r>
                        <a:rPr lang="en-US" dirty="0" smtClean="0"/>
                        <a:t>ump to a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call 0x80FE4C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Pop the top of the stack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push / pop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or remove items to the stack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</a:t>
                      </a:r>
                      <a:r>
                        <a:rPr lang="en-US" dirty="0" err="1" smtClean="0"/>
                        <a:t>eax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Execute the</a:t>
                      </a:r>
                      <a:r>
                        <a:rPr lang="en-US" baseline="0" dirty="0" smtClean="0"/>
                        <a:t> given</a:t>
                      </a:r>
                      <a:r>
                        <a:rPr lang="en-US" dirty="0" smtClean="0"/>
                        <a:t> interrupt handler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0x80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jmp</a:t>
                      </a:r>
                      <a:r>
                        <a:rPr lang="en-US" dirty="0" smtClean="0"/>
                        <a:t> 0x80FE4C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the</a:t>
                      </a:r>
                      <a:r>
                        <a:rPr lang="en-US" baseline="0" dirty="0" smtClean="0"/>
                        <a:t> value of two registers and store the value in the flags register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ebx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edx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 err="1" smtClean="0"/>
                        <a:t>j</a:t>
                      </a:r>
                      <a:r>
                        <a:rPr lang="en-US" i="0" dirty="0" err="1" smtClean="0">
                          <a:solidFill>
                            <a:schemeClr val="accent2"/>
                          </a:solidFill>
                        </a:rPr>
                        <a:t>xx</a:t>
                      </a:r>
                      <a:endParaRPr lang="en-US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 the given value into EIP if the condition is met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jz</a:t>
                      </a:r>
                      <a:r>
                        <a:rPr lang="en-US" dirty="0" smtClean="0"/>
                        <a:t> 0x80FE4C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jnz</a:t>
                      </a:r>
                      <a:r>
                        <a:rPr lang="en-US" dirty="0" smtClean="0"/>
                        <a:t> 0x80FE4C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ular Callout 5"/>
          <p:cNvSpPr/>
          <p:nvPr/>
        </p:nvSpPr>
        <p:spPr>
          <a:xfrm>
            <a:off x="4713513" y="154125"/>
            <a:ext cx="4337779" cy="1044453"/>
          </a:xfrm>
          <a:prstGeom prst="wedgeRectCallout">
            <a:avLst>
              <a:gd name="adj1" fmla="val 39138"/>
              <a:gd name="adj2" fmla="val 1377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 Intel assembly syntax, [] means dereference (e.g. *</a:t>
            </a:r>
            <a:r>
              <a:rPr lang="en-US" sz="2400" dirty="0" err="1" smtClean="0"/>
              <a:t>ptr</a:t>
            </a:r>
            <a:r>
              <a:rPr lang="en-US" sz="2400" dirty="0" smtClean="0"/>
              <a:t> in C)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139515" y="2455671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Basics</a:t>
            </a:r>
            <a:endParaRPr lang="en-US" sz="2000" dirty="0"/>
          </a:p>
        </p:txBody>
      </p:sp>
      <p:sp>
        <p:nvSpPr>
          <p:cNvPr id="8" name="Left Brace 7"/>
          <p:cNvSpPr/>
          <p:nvPr/>
        </p:nvSpPr>
        <p:spPr>
          <a:xfrm>
            <a:off x="469468" y="1883229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85044" y="3683012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Left Brace 9"/>
          <p:cNvSpPr/>
          <p:nvPr/>
        </p:nvSpPr>
        <p:spPr>
          <a:xfrm>
            <a:off x="455212" y="3548745"/>
            <a:ext cx="176159" cy="707181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41" y="4255926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Stack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433937" y="5601642"/>
            <a:ext cx="1506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Control Flow</a:t>
            </a:r>
            <a:endParaRPr lang="en-US" sz="2000" dirty="0"/>
          </a:p>
        </p:txBody>
      </p:sp>
      <p:sp>
        <p:nvSpPr>
          <p:cNvPr id="13" name="Left Brace 12"/>
          <p:cNvSpPr/>
          <p:nvPr/>
        </p:nvSpPr>
        <p:spPr>
          <a:xfrm>
            <a:off x="519144" y="5029200"/>
            <a:ext cx="161903" cy="1600200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170" y="1863706"/>
            <a:ext cx="5236029" cy="4092797"/>
          </a:xfrm>
        </p:spPr>
        <p:txBody>
          <a:bodyPr/>
          <a:lstStyle/>
          <a:p>
            <a:r>
              <a:rPr lang="en-US" dirty="0" smtClean="0"/>
              <a:t>Example: 64KB of memory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16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Addresses from 0 to 65535</a:t>
            </a:r>
          </a:p>
          <a:p>
            <a:r>
              <a:rPr lang="en-US" dirty="0" smtClean="0"/>
              <a:t>Not all memory is free</a:t>
            </a:r>
          </a:p>
          <a:p>
            <a:pPr lvl="1"/>
            <a:r>
              <a:rPr lang="en-US" dirty="0" smtClean="0"/>
              <a:t>Specific ranges get used by devices, system services, the BIOS, etc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1042" y="1790212"/>
            <a:ext cx="1545771" cy="1001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Memory mapped devices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141042" y="2819408"/>
            <a:ext cx="1545771" cy="1807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Free Memory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7141041" y="4654146"/>
            <a:ext cx="154577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 Code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141042" y="5394771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206809" y="5878684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218030" y="5160227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05206" y="4441770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0x0DFF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212420" y="2634742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0xF000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229251" y="1633256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4416" y="1633256"/>
            <a:ext cx="564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Top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221347" y="5878684"/>
            <a:ext cx="983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Bottom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2428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Addressing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0826" y="3265714"/>
          <a:ext cx="201385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95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‘c’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‘b’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0xC0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4114426" y="5475514"/>
            <a:ext cx="391886" cy="1121229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114426" y="4414157"/>
            <a:ext cx="391886" cy="707571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26055" y="5812971"/>
            <a:ext cx="2895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ah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0xC0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AH = ‘a’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26054" y="4567887"/>
            <a:ext cx="3356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ax</a:t>
            </a:r>
            <a:r>
              <a:rPr lang="en-US" sz="2000" dirty="0" smtClean="0"/>
              <a:t>, [</a:t>
            </a:r>
            <a:r>
              <a:rPr lang="en-US" sz="2000" dirty="0" smtClean="0">
                <a:solidFill>
                  <a:schemeClr val="accent2"/>
                </a:solidFill>
              </a:rPr>
              <a:t>0xC4</a:t>
            </a:r>
            <a:r>
              <a:rPr lang="en-US" sz="2000" dirty="0" smtClean="0"/>
              <a:t>]    </a:t>
            </a:r>
            <a:r>
              <a:rPr lang="en-US" sz="2000" dirty="0" smtClean="0">
                <a:solidFill>
                  <a:schemeClr val="accent3"/>
                </a:solidFill>
              </a:rPr>
              <a:t>; AX = 0x0510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96954" y="1417393"/>
            <a:ext cx="8458201" cy="1706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can be addressed as:</a:t>
            </a:r>
          </a:p>
          <a:p>
            <a:pPr lvl="1"/>
            <a:r>
              <a:rPr lang="en-US" dirty="0" smtClean="0"/>
              <a:t>Individual bytes</a:t>
            </a:r>
          </a:p>
          <a:p>
            <a:pPr lvl="1"/>
            <a:r>
              <a:rPr lang="en-US" dirty="0" smtClean="0"/>
              <a:t>Multi-byte words, double words, quad words, etc.</a:t>
            </a:r>
          </a:p>
        </p:txBody>
      </p:sp>
    </p:spTree>
    <p:extLst>
      <p:ext uri="{BB962C8B-B14F-4D97-AF65-F5344CB8AC3E}">
        <p14:creationId xmlns:p14="http://schemas.microsoft.com/office/powerpoint/2010/main" val="289252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with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15" y="1600200"/>
            <a:ext cx="8719456" cy="4724400"/>
          </a:xfrm>
        </p:spPr>
        <p:txBody>
          <a:bodyPr/>
          <a:lstStyle/>
          <a:p>
            <a:r>
              <a:rPr lang="en-US" dirty="0" smtClean="0"/>
              <a:t>CPU and devices execute concurrently</a:t>
            </a:r>
          </a:p>
          <a:p>
            <a:r>
              <a:rPr lang="en-US" dirty="0" smtClean="0"/>
              <a:t>How do CPU and devices communicate?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I/O Ports</a:t>
            </a:r>
          </a:p>
          <a:p>
            <a:pPr lvl="2"/>
            <a:r>
              <a:rPr lang="en-US" dirty="0"/>
              <a:t>I/O-only memory space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Memory mapping</a:t>
            </a:r>
          </a:p>
          <a:p>
            <a:pPr lvl="2"/>
            <a:r>
              <a:rPr lang="en-US" dirty="0"/>
              <a:t>Regions of RAM that are shared by the CPU and a device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Interrupts</a:t>
            </a:r>
            <a:endParaRPr lang="en-US" dirty="0"/>
          </a:p>
          <a:p>
            <a:pPr lvl="2"/>
            <a:r>
              <a:rPr lang="en-US" dirty="0"/>
              <a:t>Signal from a device to the CPU</a:t>
            </a:r>
          </a:p>
          <a:p>
            <a:pPr lvl="2"/>
            <a:r>
              <a:rPr lang="en-US" dirty="0"/>
              <a:t>Interrupt causes the OS to switch to handler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8" y="375794"/>
            <a:ext cx="5337425" cy="6215078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6330315" y="1438382"/>
            <a:ext cx="2599362" cy="720830"/>
          </a:xfrm>
          <a:prstGeom prst="wedgeRectCallout">
            <a:avLst>
              <a:gd name="adj1" fmla="val -105329"/>
              <a:gd name="adj2" fmla="val 12277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Shared Memory</a:t>
            </a:r>
            <a:endParaRPr lang="en-US" sz="2400" dirty="0"/>
          </a:p>
        </p:txBody>
      </p:sp>
      <p:sp>
        <p:nvSpPr>
          <p:cNvPr id="7" name="Rectangular Callout 6"/>
          <p:cNvSpPr/>
          <p:nvPr/>
        </p:nvSpPr>
        <p:spPr>
          <a:xfrm>
            <a:off x="6733576" y="2762503"/>
            <a:ext cx="1792840" cy="720830"/>
          </a:xfrm>
          <a:prstGeom prst="wedgeRectCallout">
            <a:avLst>
              <a:gd name="adj1" fmla="val -243566"/>
              <a:gd name="adj2" fmla="val -126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Interrupt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6733576" y="3838596"/>
            <a:ext cx="1792840" cy="720830"/>
          </a:xfrm>
          <a:prstGeom prst="wedgeRectCallout">
            <a:avLst>
              <a:gd name="adj1" fmla="val -259898"/>
              <a:gd name="adj2" fmla="val -12950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I/O Ports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124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8379" y="5099726"/>
            <a:ext cx="3824821" cy="101019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Hardware (e.g., mouse, keyboard)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8214" y="2781476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Text Editor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0564" y="3966318"/>
            <a:ext cx="4460449" cy="101019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Operating System</a:t>
            </a:r>
            <a:endParaRPr lang="en-US" dirty="0">
              <a:latin typeface="Helvetica-Light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70" y="2720945"/>
            <a:ext cx="1087432" cy="1087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667" y="2682280"/>
            <a:ext cx="1151684" cy="1151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722" y="2682280"/>
            <a:ext cx="1151684" cy="1151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97" y="742702"/>
            <a:ext cx="1032236" cy="10322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00" y="742702"/>
            <a:ext cx="1032236" cy="103223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090018" y="2781476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Command Line Shell</a:t>
            </a:r>
            <a:endParaRPr lang="en-US" dirty="0">
              <a:latin typeface="Helvetica-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1822" y="2781475"/>
            <a:ext cx="1259786" cy="1010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elvetica-Light" pitchFamily="34" charset="0"/>
              </a:rPr>
              <a:t>GUI</a:t>
            </a:r>
            <a:endParaRPr lang="en-US" dirty="0">
              <a:latin typeface="Helvetica-Light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19" y="726673"/>
            <a:ext cx="1064295" cy="1064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61" y="726673"/>
            <a:ext cx="1064295" cy="1064295"/>
          </a:xfrm>
          <a:prstGeom prst="rect">
            <a:avLst/>
          </a:prstGeom>
        </p:spPr>
      </p:pic>
      <p:cxnSp>
        <p:nvCxnSpPr>
          <p:cNvPr id="19" name="Elbow Connector 18"/>
          <p:cNvCxnSpPr>
            <a:stCxn id="13" idx="2"/>
            <a:endCxn id="6" idx="0"/>
          </p:cNvCxnSpPr>
          <p:nvPr/>
        </p:nvCxnSpPr>
        <p:spPr>
          <a:xfrm rot="5400000">
            <a:off x="3944794" y="1958252"/>
            <a:ext cx="1006538" cy="639911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3" idx="2"/>
            <a:endCxn id="14" idx="0"/>
          </p:cNvCxnSpPr>
          <p:nvPr/>
        </p:nvCxnSpPr>
        <p:spPr>
          <a:xfrm rot="5400000">
            <a:off x="3240696" y="1254154"/>
            <a:ext cx="1006538" cy="2048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3" idx="2"/>
            <a:endCxn id="15" idx="0"/>
          </p:cNvCxnSpPr>
          <p:nvPr/>
        </p:nvCxnSpPr>
        <p:spPr>
          <a:xfrm rot="5400000">
            <a:off x="2536599" y="550055"/>
            <a:ext cx="1006537" cy="345630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2"/>
            <a:endCxn id="8" idx="0"/>
          </p:cNvCxnSpPr>
          <p:nvPr/>
        </p:nvCxnSpPr>
        <p:spPr>
          <a:xfrm rot="16200000" flipH="1">
            <a:off x="4662999" y="1879957"/>
            <a:ext cx="946007" cy="73596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2"/>
            <a:endCxn id="11" idx="0"/>
          </p:cNvCxnSpPr>
          <p:nvPr/>
        </p:nvCxnSpPr>
        <p:spPr>
          <a:xfrm rot="16200000" flipH="1">
            <a:off x="5286120" y="1256836"/>
            <a:ext cx="907342" cy="19435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0" idx="0"/>
          </p:cNvCxnSpPr>
          <p:nvPr/>
        </p:nvCxnSpPr>
        <p:spPr>
          <a:xfrm rot="16200000" flipH="1">
            <a:off x="5906092" y="636863"/>
            <a:ext cx="907342" cy="3183491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7" idx="2"/>
            <a:endCxn id="10" idx="0"/>
          </p:cNvCxnSpPr>
          <p:nvPr/>
        </p:nvCxnSpPr>
        <p:spPr>
          <a:xfrm rot="5400000">
            <a:off x="7505853" y="2236624"/>
            <a:ext cx="891312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6" idx="2"/>
            <a:endCxn id="14" idx="0"/>
          </p:cNvCxnSpPr>
          <p:nvPr/>
        </p:nvCxnSpPr>
        <p:spPr>
          <a:xfrm rot="5400000">
            <a:off x="2384635" y="2126244"/>
            <a:ext cx="990508" cy="31995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2" idx="2"/>
            <a:endCxn id="15" idx="0"/>
          </p:cNvCxnSpPr>
          <p:nvPr/>
        </p:nvCxnSpPr>
        <p:spPr>
          <a:xfrm rot="5400000">
            <a:off x="808447" y="2278206"/>
            <a:ext cx="1006537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Oldest method of interacting with devices</a:t>
            </a:r>
          </a:p>
          <a:p>
            <a:r>
              <a:rPr lang="en-US" dirty="0" smtClean="0"/>
              <a:t>CPU and devices share a virtual 16-bit memory space</a:t>
            </a:r>
          </a:p>
          <a:p>
            <a:pPr lvl="1"/>
            <a:r>
              <a:rPr lang="en-US" dirty="0" smtClean="0"/>
              <a:t>Each device is assigned some portion of the address space</a:t>
            </a:r>
          </a:p>
          <a:p>
            <a:pPr lvl="1"/>
            <a:r>
              <a:rPr lang="en-US" dirty="0" smtClean="0"/>
              <a:t>E.g. 0xF000 – 0xF03F</a:t>
            </a:r>
          </a:p>
          <a:p>
            <a:r>
              <a:rPr lang="en-US" dirty="0" smtClean="0"/>
              <a:t>CPU and device communicate by reading/writing to the virtual memory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Port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2360835"/>
            <a:ext cx="4040188" cy="63976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000597"/>
            <a:ext cx="4040188" cy="318960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out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2360835"/>
            <a:ext cx="4041775" cy="639762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3000597"/>
            <a:ext cx="4041775" cy="37208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0x3F8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dx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/>
              <a:t>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],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31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jle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start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</a:t>
            </a:r>
            <a:r>
              <a:rPr lang="en-US" dirty="0" smtClean="0"/>
              <a:t>…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941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smtClean="0"/>
              <a:t>Assume there is a serial port attached to port 0x3F8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39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I/O 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 smtClean="0"/>
              <a:t>CPU must mediate all transfers</a:t>
            </a:r>
          </a:p>
          <a:p>
            <a:pPr lvl="1"/>
            <a:r>
              <a:rPr lang="en-US" dirty="0" smtClean="0"/>
              <a:t>Suppose you want to move data from disk to memory…</a:t>
            </a:r>
          </a:p>
          <a:p>
            <a:pPr lvl="1"/>
            <a:r>
              <a:rPr lang="en-US" dirty="0" smtClean="0"/>
              <a:t>CPU must copy each 16-bit value from the I/O port to memory</a:t>
            </a:r>
          </a:p>
          <a:p>
            <a:r>
              <a:rPr lang="en-US" dirty="0" smtClean="0"/>
              <a:t>All I/O must be synchronous</a:t>
            </a:r>
          </a:p>
          <a:p>
            <a:pPr lvl="1"/>
            <a:r>
              <a:rPr lang="en-US" dirty="0" smtClean="0"/>
              <a:t>Suppose the disk wants to send data…</a:t>
            </a:r>
          </a:p>
          <a:p>
            <a:pPr lvl="1"/>
            <a:r>
              <a:rPr lang="en-US" dirty="0" smtClean="0"/>
              <a:t>… but the CPU isn’t reading the I/O port 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</a:p>
          <a:p>
            <a:r>
              <a:rPr lang="en-US" dirty="0" smtClean="0"/>
              <a:t>Bottom line: I/O ports are </a:t>
            </a:r>
            <a:r>
              <a:rPr lang="en-US" b="1" dirty="0" smtClean="0"/>
              <a:t>slow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404258"/>
            <a:ext cx="8229600" cy="3450772"/>
          </a:xfrm>
        </p:spPr>
        <p:txBody>
          <a:bodyPr/>
          <a:lstStyle/>
          <a:p>
            <a:r>
              <a:rPr lang="en-US" dirty="0" smtClean="0"/>
              <a:t>RAM shared by the CPU and a device</a:t>
            </a:r>
          </a:p>
          <a:p>
            <a:r>
              <a:rPr lang="en-US" dirty="0" smtClean="0"/>
              <a:t>Example: Console frame buffer</a:t>
            </a:r>
          </a:p>
          <a:p>
            <a:pPr lvl="1"/>
            <a:r>
              <a:rPr lang="en-US" dirty="0" smtClean="0"/>
              <a:t>Address range of 1920 bytes</a:t>
            </a:r>
          </a:p>
          <a:p>
            <a:pPr lvl="1"/>
            <a:r>
              <a:rPr lang="en-US" dirty="0" smtClean="0"/>
              <a:t>Corresponds to 24 lines of text, 80 characters wide</a:t>
            </a:r>
          </a:p>
          <a:p>
            <a:pPr lvl="1"/>
            <a:r>
              <a:rPr lang="en-US" dirty="0" smtClean="0"/>
              <a:t>CPU writes characters into the memory range…</a:t>
            </a:r>
          </a:p>
          <a:p>
            <a:pPr lvl="1"/>
            <a:r>
              <a:rPr lang="en-US" dirty="0" smtClean="0"/>
              <a:t>… Video hardware displays them on the 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11266" name="Picture 2" descr="D:\Classes\5600\assets\adm_atex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6" b="14605"/>
          <a:stretch/>
        </p:blipFill>
        <p:spPr bwMode="auto">
          <a:xfrm>
            <a:off x="4840288" y="4720046"/>
            <a:ext cx="3078162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31054"/>
              </p:ext>
            </p:extLst>
          </p:nvPr>
        </p:nvGraphicFramePr>
        <p:xfrm>
          <a:off x="1305911" y="4851763"/>
          <a:ext cx="201385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9579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Value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‘e’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‘h’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0xC0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‘T’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690257" y="5268686"/>
            <a:ext cx="936172" cy="751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Keyboard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Simple, memory mapped keyboard interface</a:t>
            </a:r>
          </a:p>
          <a:p>
            <a:pPr lvl="1"/>
            <a:r>
              <a:rPr lang="en-US" dirty="0" smtClean="0"/>
              <a:t>2 bytes: </a:t>
            </a:r>
            <a:r>
              <a:rPr lang="en-US" dirty="0" err="1" smtClean="0"/>
              <a:t>keycode</a:t>
            </a:r>
            <a:r>
              <a:rPr lang="en-US" dirty="0" smtClean="0"/>
              <a:t> byte and status byte</a:t>
            </a:r>
          </a:p>
          <a:p>
            <a:r>
              <a:rPr lang="en-US" dirty="0" smtClean="0"/>
              <a:t>When a key is pressed: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keycode</a:t>
            </a:r>
            <a:r>
              <a:rPr lang="en-US" dirty="0" smtClean="0"/>
              <a:t> byte is set to the character</a:t>
            </a:r>
          </a:p>
          <a:p>
            <a:pPr lvl="1"/>
            <a:r>
              <a:rPr lang="en-US" dirty="0" smtClean="0"/>
              <a:t>The status byte is set to 1</a:t>
            </a:r>
          </a:p>
          <a:p>
            <a:r>
              <a:rPr lang="en-US" dirty="0" smtClean="0"/>
              <a:t>When the key is read:</a:t>
            </a:r>
          </a:p>
          <a:p>
            <a:pPr lvl="1"/>
            <a:r>
              <a:rPr lang="en-US" dirty="0" smtClean="0"/>
              <a:t>CPU sets the status byte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664721"/>
              </p:ext>
            </p:extLst>
          </p:nvPr>
        </p:nvGraphicFramePr>
        <p:xfrm>
          <a:off x="6367768" y="4840514"/>
          <a:ext cx="248231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539"/>
                <a:gridCol w="11807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keycode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0xF800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8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Enables devices to transfer blocks of data directly to memory</a:t>
            </a:r>
          </a:p>
          <a:p>
            <a:pPr lvl="1"/>
            <a:r>
              <a:rPr lang="en-US" dirty="0" smtClean="0"/>
              <a:t>Interrupt generated when transfer is completed</a:t>
            </a:r>
          </a:p>
          <a:p>
            <a:r>
              <a:rPr lang="en-US" dirty="0" smtClean="0"/>
              <a:t>Much faster than the alternative method</a:t>
            </a:r>
          </a:p>
          <a:p>
            <a:pPr lvl="1"/>
            <a:r>
              <a:rPr lang="en-US" dirty="0" smtClean="0"/>
              <a:t>Interrupt generated after each byte is transferred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3189" y="4821939"/>
            <a:ext cx="1441932" cy="936729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Device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5386" y="2222476"/>
            <a:ext cx="2131604" cy="327092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</a:t>
            </a:r>
          </a:p>
          <a:p>
            <a:pPr algn="ctr"/>
            <a:r>
              <a:rPr lang="en-US" sz="2400" dirty="0" smtClean="0"/>
              <a:t>(Instructions and Data)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348526" y="2085655"/>
            <a:ext cx="1631258" cy="106471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CPU(s)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8" idx="3"/>
          </p:cNvCxnSpPr>
          <p:nvPr/>
        </p:nvCxnSpPr>
        <p:spPr>
          <a:xfrm flipV="1">
            <a:off x="2885121" y="4452257"/>
            <a:ext cx="2990265" cy="838047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979784" y="2955467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43632" y="3150368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649715">
            <a:off x="3623068" y="4879263"/>
            <a:ext cx="1609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 DMA</a:t>
            </a:r>
            <a:endParaRPr lang="en-US" sz="20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792518" y="3163235"/>
            <a:ext cx="0" cy="1671571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5400000">
            <a:off x="876041" y="3645077"/>
            <a:ext cx="1115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 via</a:t>
            </a:r>
          </a:p>
          <a:p>
            <a:r>
              <a:rPr lang="en-US" sz="2000" dirty="0" smtClean="0"/>
              <a:t>I/O Ports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1706491" y="3831623"/>
            <a:ext cx="1228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Interrupts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 rot="494582">
            <a:off x="4045417" y="3190025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</a:t>
            </a:r>
            <a:endParaRPr lang="en-US" sz="2000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979784" y="2270993"/>
            <a:ext cx="2895602" cy="462036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06595">
            <a:off x="3718734" y="2532974"/>
            <a:ext cx="1417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Instructions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79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ular Callout 16"/>
          <p:cNvSpPr/>
          <p:nvPr/>
        </p:nvSpPr>
        <p:spPr>
          <a:xfrm>
            <a:off x="2144775" y="5349334"/>
            <a:ext cx="4071938" cy="1294774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38"/>
            <a:ext cx="8229600" cy="914875"/>
          </a:xfrm>
        </p:spPr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2" y="1062039"/>
            <a:ext cx="6396049" cy="3994248"/>
          </a:xfrm>
        </p:spPr>
        <p:txBody>
          <a:bodyPr>
            <a:noAutofit/>
          </a:bodyPr>
          <a:lstStyle/>
          <a:p>
            <a:r>
              <a:rPr lang="en-US" sz="2400" dirty="0" smtClean="0"/>
              <a:t>Interrupts transfer control from the running code to an interrupt handler</a:t>
            </a:r>
          </a:p>
          <a:p>
            <a:pPr lvl="1"/>
            <a:r>
              <a:rPr lang="en-US" sz="2000" dirty="0" smtClean="0"/>
              <a:t>Each interrupt is assigned a number</a:t>
            </a:r>
          </a:p>
          <a:p>
            <a:pPr lvl="1"/>
            <a:r>
              <a:rPr lang="en-US" sz="2000" dirty="0" smtClean="0"/>
              <a:t>Number acts as an index into the </a:t>
            </a:r>
            <a:r>
              <a:rPr lang="en-US" sz="2000" dirty="0" smtClean="0">
                <a:solidFill>
                  <a:schemeClr val="accent1"/>
                </a:solidFill>
              </a:rPr>
              <a:t>Interrupt Vector Table</a:t>
            </a:r>
          </a:p>
          <a:p>
            <a:pPr lvl="1"/>
            <a:r>
              <a:rPr lang="en-US" sz="2000" dirty="0" smtClean="0"/>
              <a:t>Table maps interrupt numbers to handlers</a:t>
            </a:r>
          </a:p>
          <a:p>
            <a:r>
              <a:rPr lang="en-US" sz="2400" dirty="0" smtClean="0"/>
              <a:t>Interrupts cause a </a:t>
            </a:r>
            <a:r>
              <a:rPr lang="en-US" sz="2400" dirty="0" smtClean="0">
                <a:solidFill>
                  <a:schemeClr val="accent1"/>
                </a:solidFill>
              </a:rPr>
              <a:t>context switch</a:t>
            </a:r>
          </a:p>
          <a:p>
            <a:pPr lvl="1"/>
            <a:r>
              <a:rPr lang="en-US" sz="2000" dirty="0" smtClean="0"/>
              <a:t>State of the CPU must be saved before the switch…</a:t>
            </a:r>
          </a:p>
          <a:p>
            <a:pPr lvl="1"/>
            <a:r>
              <a:rPr lang="en-US" sz="2000" dirty="0" smtClean="0"/>
              <a:t>… and restored after the handler completes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23679" y="1954622"/>
            <a:ext cx="154577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423680" y="5494527"/>
            <a:ext cx="1545771" cy="7184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Interrupt Vector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489447" y="6028318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00668" y="5309861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0x00FF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511889" y="1782890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7342227" y="1467119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96610"/>
              </p:ext>
            </p:extLst>
          </p:nvPr>
        </p:nvGraphicFramePr>
        <p:xfrm>
          <a:off x="2235263" y="5459112"/>
          <a:ext cx="3900425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/>
                <a:gridCol w="19802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423677" y="2688767"/>
            <a:ext cx="1545771" cy="71845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0x01 Handler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0193" y="3186024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Timeline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807029" y="5262591"/>
            <a:ext cx="640080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84029" y="506253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383" y="2501661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CPU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6278" y="4058319"/>
            <a:ext cx="90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I/O Device</a:t>
            </a:r>
            <a:endParaRPr lang="en-US" sz="20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1383" y="3518145"/>
            <a:ext cx="7706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7338" y="2211860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User Process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95611" y="2998963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Interrupt Handler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94813" y="387365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25051" y="4581539"/>
            <a:ext cx="130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Transferring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841171" y="2396526"/>
            <a:ext cx="1828800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637313" y="3140085"/>
            <a:ext cx="33745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669971" y="2363868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07429" y="2385641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85657" y="2407413"/>
            <a:ext cx="23186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262208" y="3150971"/>
            <a:ext cx="50074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94866" y="237475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762956" y="239652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28858" y="2407413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41171" y="4058319"/>
            <a:ext cx="566057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374570" y="4036547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74570" y="4787586"/>
            <a:ext cx="1054479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86943" y="4018710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386943" y="4047043"/>
            <a:ext cx="192677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291942" y="4017929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291942" y="4768968"/>
            <a:ext cx="76200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53937" y="4021864"/>
            <a:ext cx="0" cy="787103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053937" y="4047433"/>
            <a:ext cx="11538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217409" y="2581192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6943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3960" y="2564403"/>
            <a:ext cx="0" cy="129246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053937" y="2591179"/>
            <a:ext cx="0" cy="124058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ular Callout 48"/>
          <p:cNvSpPr/>
          <p:nvPr/>
        </p:nvSpPr>
        <p:spPr>
          <a:xfrm>
            <a:off x="1562442" y="1398873"/>
            <a:ext cx="1797260" cy="647086"/>
          </a:xfrm>
          <a:prstGeom prst="wedgeRectCallout">
            <a:avLst>
              <a:gd name="adj1" fmla="val 40163"/>
              <a:gd name="adj2" fmla="val 8674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/>
              <a:t>(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sp>
        <p:nvSpPr>
          <p:cNvPr id="53" name="Rectangular Callout 52"/>
          <p:cNvSpPr/>
          <p:nvPr/>
        </p:nvSpPr>
        <p:spPr>
          <a:xfrm>
            <a:off x="5931598" y="1398873"/>
            <a:ext cx="1797260" cy="647086"/>
          </a:xfrm>
          <a:prstGeom prst="wedgeRectCallout">
            <a:avLst>
              <a:gd name="adj1" fmla="val -37478"/>
              <a:gd name="adj2" fmla="val 7938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file.read</a:t>
            </a:r>
            <a:r>
              <a:rPr lang="en-US" sz="2400" dirty="0" smtClean="0"/>
              <a:t>();</a:t>
            </a:r>
            <a:endParaRPr lang="en-US" sz="2400" dirty="0"/>
          </a:p>
        </p:txBody>
      </p:sp>
      <p:sp>
        <p:nvSpPr>
          <p:cNvPr id="56" name="Rectangular Callout 55"/>
          <p:cNvSpPr/>
          <p:nvPr/>
        </p:nvSpPr>
        <p:spPr>
          <a:xfrm>
            <a:off x="2632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0" name="Rectangular Callout 59"/>
          <p:cNvSpPr/>
          <p:nvPr/>
        </p:nvSpPr>
        <p:spPr>
          <a:xfrm>
            <a:off x="5299180" y="5458142"/>
            <a:ext cx="2139477" cy="840634"/>
          </a:xfrm>
          <a:prstGeom prst="wedgeRectCallout">
            <a:avLst>
              <a:gd name="adj1" fmla="val 32415"/>
              <a:gd name="adj2" fmla="val -114040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done, raise interrupt </a:t>
            </a:r>
            <a:endParaRPr lang="en-US" sz="2400" dirty="0"/>
          </a:p>
        </p:txBody>
      </p:sp>
      <p:sp>
        <p:nvSpPr>
          <p:cNvPr id="62" name="Rectangular Callout 61"/>
          <p:cNvSpPr/>
          <p:nvPr/>
        </p:nvSpPr>
        <p:spPr>
          <a:xfrm>
            <a:off x="3598070" y="1398873"/>
            <a:ext cx="2095159" cy="647086"/>
          </a:xfrm>
          <a:prstGeom prst="wedgeRectCallout">
            <a:avLst>
              <a:gd name="adj1" fmla="val 1293"/>
              <a:gd name="adj2" fmla="val 90422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Context Switch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937662" y="2973549"/>
            <a:ext cx="7697585" cy="12485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Interrupts are an example of asynchronous messaging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Interrupts enable the CPU and devices to work in parallel</a:t>
            </a:r>
          </a:p>
        </p:txBody>
      </p:sp>
    </p:spTree>
    <p:extLst>
      <p:ext uri="{BB962C8B-B14F-4D97-AF65-F5344CB8AC3E}">
        <p14:creationId xmlns:p14="http://schemas.microsoft.com/office/powerpoint/2010/main" val="402370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6" grpId="0" animBg="1"/>
      <p:bldP spid="60" grpId="0" animBg="1"/>
      <p:bldP spid="62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Servers/Desktops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362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Much greater homogeneity/compatibility</a:t>
            </a:r>
          </a:p>
          <a:p>
            <a:pPr lvl="1"/>
            <a:r>
              <a:rPr lang="en-US" dirty="0" smtClean="0"/>
              <a:t>Apple and PC use the same internals</a:t>
            </a:r>
          </a:p>
          <a:p>
            <a:pPr lvl="1"/>
            <a:r>
              <a:rPr lang="en-US" dirty="0" smtClean="0"/>
              <a:t>Powerful industry groups ratify strict standards for hardware compatibility</a:t>
            </a:r>
          </a:p>
          <a:p>
            <a:pPr lvl="2"/>
            <a:r>
              <a:rPr lang="en-US" dirty="0"/>
              <a:t>Joint Electron Device Engineering </a:t>
            </a:r>
            <a:r>
              <a:rPr lang="en-US" dirty="0" smtClean="0"/>
              <a:t>Council (JEDEC)</a:t>
            </a:r>
          </a:p>
          <a:p>
            <a:pPr lvl="2"/>
            <a:r>
              <a:rPr lang="en-US" dirty="0" smtClean="0"/>
              <a:t>PCI </a:t>
            </a:r>
            <a:r>
              <a:rPr lang="en-US" dirty="0"/>
              <a:t>Special Interest Group (PCI SIG)</a:t>
            </a:r>
          </a:p>
          <a:p>
            <a:pPr lvl="2"/>
            <a:r>
              <a:rPr lang="en-US" dirty="0" smtClean="0"/>
              <a:t>USB </a:t>
            </a:r>
            <a:r>
              <a:rPr lang="en-US" dirty="0" err="1" smtClean="0"/>
              <a:t>Implementors</a:t>
            </a:r>
            <a:r>
              <a:rPr lang="en-US" dirty="0" smtClean="0"/>
              <a:t> Forum (USB-IF)</a:t>
            </a:r>
          </a:p>
          <a:p>
            <a:r>
              <a:rPr lang="en-US" dirty="0" smtClean="0"/>
              <a:t>No longer IBM-PC compatible</a:t>
            </a:r>
          </a:p>
          <a:p>
            <a:pPr lvl="1"/>
            <a:r>
              <a:rPr lang="en-US" dirty="0" smtClean="0"/>
              <a:t>x86-64</a:t>
            </a:r>
          </a:p>
          <a:p>
            <a:pPr lvl="1"/>
            <a:r>
              <a:rPr lang="en-US" dirty="0" smtClean="0"/>
              <a:t>Unified Extensible Firmware Interface (UEFI) instead of 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7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Different </a:t>
            </a:r>
            <a:r>
              <a:rPr lang="en-US" dirty="0" err="1" smtClean="0"/>
              <a:t>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290" name="Picture 2" descr="D:\Classes\5600\assets\google-android-masco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38" y="3173492"/>
            <a:ext cx="1394039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Classes\5600\assets\windows-3-1-logo-199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4" t="27240" r="28685" b="26759"/>
          <a:stretch/>
        </p:blipFill>
        <p:spPr bwMode="auto">
          <a:xfrm>
            <a:off x="1617521" y="1574819"/>
            <a:ext cx="1262097" cy="103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D:\Classes\5600\assets\windows-95-98-2000-logo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t="23397" r="27068" b="22602"/>
          <a:stretch/>
        </p:blipFill>
        <p:spPr bwMode="auto">
          <a:xfrm>
            <a:off x="2879618" y="1441126"/>
            <a:ext cx="1397322" cy="121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D:\Classes\5600\assets\ur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940" y="1505531"/>
            <a:ext cx="1255260" cy="117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D:\Classes\5600\assets\windows-7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454" y="1464642"/>
            <a:ext cx="1268376" cy="126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D:\Classes\5600\assets\Windows-8-logo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86" y="1560527"/>
            <a:ext cx="1069521" cy="10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D:\Classes\5600\assets\url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864" y="3315009"/>
            <a:ext cx="1412695" cy="12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7" name="Picture 9" descr="D:\Classes\5600\assets\ubuntu-logo32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622" y="3239762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D:\Classes\5600\assets\redhat-logo-cloud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83" y="3149003"/>
            <a:ext cx="1249418" cy="137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1" descr="D:\Classes\5600\assets\centos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543" y="3169460"/>
            <a:ext cx="1416050" cy="141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D:\Classes\5600\assets\512px-Tux.sv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71" y="3189367"/>
            <a:ext cx="1168486" cy="135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1" name="Picture 13" descr="D:\Classes\5600\assets\ios_logo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93" y="5309745"/>
            <a:ext cx="1671471" cy="9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D:\Classes\5600\assets\apple-logo-300x30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66" y="4920224"/>
            <a:ext cx="1462881" cy="14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D:\Classes\5600\assets\freebsd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485" y="5083391"/>
            <a:ext cx="1452207" cy="142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5" name="Picture 17" descr="D:\Classes\5600\assets\Bitrig-a-Fork-of-OpenBSD-Announced-2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148" y="4920224"/>
            <a:ext cx="2969683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3757" y="1828801"/>
            <a:ext cx="1350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Windows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388281" y="36057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Linux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68430" y="5461511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BSD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64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/>
              <a:t>PC </a:t>
            </a:r>
            <a:r>
              <a:rPr lang="en-US" sz="4400" dirty="0" err="1" smtClean="0"/>
              <a:t>Bootup</a:t>
            </a:r>
            <a:r>
              <a:rPr lang="en-US" sz="4400" dirty="0" smtClean="0"/>
              <a:t> Sequence</a:t>
            </a:r>
          </a:p>
          <a:p>
            <a:r>
              <a:rPr lang="en-US" sz="4400" dirty="0"/>
              <a:t>A Simple OS </a:t>
            </a:r>
            <a:r>
              <a:rPr lang="en-US" sz="4400" dirty="0" smtClean="0"/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After You Push Power?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8370" y="1600200"/>
            <a:ext cx="5715001" cy="4789714"/>
          </a:xfrm>
        </p:spPr>
        <p:txBody>
          <a:bodyPr>
            <a:normAutofit/>
          </a:bodyPr>
          <a:lstStyle/>
          <a:p>
            <a:r>
              <a:rPr lang="en-US" dirty="0" smtClean="0"/>
              <a:t>A lot happens in between</a:t>
            </a:r>
          </a:p>
          <a:p>
            <a:pPr lvl="1"/>
            <a:r>
              <a:rPr lang="en-US" dirty="0" smtClean="0"/>
              <a:t>Pushing power…</a:t>
            </a:r>
          </a:p>
          <a:p>
            <a:pPr lvl="1"/>
            <a:r>
              <a:rPr lang="en-US" dirty="0" smtClean="0"/>
              <a:t>… And arriving at the desktop</a:t>
            </a:r>
          </a:p>
          <a:p>
            <a:r>
              <a:rPr lang="en-US" dirty="0" smtClean="0"/>
              <a:t>Basic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Start the BIOS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settings from CMOS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Initializing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Run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Initiate the bootstrap sequence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146" name="Picture 2" descr="D:\Classes\5600\assets\Finger-Pressing-Power-Button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90" y="23263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10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BIOS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5" y="1426024"/>
            <a:ext cx="8937171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</a:t>
            </a:r>
          </a:p>
          <a:p>
            <a:pPr lvl="1"/>
            <a:r>
              <a:rPr lang="en-US" dirty="0" smtClean="0"/>
              <a:t>A mini-OS burned onto a chip</a:t>
            </a:r>
          </a:p>
          <a:p>
            <a:r>
              <a:rPr lang="en-US" dirty="0" smtClean="0"/>
              <a:t>Begins executing a soon as a PC powers on</a:t>
            </a:r>
          </a:p>
          <a:p>
            <a:pPr lvl="1"/>
            <a:r>
              <a:rPr lang="en-US" dirty="0" smtClean="0"/>
              <a:t>Code from the BIOS chip gets copied to RAM at a low address (e.g. 0xFF)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jmp</a:t>
            </a:r>
            <a:r>
              <a:rPr lang="en-US" dirty="0" smtClean="0">
                <a:solidFill>
                  <a:schemeClr val="accent1"/>
                </a:solidFill>
              </a:rPr>
              <a:t> 0xFF </a:t>
            </a:r>
            <a:r>
              <a:rPr lang="en-US" dirty="0" smtClean="0"/>
              <a:t>(16 bits) written to RAM at 0xFFFF0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20</a:t>
            </a:r>
            <a:r>
              <a:rPr lang="en-US" dirty="0" smtClean="0"/>
              <a:t>-16)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86 CPUs always start with 0xFFFF0 in the EIP register</a:t>
            </a:r>
          </a:p>
          <a:p>
            <a:r>
              <a:rPr lang="en-US" dirty="0" smtClean="0"/>
              <a:t>Essential goals of the BIOS</a:t>
            </a:r>
          </a:p>
          <a:p>
            <a:pPr lvl="1"/>
            <a:r>
              <a:rPr lang="en-US" dirty="0" smtClean="0"/>
              <a:t>Check hardware to make sure its functional</a:t>
            </a:r>
          </a:p>
          <a:p>
            <a:pPr lvl="1"/>
            <a:r>
              <a:rPr lang="en-US" dirty="0" smtClean="0"/>
              <a:t>Install simple, low-level device drivers</a:t>
            </a:r>
          </a:p>
          <a:p>
            <a:pPr lvl="1"/>
            <a:r>
              <a:rPr lang="en-US" dirty="0" smtClean="0"/>
              <a:t>Scan storage media for a Master Boot Record (MBR)</a:t>
            </a:r>
          </a:p>
          <a:p>
            <a:pPr lvl="2"/>
            <a:r>
              <a:rPr lang="en-US" dirty="0" smtClean="0"/>
              <a:t>Load the boot record into RAM</a:t>
            </a:r>
          </a:p>
          <a:p>
            <a:pPr lvl="2"/>
            <a:r>
              <a:rPr lang="en-US" dirty="0" smtClean="0"/>
              <a:t>Tells the CPU to execute the loaded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9218" name="Picture 2" descr="D:\Classes\5600\assets\bi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5" t="11505" r="5426" b="1552"/>
          <a:stretch/>
        </p:blipFill>
        <p:spPr bwMode="auto">
          <a:xfrm>
            <a:off x="6783978" y="304800"/>
            <a:ext cx="210312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2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Settings from CMOS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BIOS often has configurable options</a:t>
            </a:r>
          </a:p>
          <a:p>
            <a:pPr lvl="1"/>
            <a:r>
              <a:rPr lang="en-US" dirty="0" smtClean="0"/>
              <a:t>Values stored in battery-backed CMOS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10242" name="Picture 2" descr="D:\Classes\5600\assets\Award_BIOS_setup_utili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74" y="2852055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0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9" y="1328057"/>
            <a:ext cx="8817427" cy="53775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Scans and initializes hardware</a:t>
            </a:r>
          </a:p>
          <a:p>
            <a:pPr lvl="1"/>
            <a:r>
              <a:rPr lang="en-US" dirty="0" smtClean="0"/>
              <a:t>CPU and memory</a:t>
            </a:r>
          </a:p>
          <a:p>
            <a:pPr lvl="1"/>
            <a:r>
              <a:rPr lang="en-US" dirty="0" smtClean="0"/>
              <a:t>Keyboard and mouse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Bootable storage devices</a:t>
            </a:r>
          </a:p>
          <a:p>
            <a:r>
              <a:rPr lang="en-US" dirty="0" smtClean="0"/>
              <a:t>Installs interrupt handlers in memory</a:t>
            </a:r>
          </a:p>
          <a:p>
            <a:pPr lvl="1"/>
            <a:r>
              <a:rPr lang="en-US" dirty="0" smtClean="0"/>
              <a:t>Builds the Interrupt Vector Table</a:t>
            </a:r>
          </a:p>
          <a:p>
            <a:r>
              <a:rPr lang="en-US" dirty="0" smtClean="0"/>
              <a:t>Runs additional </a:t>
            </a:r>
            <a:r>
              <a:rPr lang="en-US" dirty="0" err="1" smtClean="0"/>
              <a:t>BIOSes</a:t>
            </a:r>
            <a:r>
              <a:rPr lang="en-US" dirty="0" smtClean="0"/>
              <a:t> on expansion cards</a:t>
            </a:r>
          </a:p>
          <a:p>
            <a:pPr lvl="1"/>
            <a:r>
              <a:rPr lang="en-US" dirty="0" smtClean="0"/>
              <a:t>Video cards and SCSI cards often have their own BIOS</a:t>
            </a:r>
          </a:p>
          <a:p>
            <a:r>
              <a:rPr lang="en-US" dirty="0" smtClean="0"/>
              <a:t>Runs POST test</a:t>
            </a:r>
          </a:p>
          <a:p>
            <a:pPr lvl="1"/>
            <a:r>
              <a:rPr lang="en-US" dirty="0" smtClean="0"/>
              <a:t>Check RAM by read/write to each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4"/>
            <a:ext cx="8229600" cy="50836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Problem: we need to find and load a real OS</a:t>
            </a:r>
          </a:p>
          <a:p>
            <a:r>
              <a:rPr lang="en-US" dirty="0" smtClean="0"/>
              <a:t>BIOS identifies all potentially bootable devices</a:t>
            </a:r>
          </a:p>
          <a:p>
            <a:pPr lvl="1"/>
            <a:r>
              <a:rPr lang="en-US" dirty="0" smtClean="0"/>
              <a:t>Tries to locate Master Boot Record (MBR) on each device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rder in which devices are tried is configurable</a:t>
            </a:r>
          </a:p>
          <a:p>
            <a:r>
              <a:rPr lang="en-US" dirty="0" smtClean="0"/>
              <a:t>MBR has code that can load the actual OS</a:t>
            </a:r>
          </a:p>
          <a:p>
            <a:pPr lvl="1"/>
            <a:r>
              <a:rPr lang="en-US" dirty="0" smtClean="0"/>
              <a:t>Code is known as a </a:t>
            </a:r>
            <a:r>
              <a:rPr lang="en-US" dirty="0" err="1" smtClean="0">
                <a:solidFill>
                  <a:schemeClr val="accent1"/>
                </a:solidFill>
              </a:rPr>
              <a:t>bootloader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Example bootable devices:</a:t>
            </a:r>
          </a:p>
          <a:p>
            <a:pPr lvl="1"/>
            <a:r>
              <a:rPr lang="en-US" dirty="0" smtClean="0"/>
              <a:t>Hard drive, SSD, floppy disk, CD/DVD/</a:t>
            </a:r>
            <a:r>
              <a:rPr lang="en-US" dirty="0" err="1" smtClean="0"/>
              <a:t>Bluray</a:t>
            </a:r>
            <a:r>
              <a:rPr lang="en-US" dirty="0" smtClean="0"/>
              <a:t>, USB flash drive, </a:t>
            </a:r>
            <a:r>
              <a:rPr lang="en-US" dirty="0" smtClean="0">
                <a:solidFill>
                  <a:schemeClr val="accent1"/>
                </a:solidFill>
              </a:rPr>
              <a:t>network interface card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Master Boot Record (MBR)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784574"/>
              </p:ext>
            </p:extLst>
          </p:nvPr>
        </p:nvGraphicFramePr>
        <p:xfrm>
          <a:off x="4267200" y="1992086"/>
          <a:ext cx="4724401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341"/>
                <a:gridCol w="754728"/>
                <a:gridCol w="2286362"/>
                <a:gridCol w="859970"/>
              </a:tblGrid>
              <a:tr h="34834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 anchor="ctr">
                    <a:lnB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(Bytes)</a:t>
                      </a:r>
                      <a:endParaRPr lang="en-US" dirty="0"/>
                    </a:p>
                  </a:txBody>
                  <a:tcPr anchor="ctr"/>
                </a:tc>
              </a:tr>
              <a:tr h="34834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Hex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Dec.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 code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 Entry #3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Partition</a:t>
                      </a:r>
                      <a:r>
                        <a:rPr lang="en-US" baseline="0" dirty="0" smtClean="0"/>
                        <a:t> Entry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0x1FE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Magic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Total: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8340" y="1186536"/>
            <a:ext cx="379911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Special 512 byte file written to sector 1 (address 0) of a storage device</a:t>
            </a:r>
          </a:p>
          <a:p>
            <a:r>
              <a:rPr lang="en-US" dirty="0" smtClean="0"/>
              <a:t>Contains</a:t>
            </a:r>
          </a:p>
          <a:p>
            <a:pPr lvl="1"/>
            <a:r>
              <a:rPr lang="en-US" dirty="0" smtClean="0"/>
              <a:t>446 bytes of executable code</a:t>
            </a:r>
          </a:p>
          <a:p>
            <a:pPr lvl="1"/>
            <a:r>
              <a:rPr lang="en-US" dirty="0" smtClean="0"/>
              <a:t>Entries for 4 partitions</a:t>
            </a:r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5946" y="5660580"/>
            <a:ext cx="8948054" cy="1186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Too small to hold an entire OS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tarts a sequence of chain-loading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Bootloader</a:t>
            </a:r>
            <a:r>
              <a:rPr lang="en-US" dirty="0" smtClean="0"/>
              <a:t>: GRUB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21"/>
            <a:ext cx="8229600" cy="1306286"/>
          </a:xfrm>
        </p:spPr>
        <p:txBody>
          <a:bodyPr/>
          <a:lstStyle/>
          <a:p>
            <a:r>
              <a:rPr lang="en-US" dirty="0" smtClean="0"/>
              <a:t>Grand Unified </a:t>
            </a:r>
            <a:r>
              <a:rPr lang="en-US" dirty="0" err="1" smtClean="0"/>
              <a:t>Bootloader</a:t>
            </a:r>
            <a:endParaRPr lang="en-US" dirty="0" smtClean="0"/>
          </a:p>
          <a:p>
            <a:pPr lvl="1"/>
            <a:r>
              <a:rPr lang="en-US" dirty="0" smtClean="0"/>
              <a:t>Used with Unix, Linux, Solaris,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7170" name="Picture 2" descr="D:\Classes\5600\assets\gr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33" y="2453624"/>
            <a:ext cx="7673975" cy="426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5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195" name="Picture 3" descr="D:\Classes\5600\assets\768px-GNU_GRUB_on_MBR_partitioned_hard_disk_dri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9" y="129949"/>
            <a:ext cx="8490857" cy="663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7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PC </a:t>
            </a:r>
            <a:r>
              <a:rPr lang="en-US" sz="4400" dirty="0" err="1" smtClean="0">
                <a:solidFill>
                  <a:schemeClr val="bg1">
                    <a:lumMod val="75000"/>
                  </a:schemeClr>
                </a:solidFill>
              </a:rPr>
              <a:t>Bootup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 Sequence</a:t>
            </a:r>
          </a:p>
          <a:p>
            <a:r>
              <a:rPr lang="en-US" sz="4400" dirty="0"/>
              <a:t>A Simple OS </a:t>
            </a:r>
            <a:r>
              <a:rPr lang="en-US" sz="4400" dirty="0" smtClean="0"/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class, we will build a very, very simple command line OS</a:t>
            </a:r>
          </a:p>
          <a:p>
            <a:r>
              <a:rPr lang="en-US" dirty="0" smtClean="0"/>
              <a:t>But to get there, we need to understand the hardware platform we are building on</a:t>
            </a:r>
          </a:p>
          <a:p>
            <a:pPr lvl="1"/>
            <a:r>
              <a:rPr lang="en-US" dirty="0" smtClean="0"/>
              <a:t>Basics of PC architecture</a:t>
            </a:r>
          </a:p>
          <a:p>
            <a:pPr lvl="1"/>
            <a:r>
              <a:rPr lang="en-US" dirty="0" smtClean="0"/>
              <a:t>How devices and the CPU communicate</a:t>
            </a:r>
          </a:p>
          <a:p>
            <a:pPr lvl="1"/>
            <a:r>
              <a:rPr lang="en-US" dirty="0" smtClean="0"/>
              <a:t>What is the basic functionality of the CPU</a:t>
            </a:r>
          </a:p>
          <a:p>
            <a:pPr lvl="1"/>
            <a:r>
              <a:rPr lang="en-US" dirty="0" smtClean="0"/>
              <a:t>How do we boot into an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this point we understand:</a:t>
            </a:r>
          </a:p>
          <a:p>
            <a:pPr lvl="1"/>
            <a:r>
              <a:rPr lang="en-US" dirty="0" smtClean="0"/>
              <a:t>The basic building blocks of device I/O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memory is laid out</a:t>
            </a:r>
          </a:p>
          <a:p>
            <a:pPr lvl="1"/>
            <a:r>
              <a:rPr lang="en-US" dirty="0" smtClean="0"/>
              <a:t>Basic x86 instructions</a:t>
            </a:r>
          </a:p>
          <a:p>
            <a:pPr lvl="1"/>
            <a:r>
              <a:rPr lang="en-US" dirty="0" smtClean="0"/>
              <a:t>How the BIOS locates and executes a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What’s next?</a:t>
            </a:r>
          </a:p>
          <a:p>
            <a:pPr lvl="1"/>
            <a:r>
              <a:rPr lang="en-US" dirty="0" smtClean="0"/>
              <a:t>Let’s build a tiny OS for the </a:t>
            </a:r>
            <a:r>
              <a:rPr lang="en-US" dirty="0" err="1" smtClean="0"/>
              <a:t>bootloader</a:t>
            </a:r>
            <a:r>
              <a:rPr lang="en-US" dirty="0" smtClean="0"/>
              <a:t> to load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6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Our Simple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for device access</a:t>
            </a:r>
          </a:p>
          <a:p>
            <a:pPr lvl="1"/>
            <a:r>
              <a:rPr lang="en-US" dirty="0" smtClean="0"/>
              <a:t>Read from the keyboard</a:t>
            </a:r>
          </a:p>
          <a:p>
            <a:pPr lvl="1"/>
            <a:r>
              <a:rPr lang="en-US" dirty="0" smtClean="0"/>
              <a:t>Read and write to a simple disk</a:t>
            </a:r>
          </a:p>
          <a:p>
            <a:pPr lvl="1"/>
            <a:r>
              <a:rPr lang="en-US" dirty="0" smtClean="0"/>
              <a:t>Display text to the screen</a:t>
            </a:r>
          </a:p>
          <a:p>
            <a:r>
              <a:rPr lang="en-US" dirty="0" smtClean="0"/>
              <a:t>Ability to run a simple user program</a:t>
            </a:r>
          </a:p>
          <a:p>
            <a:r>
              <a:rPr lang="en-US" dirty="0" smtClean="0"/>
              <a:t>A basic command line for running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7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3862" y="1972178"/>
            <a:ext cx="3397134" cy="148513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539"/>
            <a:ext cx="8229600" cy="1143000"/>
          </a:xfrm>
        </p:spPr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63" y="1125709"/>
            <a:ext cx="8229600" cy="1296396"/>
          </a:xfrm>
        </p:spPr>
        <p:txBody>
          <a:bodyPr/>
          <a:lstStyle/>
          <a:p>
            <a:r>
              <a:rPr lang="en-US" dirty="0" smtClean="0"/>
              <a:t>Writes “Hello </a:t>
            </a:r>
            <a:r>
              <a:rPr lang="en-US" dirty="0"/>
              <a:t>W</a:t>
            </a:r>
            <a:r>
              <a:rPr lang="en-US" dirty="0" smtClean="0"/>
              <a:t>orld” to the frame buffer</a:t>
            </a:r>
          </a:p>
          <a:p>
            <a:r>
              <a:rPr lang="en-US" dirty="0" smtClean="0"/>
              <a:t>Then loops forever</a:t>
            </a:r>
            <a:endParaRPr lang="en-US" dirty="0"/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1528078" y="3365768"/>
            <a:ext cx="2045850" cy="18141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24"/>
          <p:cNvSpPr>
            <a:spLocks noChangeArrowheads="1"/>
          </p:cNvSpPr>
          <p:nvPr/>
        </p:nvSpPr>
        <p:spPr bwMode="auto">
          <a:xfrm>
            <a:off x="1528077" y="3589371"/>
            <a:ext cx="1750247" cy="1826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1528077" y="3824796"/>
            <a:ext cx="2308609" cy="17711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1528077" y="4054310"/>
            <a:ext cx="2691798" cy="39496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1528077" y="4510063"/>
            <a:ext cx="2823178" cy="40912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8" name="AutoShape 28"/>
          <p:cNvSpPr>
            <a:spLocks noChangeArrowheads="1"/>
          </p:cNvSpPr>
          <p:nvPr/>
        </p:nvSpPr>
        <p:spPr bwMode="auto">
          <a:xfrm>
            <a:off x="1528077" y="4940960"/>
            <a:ext cx="1892574" cy="18611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1528077" y="5170870"/>
            <a:ext cx="1618867" cy="229911"/>
          </a:xfrm>
          <a:prstGeom prst="roundRect">
            <a:avLst>
              <a:gd name="adj" fmla="val 514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1528077" y="5440527"/>
            <a:ext cx="1191885" cy="18458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chemeClr val="tx1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6189088" y="5617903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14996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19234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234575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276802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3200">
                <a:solidFill>
                  <a:srgbClr val="3C4B5E"/>
                </a:solidFill>
              </a:rPr>
              <a:t> </a:t>
            </a:r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3190300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W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612575" y="6240203"/>
            <a:ext cx="430213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o</a:t>
            </a:r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403643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r</a:t>
            </a:r>
          </a:p>
        </p:txBody>
      </p: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445871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l</a:t>
            </a:r>
          </a:p>
        </p:txBody>
      </p:sp>
      <p:sp>
        <p:nvSpPr>
          <p:cNvPr id="30" name="AutoShape 15"/>
          <p:cNvSpPr>
            <a:spLocks noChangeArrowheads="1"/>
          </p:cNvSpPr>
          <p:nvPr/>
        </p:nvSpPr>
        <p:spPr bwMode="auto">
          <a:xfrm>
            <a:off x="48809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 dirty="0">
                <a:solidFill>
                  <a:srgbClr val="3C4B5E"/>
                </a:solidFill>
                <a:latin typeface="Helvetica LT Std Bold"/>
                <a:cs typeface="Helvetica LT Std Bold"/>
              </a:rPr>
              <a:t>d</a:t>
            </a: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1058288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e</a:t>
            </a:r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616963" y="6240203"/>
            <a:ext cx="430212" cy="457200"/>
          </a:xfrm>
          <a:prstGeom prst="roundRect">
            <a:avLst>
              <a:gd name="adj" fmla="val 370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9000" tIns="82224" rIns="99000" bIns="54000" anchor="ctr"/>
          <a:lstStyle/>
          <a:p>
            <a:pPr algn="ctr"/>
            <a:r>
              <a:rPr lang="en-US" sz="2400">
                <a:solidFill>
                  <a:srgbClr val="3C4B5E"/>
                </a:solidFill>
                <a:latin typeface="Helvetica LT Std Bold"/>
                <a:cs typeface="Helvetica LT Std Bold"/>
              </a:rPr>
              <a:t>H</a:t>
            </a:r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7651175" y="500989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651175" y="4343140"/>
            <a:ext cx="809624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651175" y="3700203"/>
            <a:ext cx="809624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651174" y="5648065"/>
            <a:ext cx="8096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/>
          <a:p>
            <a:pPr>
              <a:lnSpc>
                <a:spcPct val="83000"/>
              </a:lnSpc>
            </a:pPr>
            <a:r>
              <a:rPr lang="en-US" sz="2400" dirty="0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sz="2400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0xF000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H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11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5755586" y="2157916"/>
            <a:ext cx="360362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</a:t>
            </a:r>
          </a:p>
        </p:txBody>
      </p:sp>
      <p:sp>
        <p:nvSpPr>
          <p:cNvPr id="43" name="Freeform 36"/>
          <p:cNvSpPr>
            <a:spLocks/>
          </p:cNvSpPr>
          <p:nvPr/>
        </p:nvSpPr>
        <p:spPr bwMode="auto">
          <a:xfrm>
            <a:off x="834450" y="5838565"/>
            <a:ext cx="6107113" cy="366713"/>
          </a:xfrm>
          <a:custGeom>
            <a:avLst/>
            <a:gdLst>
              <a:gd name="T0" fmla="*/ 16964 w 16965"/>
              <a:gd name="T1" fmla="*/ 0 h 1017"/>
              <a:gd name="T2" fmla="*/ 0 w 16965"/>
              <a:gd name="T3" fmla="*/ 0 h 1017"/>
              <a:gd name="T4" fmla="*/ 0 w 16965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65" h="1017">
                <a:moveTo>
                  <a:pt x="16964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4" name="Freeform 37"/>
          <p:cNvSpPr>
            <a:spLocks/>
          </p:cNvSpPr>
          <p:nvPr/>
        </p:nvSpPr>
        <p:spPr bwMode="auto">
          <a:xfrm>
            <a:off x="1272600" y="5838565"/>
            <a:ext cx="5668963" cy="366713"/>
          </a:xfrm>
          <a:custGeom>
            <a:avLst/>
            <a:gdLst>
              <a:gd name="T0" fmla="*/ 15748 w 15749"/>
              <a:gd name="T1" fmla="*/ 0 h 1017"/>
              <a:gd name="T2" fmla="*/ 0 w 15749"/>
              <a:gd name="T3" fmla="*/ 0 h 1017"/>
              <a:gd name="T4" fmla="*/ 0 w 15749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49" h="1017">
                <a:moveTo>
                  <a:pt x="15748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5" name="Freeform 38"/>
          <p:cNvSpPr>
            <a:spLocks/>
          </p:cNvSpPr>
          <p:nvPr/>
        </p:nvSpPr>
        <p:spPr bwMode="auto">
          <a:xfrm>
            <a:off x="1740913" y="5838565"/>
            <a:ext cx="5202237" cy="366713"/>
          </a:xfrm>
          <a:custGeom>
            <a:avLst/>
            <a:gdLst>
              <a:gd name="T0" fmla="*/ 14449 w 14450"/>
              <a:gd name="T1" fmla="*/ 0 h 1017"/>
              <a:gd name="T2" fmla="*/ 0 w 14450"/>
              <a:gd name="T3" fmla="*/ 0 h 1017"/>
              <a:gd name="T4" fmla="*/ 0 w 1445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50" h="1017">
                <a:moveTo>
                  <a:pt x="1444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6" name="Freeform 39"/>
          <p:cNvSpPr>
            <a:spLocks/>
          </p:cNvSpPr>
          <p:nvPr/>
        </p:nvSpPr>
        <p:spPr bwMode="auto">
          <a:xfrm>
            <a:off x="2115563" y="5838565"/>
            <a:ext cx="4826000" cy="366713"/>
          </a:xfrm>
          <a:custGeom>
            <a:avLst/>
            <a:gdLst>
              <a:gd name="T0" fmla="*/ 13405 w 13406"/>
              <a:gd name="T1" fmla="*/ 0 h 1017"/>
              <a:gd name="T2" fmla="*/ 0 w 13406"/>
              <a:gd name="T3" fmla="*/ 0 h 1017"/>
              <a:gd name="T4" fmla="*/ 0 w 1340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406" h="1017">
                <a:moveTo>
                  <a:pt x="1340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7" name="Freeform 40"/>
          <p:cNvSpPr>
            <a:spLocks/>
          </p:cNvSpPr>
          <p:nvPr/>
        </p:nvSpPr>
        <p:spPr bwMode="auto">
          <a:xfrm>
            <a:off x="2583875" y="5838565"/>
            <a:ext cx="4359275" cy="366713"/>
          </a:xfrm>
          <a:custGeom>
            <a:avLst/>
            <a:gdLst>
              <a:gd name="T0" fmla="*/ 12107 w 12108"/>
              <a:gd name="T1" fmla="*/ 0 h 1017"/>
              <a:gd name="T2" fmla="*/ 0 w 12108"/>
              <a:gd name="T3" fmla="*/ 0 h 1017"/>
              <a:gd name="T4" fmla="*/ 0 w 1210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08" h="1017">
                <a:moveTo>
                  <a:pt x="1210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8" name="Freeform 41"/>
          <p:cNvSpPr>
            <a:spLocks/>
          </p:cNvSpPr>
          <p:nvPr/>
        </p:nvSpPr>
        <p:spPr bwMode="auto">
          <a:xfrm>
            <a:off x="3014088" y="5838565"/>
            <a:ext cx="3927475" cy="366713"/>
          </a:xfrm>
          <a:custGeom>
            <a:avLst/>
            <a:gdLst>
              <a:gd name="T0" fmla="*/ 10909 w 10910"/>
              <a:gd name="T1" fmla="*/ 0 h 1017"/>
              <a:gd name="T2" fmla="*/ 0 w 10910"/>
              <a:gd name="T3" fmla="*/ 0 h 1017"/>
              <a:gd name="T4" fmla="*/ 0 w 1091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910" h="1017">
                <a:moveTo>
                  <a:pt x="1090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9" name="Freeform 42"/>
          <p:cNvSpPr>
            <a:spLocks/>
          </p:cNvSpPr>
          <p:nvPr/>
        </p:nvSpPr>
        <p:spPr bwMode="auto">
          <a:xfrm>
            <a:off x="3390325" y="5838565"/>
            <a:ext cx="3551238" cy="366713"/>
          </a:xfrm>
          <a:custGeom>
            <a:avLst/>
            <a:gdLst>
              <a:gd name="T0" fmla="*/ 9865 w 9866"/>
              <a:gd name="T1" fmla="*/ 0 h 1017"/>
              <a:gd name="T2" fmla="*/ 0 w 9866"/>
              <a:gd name="T3" fmla="*/ 0 h 1017"/>
              <a:gd name="T4" fmla="*/ 0 w 986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66" h="1017">
                <a:moveTo>
                  <a:pt x="986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0" name="Freeform 43"/>
          <p:cNvSpPr>
            <a:spLocks/>
          </p:cNvSpPr>
          <p:nvPr/>
        </p:nvSpPr>
        <p:spPr bwMode="auto">
          <a:xfrm>
            <a:off x="3857050" y="5838565"/>
            <a:ext cx="3084513" cy="366713"/>
          </a:xfrm>
          <a:custGeom>
            <a:avLst/>
            <a:gdLst>
              <a:gd name="T0" fmla="*/ 8567 w 8568"/>
              <a:gd name="T1" fmla="*/ 0 h 1017"/>
              <a:gd name="T2" fmla="*/ 0 w 8568"/>
              <a:gd name="T3" fmla="*/ 0 h 1017"/>
              <a:gd name="T4" fmla="*/ 0 w 856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568" h="1017">
                <a:moveTo>
                  <a:pt x="856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1" name="Freeform 44"/>
          <p:cNvSpPr>
            <a:spLocks/>
          </p:cNvSpPr>
          <p:nvPr/>
        </p:nvSpPr>
        <p:spPr bwMode="auto">
          <a:xfrm>
            <a:off x="4325363" y="5838565"/>
            <a:ext cx="2617787" cy="366713"/>
          </a:xfrm>
          <a:custGeom>
            <a:avLst/>
            <a:gdLst>
              <a:gd name="T0" fmla="*/ 7269 w 7270"/>
              <a:gd name="T1" fmla="*/ 0 h 1017"/>
              <a:gd name="T2" fmla="*/ 0 w 7270"/>
              <a:gd name="T3" fmla="*/ 0 h 1017"/>
              <a:gd name="T4" fmla="*/ 0 w 7270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70" h="1017">
                <a:moveTo>
                  <a:pt x="7269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2" name="Freeform 45"/>
          <p:cNvSpPr>
            <a:spLocks/>
          </p:cNvSpPr>
          <p:nvPr/>
        </p:nvSpPr>
        <p:spPr bwMode="auto">
          <a:xfrm>
            <a:off x="4701600" y="5838565"/>
            <a:ext cx="2241550" cy="366713"/>
          </a:xfrm>
          <a:custGeom>
            <a:avLst/>
            <a:gdLst>
              <a:gd name="T0" fmla="*/ 6225 w 6226"/>
              <a:gd name="T1" fmla="*/ 0 h 1017"/>
              <a:gd name="T2" fmla="*/ 0 w 6226"/>
              <a:gd name="T3" fmla="*/ 0 h 1017"/>
              <a:gd name="T4" fmla="*/ 0 w 6226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26" h="1017">
                <a:moveTo>
                  <a:pt x="6225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3" name="Freeform 46"/>
          <p:cNvSpPr>
            <a:spLocks/>
          </p:cNvSpPr>
          <p:nvPr/>
        </p:nvSpPr>
        <p:spPr bwMode="auto">
          <a:xfrm>
            <a:off x="5168325" y="5838565"/>
            <a:ext cx="1774825" cy="366713"/>
          </a:xfrm>
          <a:custGeom>
            <a:avLst/>
            <a:gdLst>
              <a:gd name="T0" fmla="*/ 4927 w 4928"/>
              <a:gd name="T1" fmla="*/ 0 h 1017"/>
              <a:gd name="T2" fmla="*/ 0 w 4928"/>
              <a:gd name="T3" fmla="*/ 0 h 1017"/>
              <a:gd name="T4" fmla="*/ 0 w 4928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928" h="1017">
                <a:moveTo>
                  <a:pt x="4927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4" name="Freeform 47"/>
          <p:cNvSpPr>
            <a:spLocks/>
          </p:cNvSpPr>
          <p:nvPr/>
        </p:nvSpPr>
        <p:spPr bwMode="auto">
          <a:xfrm>
            <a:off x="5544563" y="5838565"/>
            <a:ext cx="1398587" cy="366713"/>
          </a:xfrm>
          <a:custGeom>
            <a:avLst/>
            <a:gdLst>
              <a:gd name="T0" fmla="*/ 3883 w 3884"/>
              <a:gd name="T1" fmla="*/ 0 h 1017"/>
              <a:gd name="T2" fmla="*/ 0 w 3884"/>
              <a:gd name="T3" fmla="*/ 0 h 1017"/>
              <a:gd name="T4" fmla="*/ 0 w 3884"/>
              <a:gd name="T5" fmla="*/ 1016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84" h="1017">
                <a:moveTo>
                  <a:pt x="3883" y="0"/>
                </a:moveTo>
                <a:lnTo>
                  <a:pt x="0" y="0"/>
                </a:lnTo>
                <a:lnTo>
                  <a:pt x="0" y="1016"/>
                </a:lnTo>
              </a:path>
            </a:pathLst>
          </a:custGeom>
          <a:noFill/>
          <a:ln w="27360" cap="flat">
            <a:solidFill>
              <a:srgbClr val="3C4B5E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755586" y="2157916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</a:t>
            </a: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5755586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</a:t>
            </a: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Hell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5757173" y="2159503"/>
            <a:ext cx="197167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</a:t>
            </a: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5757173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5758761" y="2161091"/>
            <a:ext cx="197167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smtClean="0">
                <a:solidFill>
                  <a:schemeClr val="bg1"/>
                </a:solidFill>
                <a:latin typeface="Courier New" charset="0"/>
              </a:rPr>
              <a:t>Wo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>
                <a:solidFill>
                  <a:schemeClr val="bg1"/>
                </a:solidFill>
                <a:latin typeface="Courier New" charset="0"/>
              </a:rPr>
              <a:t>Hello Wor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5758761" y="2161091"/>
            <a:ext cx="2790825" cy="4460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</a:t>
            </a:r>
            <a:r>
              <a:rPr lang="en-US" sz="2800" dirty="0" err="1">
                <a:solidFill>
                  <a:schemeClr val="bg1"/>
                </a:solidFill>
                <a:latin typeface="Courier New" charset="0"/>
              </a:rPr>
              <a:t>Worl</a:t>
            </a:r>
            <a:endParaRPr lang="en-US" sz="2800" dirty="0">
              <a:solidFill>
                <a:schemeClr val="bg1"/>
              </a:solidFill>
              <a:latin typeface="Courier New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755586" y="2162677"/>
            <a:ext cx="2790825" cy="4460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104976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800" dirty="0">
                <a:solidFill>
                  <a:schemeClr val="bg1"/>
                </a:solidFill>
                <a:latin typeface="Courier New" charset="0"/>
              </a:rPr>
              <a:t>Hello World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10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4063" y="3670040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e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6181150" y="4357428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67" name="Text Box 60"/>
          <p:cNvSpPr txBox="1">
            <a:spLocks noChangeArrowheads="1"/>
          </p:cNvSpPr>
          <p:nvPr/>
        </p:nvSpPr>
        <p:spPr bwMode="auto">
          <a:xfrm>
            <a:off x="6552625" y="4986078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9</a:t>
            </a:r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69" name="Text Box 6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0xF001</a:t>
            </a:r>
          </a:p>
        </p:txBody>
      </p:sp>
      <p:sp>
        <p:nvSpPr>
          <p:cNvPr id="70" name="Text Box 63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0xF002</a:t>
            </a:r>
          </a:p>
        </p:txBody>
      </p:sp>
      <p:sp>
        <p:nvSpPr>
          <p:cNvPr id="71" name="Text Box 64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0xF003</a:t>
            </a:r>
          </a:p>
        </p:txBody>
      </p:sp>
      <p:sp>
        <p:nvSpPr>
          <p:cNvPr id="72" name="Text Box 65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8</a:t>
            </a:r>
          </a:p>
        </p:txBody>
      </p:sp>
      <p:sp>
        <p:nvSpPr>
          <p:cNvPr id="73" name="Text Box 66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0xF004</a:t>
            </a:r>
          </a:p>
        </p:txBody>
      </p:sp>
      <p:sp>
        <p:nvSpPr>
          <p:cNvPr id="74" name="Text Box 67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7</a:t>
            </a:r>
          </a:p>
        </p:txBody>
      </p:sp>
      <p:sp>
        <p:nvSpPr>
          <p:cNvPr id="75" name="Text Box 68"/>
          <p:cNvSpPr txBox="1">
            <a:spLocks noChangeArrowheads="1"/>
          </p:cNvSpPr>
          <p:nvPr/>
        </p:nvSpPr>
        <p:spPr bwMode="auto">
          <a:xfrm>
            <a:off x="6625650" y="3670040"/>
            <a:ext cx="360363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0xF005</a:t>
            </a:r>
          </a:p>
        </p:txBody>
      </p:sp>
      <p:sp>
        <p:nvSpPr>
          <p:cNvPr id="77" name="Text Box 70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6</a:t>
            </a:r>
          </a:p>
        </p:txBody>
      </p:sp>
      <p:sp>
        <p:nvSpPr>
          <p:cNvPr id="78" name="Text Box 71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 </a:t>
            </a:r>
          </a:p>
        </p:txBody>
      </p:sp>
      <p:sp>
        <p:nvSpPr>
          <p:cNvPr id="79" name="Text Box 72"/>
          <p:cNvSpPr txBox="1">
            <a:spLocks noChangeArrowheads="1"/>
          </p:cNvSpPr>
          <p:nvPr/>
        </p:nvSpPr>
        <p:spPr bwMode="auto">
          <a:xfrm>
            <a:off x="6181150" y="4359015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0xF006</a:t>
            </a:r>
          </a:p>
        </p:txBody>
      </p:sp>
      <p:sp>
        <p:nvSpPr>
          <p:cNvPr id="80" name="Text Box 73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5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6625650" y="3671628"/>
            <a:ext cx="360363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W</a:t>
            </a: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0xF007</a:t>
            </a:r>
          </a:p>
        </p:txBody>
      </p:sp>
      <p:sp>
        <p:nvSpPr>
          <p:cNvPr id="83" name="Text Box 76"/>
          <p:cNvSpPr txBox="1">
            <a:spLocks noChangeArrowheads="1"/>
          </p:cNvSpPr>
          <p:nvPr/>
        </p:nvSpPr>
        <p:spPr bwMode="auto">
          <a:xfrm>
            <a:off x="6552625" y="4987665"/>
            <a:ext cx="657225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4</a:t>
            </a:r>
          </a:p>
        </p:txBody>
      </p:sp>
      <p:sp>
        <p:nvSpPr>
          <p:cNvPr id="84" name="Text Box 77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o</a:t>
            </a:r>
          </a:p>
        </p:txBody>
      </p:sp>
      <p:sp>
        <p:nvSpPr>
          <p:cNvPr id="85" name="Text Box 78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0xF008</a:t>
            </a:r>
          </a:p>
        </p:txBody>
      </p:sp>
      <p:sp>
        <p:nvSpPr>
          <p:cNvPr id="86" name="Text Box 79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3</a:t>
            </a:r>
          </a:p>
        </p:txBody>
      </p:sp>
      <p:sp>
        <p:nvSpPr>
          <p:cNvPr id="87" name="Text Box 80"/>
          <p:cNvSpPr txBox="1">
            <a:spLocks noChangeArrowheads="1"/>
          </p:cNvSpPr>
          <p:nvPr/>
        </p:nvSpPr>
        <p:spPr bwMode="auto">
          <a:xfrm>
            <a:off x="6627238" y="3671628"/>
            <a:ext cx="360362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r</a:t>
            </a:r>
          </a:p>
        </p:txBody>
      </p:sp>
      <p:sp>
        <p:nvSpPr>
          <p:cNvPr id="88" name="Text Box 81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0xF009</a:t>
            </a:r>
          </a:p>
        </p:txBody>
      </p:sp>
      <p:sp>
        <p:nvSpPr>
          <p:cNvPr id="89" name="Text Box 82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2</a:t>
            </a:r>
          </a:p>
        </p:txBody>
      </p:sp>
      <p:sp>
        <p:nvSpPr>
          <p:cNvPr id="90" name="Text Box 83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l</a:t>
            </a:r>
          </a:p>
        </p:txBody>
      </p:sp>
      <p:sp>
        <p:nvSpPr>
          <p:cNvPr id="91" name="Text Box 84"/>
          <p:cNvSpPr txBox="1">
            <a:spLocks noChangeArrowheads="1"/>
          </p:cNvSpPr>
          <p:nvPr/>
        </p:nvSpPr>
        <p:spPr bwMode="auto">
          <a:xfrm>
            <a:off x="6181150" y="4360603"/>
            <a:ext cx="1277938" cy="3952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0xF00A</a:t>
            </a:r>
          </a:p>
        </p:txBody>
      </p:sp>
      <p:sp>
        <p:nvSpPr>
          <p:cNvPr id="92" name="Text Box 85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1</a:t>
            </a:r>
          </a:p>
        </p:txBody>
      </p:sp>
      <p:sp>
        <p:nvSpPr>
          <p:cNvPr id="93" name="Text Box 86"/>
          <p:cNvSpPr txBox="1">
            <a:spLocks noChangeArrowheads="1"/>
          </p:cNvSpPr>
          <p:nvPr/>
        </p:nvSpPr>
        <p:spPr bwMode="auto">
          <a:xfrm>
            <a:off x="6627238" y="3673215"/>
            <a:ext cx="360362" cy="446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>
                <a:solidFill>
                  <a:srgbClr val="3C4B5E"/>
                </a:solidFill>
                <a:latin typeface="Courier New" charset="0"/>
              </a:rPr>
              <a:t>d</a:t>
            </a:r>
          </a:p>
        </p:txBody>
      </p:sp>
      <p:sp>
        <p:nvSpPr>
          <p:cNvPr id="94" name="Text Box 87"/>
          <p:cNvSpPr txBox="1">
            <a:spLocks noChangeArrowheads="1"/>
          </p:cNvSpPr>
          <p:nvPr/>
        </p:nvSpPr>
        <p:spPr bwMode="auto">
          <a:xfrm>
            <a:off x="6181150" y="4362190"/>
            <a:ext cx="1277938" cy="3952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>
                <a:solidFill>
                  <a:srgbClr val="3C4B5E"/>
                </a:solidFill>
                <a:latin typeface="Courier New" charset="0"/>
              </a:rPr>
              <a:t>0xF00B</a:t>
            </a:r>
          </a:p>
        </p:txBody>
      </p:sp>
      <p:sp>
        <p:nvSpPr>
          <p:cNvPr id="95" name="Text Box 88"/>
          <p:cNvSpPr txBox="1">
            <a:spLocks noChangeArrowheads="1"/>
          </p:cNvSpPr>
          <p:nvPr/>
        </p:nvSpPr>
        <p:spPr bwMode="auto">
          <a:xfrm>
            <a:off x="6552625" y="4989253"/>
            <a:ext cx="657225" cy="4460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104976" rIns="90000" bIns="45000"/>
          <a:lstStyle/>
          <a:p>
            <a:pPr>
              <a:lnSpc>
                <a:spcPct val="83000"/>
              </a:lnSpc>
            </a:pPr>
            <a:r>
              <a:rPr lang="en-US" sz="2800" dirty="0">
                <a:solidFill>
                  <a:srgbClr val="3C4B5E"/>
                </a:solidFill>
                <a:latin typeface="Courier New" charset="0"/>
              </a:rPr>
              <a:t>0</a:t>
            </a: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auto">
          <a:xfrm>
            <a:off x="6170038" y="3670040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7" name="AutoShape 5"/>
          <p:cNvSpPr>
            <a:spLocks noChangeArrowheads="1"/>
          </p:cNvSpPr>
          <p:nvPr/>
        </p:nvSpPr>
        <p:spPr bwMode="auto">
          <a:xfrm>
            <a:off x="6179563" y="431297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8" name="AutoShape 3"/>
          <p:cNvSpPr>
            <a:spLocks noChangeArrowheads="1"/>
          </p:cNvSpPr>
          <p:nvPr/>
        </p:nvSpPr>
        <p:spPr bwMode="auto">
          <a:xfrm>
            <a:off x="6198613" y="4979728"/>
            <a:ext cx="1279525" cy="457200"/>
          </a:xfrm>
          <a:prstGeom prst="roundRect">
            <a:avLst>
              <a:gd name="adj" fmla="val 347"/>
            </a:avLst>
          </a:prstGeom>
          <a:noFill/>
          <a:ln w="18360" cap="flat">
            <a:solidFill>
              <a:srgbClr val="3C4B5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9" name="Text Box 2"/>
          <p:cNvSpPr txBox="1">
            <a:spLocks noChangeArrowheads="1"/>
          </p:cNvSpPr>
          <p:nvPr/>
        </p:nvSpPr>
        <p:spPr bwMode="auto">
          <a:xfrm>
            <a:off x="523190" y="2585895"/>
            <a:ext cx="4145565" cy="3121620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str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:  'Hello World'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str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ecx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sub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jnz_loop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done: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done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0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41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xit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xit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xit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6" grpId="8" animBg="1"/>
      <p:bldP spid="16" grpId="9" animBg="1"/>
      <p:bldP spid="16" grpId="10" animBg="1"/>
      <p:bldP spid="16" grpId="11" animBg="1"/>
      <p:bldP spid="16" grpId="12" animBg="1"/>
      <p:bldP spid="16" grpId="13" animBg="1"/>
      <p:bldP spid="16" grpId="14" animBg="1"/>
      <p:bldP spid="16" grpId="15" animBg="1"/>
      <p:bldP spid="16" grpId="16" animBg="1"/>
      <p:bldP spid="16" grpId="17" animBg="1"/>
      <p:bldP spid="16" grpId="18" animBg="1"/>
      <p:bldP spid="16" grpId="19" animBg="1"/>
      <p:bldP spid="16" grpId="20" animBg="1"/>
      <p:bldP spid="16" grpId="21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17" grpId="7" animBg="1"/>
      <p:bldP spid="17" grpId="8" animBg="1"/>
      <p:bldP spid="17" grpId="9" animBg="1"/>
      <p:bldP spid="17" grpId="10" animBg="1"/>
      <p:bldP spid="17" grpId="11" animBg="1"/>
      <p:bldP spid="17" grpId="12" animBg="1"/>
      <p:bldP spid="17" grpId="13" animBg="1"/>
      <p:bldP spid="17" grpId="14" animBg="1"/>
      <p:bldP spid="17" grpId="15" animBg="1"/>
      <p:bldP spid="17" grpId="16" animBg="1"/>
      <p:bldP spid="17" grpId="17" animBg="1"/>
      <p:bldP spid="17" grpId="18" animBg="1"/>
      <p:bldP spid="17" grpId="19" animBg="1"/>
      <p:bldP spid="17" grpId="20" animBg="1"/>
      <p:bldP spid="17" grpId="21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  <p:bldP spid="18" grpId="16" animBg="1"/>
      <p:bldP spid="18" grpId="17" animBg="1"/>
      <p:bldP spid="18" grpId="18" animBg="1"/>
      <p:bldP spid="18" grpId="19" animBg="1"/>
      <p:bldP spid="18" grpId="20" animBg="1"/>
      <p:bldP spid="18" grpId="21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19" grpId="8" animBg="1"/>
      <p:bldP spid="19" grpId="9" animBg="1"/>
      <p:bldP spid="19" grpId="10" animBg="1"/>
      <p:bldP spid="19" grpId="11" animBg="1"/>
      <p:bldP spid="19" grpId="12" animBg="1"/>
      <p:bldP spid="19" grpId="13" animBg="1"/>
      <p:bldP spid="19" grpId="14" animBg="1"/>
      <p:bldP spid="19" grpId="15" animBg="1"/>
      <p:bldP spid="19" grpId="16" animBg="1"/>
      <p:bldP spid="19" grpId="17" animBg="1"/>
      <p:bldP spid="19" grpId="18" animBg="1"/>
      <p:bldP spid="19" grpId="19" animBg="1"/>
      <p:bldP spid="19" grpId="20" animBg="1"/>
      <p:bldP spid="19" grpId="21" animBg="1"/>
      <p:bldP spid="20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Program 1 – 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program, there is no OS</a:t>
            </a:r>
          </a:p>
          <a:p>
            <a:pPr lvl="1"/>
            <a:r>
              <a:rPr lang="en-US" dirty="0" smtClean="0"/>
              <a:t>Program interacts directly with hardware</a:t>
            </a:r>
          </a:p>
          <a:p>
            <a:r>
              <a:rPr lang="en-US" dirty="0" smtClean="0"/>
              <a:t>This approach might be used for highly-constrained, low-cost environments</a:t>
            </a:r>
          </a:p>
          <a:p>
            <a:pPr lvl="1"/>
            <a:r>
              <a:rPr lang="en-US" dirty="0" smtClean="0"/>
              <a:t>Example: simple embedded devices</a:t>
            </a:r>
          </a:p>
          <a:p>
            <a:r>
              <a:rPr lang="en-US" dirty="0" smtClean="0"/>
              <a:t>In a system like this, the program is usually written into read-only-memory (ROM) at the 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1847217" y="5042648"/>
            <a:ext cx="2231561" cy="22633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-7993"/>
            <a:ext cx="8665028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 2 – Keyboard to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" y="1067192"/>
            <a:ext cx="8229600" cy="1143000"/>
          </a:xfrm>
        </p:spPr>
        <p:txBody>
          <a:bodyPr/>
          <a:lstStyle/>
          <a:p>
            <a:r>
              <a:rPr lang="en-US" dirty="0" smtClean="0"/>
              <a:t>Reads input from the keyboard and writes it to the frame buffer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1859087" y="3232039"/>
            <a:ext cx="2386378" cy="22598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859086" y="3466878"/>
            <a:ext cx="2995943" cy="22852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859086" y="3695400"/>
            <a:ext cx="1692032" cy="22550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859086" y="3931304"/>
            <a:ext cx="1715771" cy="25665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859086" y="4382274"/>
            <a:ext cx="2995943" cy="23642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859086" y="4618701"/>
            <a:ext cx="2742453" cy="423946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853151" y="5268983"/>
            <a:ext cx="1703901" cy="243283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4357" y="2223785"/>
            <a:ext cx="4340967" cy="3556331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	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[0xF800],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  <a:tabLst>
                <a:tab pos="723900" algn="l"/>
                <a:tab pos="74295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7246" y="5846800"/>
            <a:ext cx="8657261" cy="978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can we turn this functionality into an API?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6" grpId="0" animBg="1"/>
      <p:bldP spid="6" grpId="1" animBg="1"/>
      <p:bldP spid="6" grpId="2" animBg="1"/>
      <p:bldP spid="6" grpId="3" animBg="1"/>
      <p:bldP spid="6" grpId="4" animBg="1"/>
      <p:bldP spid="6" grpId="5" animBg="1"/>
      <p:bldP spid="6" grpId="6" animBg="1"/>
      <p:bldP spid="6" grpId="7" animBg="1"/>
      <p:bldP spid="6" grpId="8" animBg="1"/>
      <p:bldP spid="6" grpId="9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x86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1" y="1600200"/>
            <a:ext cx="4578336" cy="4833257"/>
          </a:xfrm>
        </p:spPr>
        <p:txBody>
          <a:bodyPr>
            <a:normAutofit/>
          </a:bodyPr>
          <a:lstStyle/>
          <a:p>
            <a:r>
              <a:rPr lang="en-US" dirty="0" smtClean="0"/>
              <a:t>x86 CPU uses ESP register to implement a push down stack</a:t>
            </a:r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0x01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pop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chemeClr val="accent3"/>
                </a:solidFill>
              </a:rPr>
              <a:t>; EAX = 1</a:t>
            </a: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80072" y="1227736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58782"/>
              </p:ext>
            </p:extLst>
          </p:nvPr>
        </p:nvGraphicFramePr>
        <p:xfrm>
          <a:off x="6174549" y="1840347"/>
          <a:ext cx="2830906" cy="4079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0x86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6170625" y="1458569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8270381" y="1428756"/>
            <a:ext cx="0" cy="49638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67897" y="1634836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28911" y="5579642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225355" y="2246045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1.38889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5185 L 1.38889E-6 2.22222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 and the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10" y="1624012"/>
            <a:ext cx="8598131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stack is used to implement function calls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call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/>
              <a:t>: call a function</a:t>
            </a:r>
          </a:p>
          <a:p>
            <a:pPr lvl="2"/>
            <a:r>
              <a:rPr lang="en-US" dirty="0" smtClean="0"/>
              <a:t>Calculates a return address (the address of the instruction following call)</a:t>
            </a:r>
          </a:p>
          <a:p>
            <a:pPr lvl="2"/>
            <a:r>
              <a:rPr lang="en-US" dirty="0" smtClean="0"/>
              <a:t>Pushes the return address on to the stack</a:t>
            </a:r>
          </a:p>
          <a:p>
            <a:pPr lvl="2"/>
            <a:r>
              <a:rPr lang="en-US" dirty="0" smtClean="0"/>
              <a:t>Jumps to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 (EIP = </a:t>
            </a:r>
            <a:r>
              <a:rPr lang="en-US" dirty="0" err="1" smtClean="0">
                <a:latin typeface="Courier New"/>
                <a:cs typeface="Courier New"/>
              </a:rPr>
              <a:t>addr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ret</a:t>
            </a:r>
            <a:r>
              <a:rPr lang="en-US" dirty="0" smtClean="0"/>
              <a:t>: return from a function</a:t>
            </a:r>
          </a:p>
          <a:p>
            <a:pPr lvl="2"/>
            <a:r>
              <a:rPr lang="en-US" dirty="0" smtClean="0"/>
              <a:t>Pops the return address from the stack</a:t>
            </a:r>
          </a:p>
          <a:p>
            <a:pPr lvl="2"/>
            <a:r>
              <a:rPr lang="en-US" dirty="0" smtClean="0"/>
              <a:t>Jumps to the return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8"/>
            <a:ext cx="8229600" cy="943255"/>
          </a:xfrm>
        </p:spPr>
        <p:txBody>
          <a:bodyPr>
            <a:normAutofit/>
          </a:bodyPr>
          <a:lstStyle/>
          <a:p>
            <a:r>
              <a:rPr lang="en-US" dirty="0" smtClean="0"/>
              <a:t>Function Call Example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097279" y="2294313"/>
            <a:ext cx="4184073" cy="4322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10.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2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11.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push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1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13.		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20.	</a:t>
            </a:r>
            <a:r>
              <a:rPr lang="en-US" dirty="0" smtClean="0">
                <a:solidFill>
                  <a:schemeClr val="accent1"/>
                </a:solidFill>
              </a:rPr>
              <a:t>add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21.	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8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22.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add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ebx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tabLst>
                <a:tab pos="625475" algn="l"/>
                <a:tab pos="1374775" algn="l"/>
              </a:tabLst>
            </a:pPr>
            <a:r>
              <a:rPr lang="en-US" dirty="0" smtClean="0"/>
              <a:t>23.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931677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0xCAFE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139940" y="2874271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ESP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6306056" y="3856785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18573" y="3496564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293540" y="4240021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3126" y="2553309"/>
            <a:ext cx="1014153" cy="80910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062744"/>
            <a:ext cx="8598131" cy="1237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we have code that calls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 = add(1</a:t>
            </a:r>
            <a:r>
              <a:rPr lang="en-US" b="1" dirty="0" smtClean="0"/>
              <a:t>, 2</a:t>
            </a:r>
            <a:r>
              <a:rPr lang="en-US" b="1" dirty="0" smtClean="0"/>
              <a:t>);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94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518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2.77778E-7 0.05185 " pathEditMode="relative" rAng="0" ptsTypes="AA">
                                      <p:cBhvr>
                                        <p:cTn id="1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05185 L -4.72222E-6 0.10602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05532 L 2.77778E-7 0.11667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081 L -4.72222E-6 0.15972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12014 L 2.77778E-7 0.30255 " pathEditMode="relative" rAng="0" ptsTypes="AA">
                                      <p:cBhvr>
                                        <p:cTn id="3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30532 L 0.00052 0.47778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15972 L 0.00053 0.10602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47777 L 0.00052 0.1747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27" grpId="3" animBg="1"/>
      <p:bldP spid="28" grpId="0" animBg="1"/>
      <p:bldP spid="29" grpId="0" animBg="1"/>
      <p:bldP spid="30" grpId="0" animBg="1"/>
      <p:bldP spid="31" grpId="0" animBg="1"/>
      <p:bldP spid="31" grpId="1" animBg="1"/>
      <p:bldP spid="31" grpId="2" animBg="1"/>
      <p:bldP spid="31" grpId="3" animBg="1"/>
      <p:bldP spid="31" grpId="4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 Ordering and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71" y="1600200"/>
            <a:ext cx="8839199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Function arguments are always pushed in reverse order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To support functions with a variable number of arguments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3"/>
                </a:solidFill>
              </a:rPr>
              <a:t>“%</a:t>
            </a:r>
            <a:r>
              <a:rPr lang="en-US" dirty="0" err="1" smtClean="0">
                <a:solidFill>
                  <a:schemeClr val="accent3"/>
                </a:solidFill>
              </a:rPr>
              <a:t>i</a:t>
            </a:r>
            <a:r>
              <a:rPr lang="en-US" dirty="0" smtClean="0">
                <a:solidFill>
                  <a:schemeClr val="accent3"/>
                </a:solidFill>
              </a:rPr>
              <a:t> %f </a:t>
            </a:r>
            <a:r>
              <a:rPr lang="en-US" dirty="0" smtClean="0">
                <a:solidFill>
                  <a:schemeClr val="accent3"/>
                </a:solidFill>
              </a:rPr>
              <a:t>%s</a:t>
            </a:r>
            <a:r>
              <a:rPr lang="en-US" dirty="0" smtClean="0">
                <a:solidFill>
                  <a:schemeClr val="accent3"/>
                </a:solidFill>
              </a:rPr>
              <a:t>”</a:t>
            </a:r>
            <a:r>
              <a:rPr lang="en-US" dirty="0" smtClean="0"/>
              <a:t>, a, pi, 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</a:p>
          <a:p>
            <a:pPr lvl="2"/>
            <a:r>
              <a:rPr lang="en-US" dirty="0" smtClean="0"/>
              <a:t>Argument 1 tells you how many more arguments there are on the stack</a:t>
            </a:r>
          </a:p>
          <a:p>
            <a:r>
              <a:rPr lang="en-US" dirty="0" smtClean="0"/>
              <a:t>By convention, return values are always placed in EAX</a:t>
            </a:r>
          </a:p>
          <a:p>
            <a:pPr lvl="1"/>
            <a:r>
              <a:rPr lang="en-US" dirty="0" smtClean="0"/>
              <a:t>This is why (typical) functions may only return one value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0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515389" y="2294313"/>
            <a:ext cx="4765963" cy="432261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27.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/>
              <a:t>	</a:t>
            </a:r>
            <a:r>
              <a:rPr lang="en-US" dirty="0" smtClean="0"/>
              <a:t>	…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59.	</a:t>
            </a:r>
            <a:r>
              <a:rPr lang="en-US" dirty="0" smtClean="0">
                <a:solidFill>
                  <a:schemeClr val="accent1"/>
                </a:solidFill>
              </a:rPr>
              <a:t>f</a:t>
            </a:r>
            <a:r>
              <a:rPr lang="en-US" dirty="0" smtClean="0"/>
              <a:t>:	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 smtClean="0"/>
              <a:t>, [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esp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smtClean="0">
                <a:solidFill>
                  <a:schemeClr val="accent4"/>
                </a:solidFill>
              </a:rPr>
              <a:t>4</a:t>
            </a:r>
            <a:r>
              <a:rPr lang="en-US" dirty="0" smtClean="0"/>
              <a:t>]</a:t>
            </a:r>
          </a:p>
          <a:p>
            <a:pPr marL="0" indent="0">
              <a:buNone/>
              <a:tabLst>
                <a:tab pos="798513" algn="l"/>
                <a:tab pos="1374775" algn="l"/>
              </a:tabLst>
            </a:pPr>
            <a:r>
              <a:rPr lang="en-US" dirty="0" smtClean="0"/>
              <a:t>		…</a:t>
            </a:r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652115" y="2467171"/>
            <a:ext cx="1280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Memory</a:t>
            </a:r>
            <a:endParaRPr lang="en-US" sz="2400" b="1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10091"/>
              </p:ext>
            </p:extLst>
          </p:nvPr>
        </p:nvGraphicFramePr>
        <p:xfrm>
          <a:off x="6246592" y="3079782"/>
          <a:ext cx="2830906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82760"/>
                <a:gridCol w="7481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0xAA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0xA2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0x9E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6242668" y="2698004"/>
            <a:ext cx="0" cy="25038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8342424" y="2668191"/>
            <a:ext cx="0" cy="248930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07739" y="3112670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306056" y="3487729"/>
            <a:ext cx="1972980" cy="304801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62988" y="1579786"/>
            <a:ext cx="8598131" cy="7201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does the stack look like after calling </a:t>
            </a:r>
            <a:r>
              <a:rPr lang="en-US" b="1" dirty="0" smtClean="0"/>
              <a:t>f(7, 10)</a:t>
            </a:r>
            <a:r>
              <a:rPr lang="en-US" dirty="0" smtClean="0"/>
              <a:t>?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6315582" y="3852596"/>
            <a:ext cx="1972980" cy="304801"/>
          </a:xfrm>
          <a:prstGeom prst="rect">
            <a:avLst/>
          </a:prstGeom>
          <a:solidFill>
            <a:srgbClr val="D0D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Hardware Basics</a:t>
            </a:r>
          </a:p>
          <a:p>
            <a:r>
              <a:rPr lang="en-US" sz="4400" dirty="0" smtClean="0"/>
              <a:t>PC </a:t>
            </a:r>
            <a:r>
              <a:rPr lang="en-US" sz="4400" dirty="0" err="1" smtClean="0"/>
              <a:t>Bootup</a:t>
            </a:r>
            <a:r>
              <a:rPr lang="en-US" sz="4400" dirty="0" smtClean="0"/>
              <a:t> Sequence</a:t>
            </a:r>
          </a:p>
          <a:p>
            <a:r>
              <a:rPr lang="en-US" sz="4400" dirty="0" smtClean="0"/>
              <a:t>A Simple OS 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1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Minimal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We’ll now write a simple OS that can:</a:t>
            </a:r>
          </a:p>
          <a:p>
            <a:pPr lvl="1"/>
            <a:r>
              <a:rPr lang="en-US" dirty="0" smtClean="0"/>
              <a:t>Read keyboard input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rite it to the frame buffer</a:t>
            </a:r>
            <a:endParaRPr lang="en-US" dirty="0"/>
          </a:p>
          <a:p>
            <a:r>
              <a:rPr lang="en-US" i="1" dirty="0" err="1" smtClean="0"/>
              <a:t>getkey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Loops until a key has been pressed</a:t>
            </a:r>
          </a:p>
          <a:p>
            <a:pPr lvl="1"/>
            <a:r>
              <a:rPr lang="en-US" dirty="0" smtClean="0"/>
              <a:t>Loads the key into EAX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204359" y="4707650"/>
            <a:ext cx="4743382" cy="1800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2212904" y="4636893"/>
            <a:ext cx="4669004" cy="187095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[status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edx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[status],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ret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5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47314" cy="1143000"/>
          </a:xfrm>
        </p:spPr>
        <p:txBody>
          <a:bodyPr>
            <a:normAutofit/>
          </a:bodyPr>
          <a:lstStyle/>
          <a:p>
            <a:r>
              <a:rPr lang="en-US" i="1" dirty="0" err="1"/>
              <a:t>p</a:t>
            </a:r>
            <a:r>
              <a:rPr lang="en-US" i="1" dirty="0" err="1" smtClean="0"/>
              <a:t>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8157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pPr lvl="1"/>
            <a:r>
              <a:rPr lang="en-US" dirty="0" smtClean="0"/>
              <a:t>Writes the 2 byte function argument to the frame buffer</a:t>
            </a:r>
          </a:p>
          <a:p>
            <a:pPr lvl="1"/>
            <a:r>
              <a:rPr lang="en-US" dirty="0" smtClean="0"/>
              <a:t>Maintains the frame buffer cursor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310" y="4037083"/>
            <a:ext cx="8062489" cy="1981627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913698" y="4526753"/>
            <a:ext cx="3191899" cy="21052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1913698" y="4749002"/>
            <a:ext cx="3191899" cy="230580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913697" y="4979583"/>
            <a:ext cx="2712929" cy="217095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913698" y="5196678"/>
            <a:ext cx="1595949" cy="2205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913699" y="5431628"/>
            <a:ext cx="2495214" cy="21587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1913699" y="5647506"/>
            <a:ext cx="531508" cy="232959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632857" y="3966327"/>
            <a:ext cx="7063540" cy="2052383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variable holding a pointer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to the frame buffer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word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esp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+ 4]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dword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word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1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bufptr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ret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0377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i="1" dirty="0" err="1" smtClean="0"/>
              <a:t>getkey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6952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We can now rewrite Sample Program 2 using our simple OS</a:t>
            </a:r>
          </a:p>
        </p:txBody>
      </p:sp>
      <p:sp>
        <p:nvSpPr>
          <p:cNvPr id="35" name="AutoShape 15"/>
          <p:cNvSpPr>
            <a:spLocks noChangeArrowheads="1"/>
          </p:cNvSpPr>
          <p:nvPr/>
        </p:nvSpPr>
        <p:spPr bwMode="auto">
          <a:xfrm>
            <a:off x="6334002" y="3991560"/>
            <a:ext cx="1622451" cy="238657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6" name="AutoShape 16"/>
          <p:cNvSpPr>
            <a:spLocks noChangeArrowheads="1"/>
          </p:cNvSpPr>
          <p:nvPr/>
        </p:nvSpPr>
        <p:spPr bwMode="auto">
          <a:xfrm>
            <a:off x="6334002" y="4436587"/>
            <a:ext cx="1741486" cy="252091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7" name="AutoShape 17"/>
          <p:cNvSpPr>
            <a:spLocks noChangeArrowheads="1"/>
          </p:cNvSpPr>
          <p:nvPr/>
        </p:nvSpPr>
        <p:spPr bwMode="auto">
          <a:xfrm>
            <a:off x="6334002" y="4218045"/>
            <a:ext cx="1143096" cy="223308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8" name="AutoShape 18"/>
          <p:cNvSpPr>
            <a:spLocks noChangeArrowheads="1"/>
          </p:cNvSpPr>
          <p:nvPr/>
        </p:nvSpPr>
        <p:spPr bwMode="auto">
          <a:xfrm>
            <a:off x="6334002" y="4682570"/>
            <a:ext cx="1143096" cy="21319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6334002" y="4895764"/>
            <a:ext cx="1327869" cy="253124"/>
          </a:xfrm>
          <a:prstGeom prst="roundRect">
            <a:avLst>
              <a:gd name="adj" fmla="val 579"/>
            </a:avLst>
          </a:prstGeom>
          <a:solidFill>
            <a:srgbClr val="FFFF00">
              <a:alpha val="50000"/>
            </a:srgbClr>
          </a:solidFill>
          <a:ln w="9525" cap="flat">
            <a:solidFill>
              <a:srgbClr val="000000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endParaRPr lang="en-US">
              <a:solidFill>
                <a:srgbClr val="3C4B5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0489" y="3864179"/>
            <a:ext cx="3522948" cy="1318198"/>
          </a:xfrm>
          <a:prstGeom prst="rect">
            <a:avLst/>
          </a:prstGeom>
          <a:noFill/>
          <a:ln>
            <a:solidFill>
              <a:srgbClr val="3C4B5E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C4B5E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997654" y="3675151"/>
            <a:ext cx="3475783" cy="1611744"/>
          </a:xfrm>
          <a:prstGeom prst="rect">
            <a:avLst/>
          </a:prstGeom>
          <a:noFill/>
          <a:ln w="9525" cap="flat">
            <a:noFill/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2124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loop:    call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getkey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push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  call </a:t>
            </a: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putchar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pop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r>
              <a:rPr lang="en-US" dirty="0">
                <a:solidFill>
                  <a:srgbClr val="3C4B5E"/>
                </a:solidFill>
                <a:latin typeface="Courier New" charset="0"/>
              </a:rPr>
              <a:t>  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loop</a:t>
            </a:r>
          </a:p>
          <a:p>
            <a:pPr>
              <a:lnSpc>
                <a:spcPct val="83000"/>
              </a:lnSpc>
            </a:pP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11573" y="3420823"/>
            <a:ext cx="4340967" cy="3199069"/>
          </a:xfrm>
          <a:prstGeom prst="rect">
            <a:avLst/>
          </a:prstGeom>
          <a:noFill/>
          <a:ln w="9525" cap="flat">
            <a:solidFill>
              <a:srgbClr val="3C4B5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96408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SimSun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framebuf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0xF000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status = 0xF800</a:t>
            </a:r>
          </a:p>
          <a:p>
            <a:pPr>
              <a:lnSpc>
                <a:spcPct val="83000"/>
              </a:lnSpc>
            </a:pPr>
            <a:r>
              <a:rPr lang="en-US" dirty="0" err="1">
                <a:solidFill>
                  <a:srgbClr val="3C4B5E"/>
                </a:solidFill>
                <a:latin typeface="Courier New" charset="0"/>
              </a:rPr>
              <a:t>keycode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= 0xF801</a:t>
            </a:r>
          </a:p>
          <a:p>
            <a:pPr>
              <a:lnSpc>
                <a:spcPct val="83000"/>
              </a:lnSpc>
            </a:pP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begin: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0xF000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loop: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[0xF800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cmp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0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jz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loop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3C4B5E"/>
                </a:solidFill>
                <a:latin typeface="Courier New" charset="0"/>
              </a:rPr>
            </a:b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, byte [0xF801]</a:t>
            </a: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[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], byte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inc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eax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dirty="0">
                <a:solidFill>
                  <a:srgbClr val="3C4B5E"/>
                </a:solidFill>
                <a:latin typeface="Courier New" charset="0"/>
              </a:rPr>
              <a:t>       </a:t>
            </a:r>
            <a:r>
              <a:rPr lang="en-US" dirty="0" err="1" smtClean="0">
                <a:solidFill>
                  <a:srgbClr val="3C4B5E"/>
                </a:solidFill>
                <a:latin typeface="Courier New" charset="0"/>
              </a:rPr>
              <a:t>jmp</a:t>
            </a:r>
            <a:r>
              <a:rPr lang="en-US" dirty="0">
                <a:solidFill>
                  <a:srgbClr val="3C4B5E"/>
                </a:solidFill>
                <a:latin typeface="Courier New" charset="0"/>
              </a:rPr>
              <a:t> </a:t>
            </a:r>
            <a:r>
              <a:rPr lang="en-US" dirty="0" smtClean="0">
                <a:solidFill>
                  <a:srgbClr val="3C4B5E"/>
                </a:solidFill>
                <a:latin typeface="Courier New" charset="0"/>
              </a:rPr>
              <a:t>loop</a:t>
            </a:r>
            <a:endParaRPr lang="en-US" dirty="0">
              <a:solidFill>
                <a:srgbClr val="3C4B5E"/>
              </a:solidFill>
              <a:latin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1573" y="2671156"/>
            <a:ext cx="4340967" cy="637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Old Code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4636715" y="2671156"/>
            <a:ext cx="4340967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New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17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5" grpId="3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  <p:bldP spid="38" grpId="0" animBg="1"/>
      <p:bldP spid="38" grpId="1" animBg="1"/>
      <p:bldP spid="38" grpId="2" animBg="1"/>
      <p:bldP spid="39" grpId="0" animBg="1"/>
      <p:bldP spid="3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686300"/>
          </a:xfrm>
        </p:spPr>
        <p:txBody>
          <a:bodyPr>
            <a:normAutofit/>
          </a:bodyPr>
          <a:lstStyle/>
          <a:p>
            <a:r>
              <a:rPr lang="en-US" dirty="0" smtClean="0"/>
              <a:t>Reusability</a:t>
            </a:r>
          </a:p>
          <a:p>
            <a:pPr lvl="1"/>
            <a:r>
              <a:rPr lang="en-US" dirty="0" smtClean="0"/>
              <a:t>Many programs can use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Programs don’t need to know details of the keyboard and frame buffer interfaces</a:t>
            </a:r>
          </a:p>
          <a:p>
            <a:r>
              <a:rPr lang="en-US" dirty="0" smtClean="0"/>
              <a:t>Portability</a:t>
            </a:r>
          </a:p>
          <a:p>
            <a:pPr lvl="1"/>
            <a:r>
              <a:rPr lang="en-US" dirty="0" smtClean="0"/>
              <a:t>Program could run on another OS that supports </a:t>
            </a:r>
            <a:r>
              <a:rPr lang="en-US" i="1" dirty="0" err="1" smtClean="0"/>
              <a:t>getchar</a:t>
            </a:r>
            <a:r>
              <a:rPr lang="en-US" i="1" dirty="0" smtClean="0"/>
              <a:t>() </a:t>
            </a:r>
            <a:r>
              <a:rPr lang="en-US" dirty="0" smtClean="0"/>
              <a:t>and </a:t>
            </a:r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even if the hardware interface has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Build a Basic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314" cy="4525963"/>
          </a:xfrm>
        </p:spPr>
        <p:txBody>
          <a:bodyPr/>
          <a:lstStyle/>
          <a:p>
            <a:r>
              <a:rPr lang="en-US" dirty="0" smtClean="0"/>
              <a:t>Almost all </a:t>
            </a:r>
            <a:r>
              <a:rPr lang="en-US" dirty="0" err="1" smtClean="0"/>
              <a:t>OSes</a:t>
            </a:r>
            <a:r>
              <a:rPr lang="en-US" dirty="0" smtClean="0"/>
              <a:t> include a </a:t>
            </a:r>
            <a:r>
              <a:rPr lang="en-US" i="1" dirty="0" smtClean="0"/>
              <a:t>shell</a:t>
            </a:r>
          </a:p>
          <a:p>
            <a:pPr lvl="1"/>
            <a:r>
              <a:rPr lang="en-US" dirty="0" smtClean="0"/>
              <a:t>A program that takes commands from the user</a:t>
            </a:r>
          </a:p>
          <a:p>
            <a:pPr lvl="1"/>
            <a:r>
              <a:rPr lang="en-US" dirty="0" smtClean="0"/>
              <a:t>Earliest (and best) shells were command lines</a:t>
            </a:r>
          </a:p>
          <a:p>
            <a:pPr lvl="1"/>
            <a:r>
              <a:rPr lang="en-US" dirty="0" smtClean="0"/>
              <a:t>Modern shells are GUIs</a:t>
            </a:r>
          </a:p>
          <a:p>
            <a:r>
              <a:rPr lang="en-US" dirty="0" smtClean="0"/>
              <a:t>Let’s build a shell into our OS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a command line from the keyboard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associated program from the disk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Load the program into memory and execute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5607"/>
          </a:xfrm>
        </p:spPr>
        <p:txBody>
          <a:bodyPr/>
          <a:lstStyle/>
          <a:p>
            <a:r>
              <a:rPr lang="en-US" dirty="0" smtClean="0"/>
              <a:t>Basic Program 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75360"/>
            <a:ext cx="6003428" cy="5608320"/>
          </a:xfrm>
        </p:spPr>
        <p:txBody>
          <a:bodyPr>
            <a:normAutofit/>
          </a:bodyPr>
          <a:lstStyle/>
          <a:p>
            <a:r>
              <a:rPr lang="en-US" dirty="0" smtClean="0"/>
              <a:t>Memory regions are reserved</a:t>
            </a:r>
          </a:p>
          <a:p>
            <a:pPr lvl="1"/>
            <a:r>
              <a:rPr lang="en-US" dirty="0" smtClean="0"/>
              <a:t>Memory mapped hardware</a:t>
            </a:r>
          </a:p>
          <a:p>
            <a:pPr lvl="1"/>
            <a:r>
              <a:rPr lang="en-US" dirty="0" smtClean="0"/>
              <a:t>OS code</a:t>
            </a:r>
          </a:p>
          <a:p>
            <a:pPr lvl="1"/>
            <a:r>
              <a:rPr lang="en-US" dirty="0" smtClean="0"/>
              <a:t>IVT</a:t>
            </a:r>
          </a:p>
          <a:p>
            <a:pPr lvl="1"/>
            <a:r>
              <a:rPr lang="en-US" dirty="0" smtClean="0"/>
              <a:t>Etc…</a:t>
            </a:r>
          </a:p>
          <a:p>
            <a:r>
              <a:rPr lang="en-US" dirty="0" smtClean="0"/>
              <a:t>To load and run a program:</a:t>
            </a:r>
          </a:p>
          <a:p>
            <a:pPr lvl="1"/>
            <a:r>
              <a:rPr lang="en-US" dirty="0" smtClean="0"/>
              <a:t>Read the program from disk into the program region of memory</a:t>
            </a:r>
          </a:p>
          <a:p>
            <a:pPr lvl="1"/>
            <a:r>
              <a:rPr lang="en-US" dirty="0" smtClean="0"/>
              <a:t>Use call to jump to the first instruction of the program</a:t>
            </a:r>
          </a:p>
          <a:p>
            <a:pPr lvl="2"/>
            <a:r>
              <a:rPr lang="en-US" dirty="0" smtClean="0"/>
              <a:t>Called the </a:t>
            </a:r>
            <a:r>
              <a:rPr lang="en-US" dirty="0" smtClean="0">
                <a:solidFill>
                  <a:schemeClr val="accent1"/>
                </a:solidFill>
              </a:rPr>
              <a:t>entry point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59579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059579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25348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47790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78128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7059579" y="2291353"/>
            <a:ext cx="1627221" cy="136604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059348" y="2747681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getchar</a:t>
            </a:r>
            <a:r>
              <a:rPr lang="en-US" i="1" dirty="0" smtClean="0"/>
              <a:t>()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7188539" y="3793396"/>
            <a:ext cx="1388225" cy="16054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062120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384113" y="2319273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OS 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59348" y="3197604"/>
            <a:ext cx="1627682" cy="3463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putchar</a:t>
            </a:r>
            <a:r>
              <a:rPr lang="en-US" i="1" dirty="0" smtClean="0"/>
              <a:t>()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358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Disk drive interface</a:t>
            </a:r>
          </a:p>
          <a:p>
            <a:pPr lvl="1"/>
            <a:r>
              <a:rPr lang="en-US" dirty="0" smtClean="0"/>
              <a:t>Reads and writes occur in 512-byte blocks</a:t>
            </a:r>
          </a:p>
          <a:p>
            <a:pPr lvl="1"/>
            <a:r>
              <a:rPr lang="en-US" dirty="0" smtClean="0"/>
              <a:t>Block numbers start at 0</a:t>
            </a:r>
          </a:p>
          <a:p>
            <a:r>
              <a:rPr lang="en-US" dirty="0" smtClean="0"/>
              <a:t>To write to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Copy the data into range 0xF900 – 0xFAFF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‘W’ to 0xF820</a:t>
            </a:r>
          </a:p>
          <a:p>
            <a:pPr lvl="2"/>
            <a:r>
              <a:rPr lang="en-US" dirty="0" smtClean="0"/>
              <a:t>Tells the drive to write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719559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/>
                <a:gridCol w="1611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Disk 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0" y="1393371"/>
            <a:ext cx="5758543" cy="5355772"/>
          </a:xfrm>
        </p:spPr>
        <p:txBody>
          <a:bodyPr>
            <a:normAutofit/>
          </a:bodyPr>
          <a:lstStyle/>
          <a:p>
            <a:r>
              <a:rPr lang="en-US" dirty="0" smtClean="0"/>
              <a:t>To read from block </a:t>
            </a:r>
            <a:r>
              <a:rPr lang="en-US" i="1" dirty="0" smtClean="0"/>
              <a:t>B</a:t>
            </a:r>
          </a:p>
          <a:p>
            <a:pPr lvl="1"/>
            <a:r>
              <a:rPr lang="en-US" dirty="0" smtClean="0"/>
              <a:t>Write </a:t>
            </a:r>
            <a:r>
              <a:rPr lang="en-US" i="1" dirty="0" smtClean="0"/>
              <a:t>B </a:t>
            </a:r>
            <a:r>
              <a:rPr lang="en-US" dirty="0" smtClean="0"/>
              <a:t>to 0xF822</a:t>
            </a:r>
          </a:p>
          <a:p>
            <a:pPr lvl="1"/>
            <a:r>
              <a:rPr lang="en-US" dirty="0" smtClean="0"/>
              <a:t>Write ‘R’ to 0xF820</a:t>
            </a:r>
          </a:p>
          <a:p>
            <a:pPr lvl="2"/>
            <a:r>
              <a:rPr lang="en-US" dirty="0" smtClean="0"/>
              <a:t>Tells the drive to read data from the disk into the buffer</a:t>
            </a:r>
          </a:p>
          <a:p>
            <a:pPr lvl="1"/>
            <a:r>
              <a:rPr lang="en-US" dirty="0" smtClean="0"/>
              <a:t>Drive will write 0 to 0xF820 when the transfer is complete</a:t>
            </a:r>
          </a:p>
          <a:p>
            <a:pPr lvl="1"/>
            <a:r>
              <a:rPr lang="en-US" dirty="0" smtClean="0"/>
              <a:t>Data from </a:t>
            </a:r>
            <a:r>
              <a:rPr lang="en-US" i="1" dirty="0" smtClean="0"/>
              <a:t>B</a:t>
            </a:r>
            <a:r>
              <a:rPr lang="en-US" dirty="0" smtClean="0"/>
              <a:t> is now available in 0xF900 – 0xFAFF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71418"/>
              </p:ext>
            </p:extLst>
          </p:nvPr>
        </p:nvGraphicFramePr>
        <p:xfrm>
          <a:off x="6215367" y="2685142"/>
          <a:ext cx="27435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490"/>
                <a:gridCol w="16110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Address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Purpose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0xFAFF</a:t>
                      </a:r>
                      <a:endParaRPr lang="en-US" sz="2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000" dirty="0" smtClean="0"/>
                        <a:t>512-byte buffer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0xF900</a:t>
                      </a:r>
                      <a:endParaRPr 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block address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0xF820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cmd</a:t>
                      </a:r>
                      <a:r>
                        <a:rPr lang="en-US" sz="2000" dirty="0" smtClean="0"/>
                        <a:t>/status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4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OS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we have already implemented some functions</a:t>
            </a:r>
          </a:p>
          <a:p>
            <a:pPr lvl="1"/>
            <a:r>
              <a:rPr lang="en-US" i="1" dirty="0" err="1" smtClean="0"/>
              <a:t>read_disk_block</a:t>
            </a:r>
            <a:r>
              <a:rPr lang="en-US" i="1" dirty="0" smtClean="0"/>
              <a:t>()</a:t>
            </a:r>
            <a:r>
              <a:rPr lang="en-US" dirty="0" smtClean="0"/>
              <a:t> reads a block from the disk to some address in memory</a:t>
            </a:r>
          </a:p>
          <a:p>
            <a:pPr lvl="1"/>
            <a:r>
              <a:rPr lang="en-US" i="1" dirty="0" err="1" smtClean="0"/>
              <a:t>getline</a:t>
            </a:r>
            <a:r>
              <a:rPr lang="en-US" i="1" dirty="0" smtClean="0"/>
              <a:t>() </a:t>
            </a:r>
            <a:r>
              <a:rPr lang="en-US" dirty="0" smtClean="0"/>
              <a:t>reads a line from the keyboard and stores it into a buffer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6842100" y="41278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007" y="1600200"/>
            <a:ext cx="5004494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Assume the disk is divided into </a:t>
            </a:r>
            <a:r>
              <a:rPr lang="en-US" dirty="0" smtClean="0">
                <a:solidFill>
                  <a:schemeClr val="accent1"/>
                </a:solidFill>
              </a:rPr>
              <a:t>blocks</a:t>
            </a:r>
          </a:p>
          <a:p>
            <a:r>
              <a:rPr lang="en-US" dirty="0" smtClean="0"/>
              <a:t>We introduce a trivial file system</a:t>
            </a:r>
          </a:p>
          <a:p>
            <a:pPr lvl="1"/>
            <a:r>
              <a:rPr lang="en-US" dirty="0" smtClean="0"/>
              <a:t>Block 0 is the directory mapping of the file system</a:t>
            </a:r>
          </a:p>
          <a:p>
            <a:pPr lvl="1"/>
            <a:r>
              <a:rPr lang="en-US" dirty="0" smtClean="0"/>
              <a:t>Other blocks are program data blocks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22685"/>
              </p:ext>
            </p:extLst>
          </p:nvPr>
        </p:nvGraphicFramePr>
        <p:xfrm>
          <a:off x="6372532" y="1819474"/>
          <a:ext cx="2405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/>
                <a:gridCol w="1132241"/>
                <a:gridCol w="443717"/>
                <a:gridCol w="306011"/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30425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690064" y="330206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543504" y="314966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598" y="31954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0062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689700" y="3975458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543141" y="3823058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78653" y="386882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29698" y="3834054"/>
            <a:ext cx="1102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1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Computer Architecture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5427" y="1382480"/>
            <a:ext cx="8436429" cy="5257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Architecture determines many properties of the OS</a:t>
            </a:r>
          </a:p>
          <a:p>
            <a:pPr lvl="1"/>
            <a:r>
              <a:rPr lang="en-US" dirty="0" smtClean="0"/>
              <a:t>How does the OS load and take control?</a:t>
            </a:r>
          </a:p>
          <a:p>
            <a:pPr lvl="1"/>
            <a:r>
              <a:rPr lang="en-US" dirty="0" smtClean="0"/>
              <a:t>How does the OS interacts with devices?</a:t>
            </a:r>
          </a:p>
          <a:p>
            <a:pPr lvl="1"/>
            <a:r>
              <a:rPr lang="en-US" dirty="0" smtClean="0"/>
              <a:t>How does the OS manage CPU and memory?</a:t>
            </a:r>
          </a:p>
          <a:p>
            <a:r>
              <a:rPr lang="en-US" dirty="0" smtClean="0"/>
              <a:t>This discussion will focus on the IBM PC architecture</a:t>
            </a:r>
          </a:p>
          <a:p>
            <a:pPr lvl="1"/>
            <a:r>
              <a:rPr lang="en-US" dirty="0" smtClean="0"/>
              <a:t>Until recently, most computers could still run MS-DOS based programs from the 80’s and 90’s</a:t>
            </a:r>
          </a:p>
          <a:p>
            <a:pPr lvl="1"/>
            <a:r>
              <a:rPr lang="en-US" dirty="0" smtClean="0"/>
              <a:t>Remains the most popular architecture</a:t>
            </a:r>
          </a:p>
          <a:p>
            <a:pPr lvl="2"/>
            <a:r>
              <a:rPr lang="en-US" dirty="0" smtClean="0"/>
              <a:t>But not for long…</a:t>
            </a:r>
          </a:p>
          <a:p>
            <a:pPr lvl="1"/>
            <a:r>
              <a:rPr lang="en-US" dirty="0" smtClean="0"/>
              <a:t>Alternatives: Amiga, Macintosh, PowerPC, etc.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1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0253"/>
            <a:ext cx="8229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latin typeface="Courier New"/>
                <a:cs typeface="Courier New"/>
              </a:rPr>
              <a:t>{ </a:t>
            </a:r>
          </a:p>
          <a:p>
            <a:pPr marL="0" indent="0">
              <a:buNone/>
            </a:pPr>
            <a:r>
              <a:rPr lang="en-US" sz="1800" b="1" dirty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bool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valid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name[</a:t>
            </a:r>
            <a:r>
              <a:rPr lang="en-US" sz="1800" b="1" dirty="0">
                <a:solidFill>
                  <a:schemeClr val="accent4"/>
                </a:solidFill>
                <a:latin typeface="Courier New"/>
                <a:cs typeface="Courier New"/>
              </a:rPr>
              <a:t>16</a:t>
            </a:r>
            <a:r>
              <a:rPr lang="en-US" sz="1800" b="1" dirty="0">
                <a:latin typeface="Courier New"/>
                <a:cs typeface="Courier New"/>
              </a:rPr>
              <a:t>];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start;</a:t>
            </a:r>
            <a:br>
              <a:rPr lang="en-US" sz="1800" b="1" dirty="0">
                <a:latin typeface="Courier New"/>
                <a:cs typeface="Courier New"/>
              </a:rPr>
            </a:br>
            <a:r>
              <a:rPr lang="en-US" sz="1800" b="1" dirty="0" smtClean="0">
                <a:latin typeface="Courier New"/>
                <a:cs typeface="Courier New"/>
              </a:rPr>
              <a:t>	</a:t>
            </a: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len</a:t>
            </a:r>
            <a:r>
              <a:rPr lang="en-US" sz="1800" b="1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/>
                <a:cs typeface="Courier New"/>
              </a:rPr>
              <a:t>};</a:t>
            </a:r>
            <a:br>
              <a:rPr lang="en-US" sz="1800" b="1" dirty="0" smtClean="0">
                <a:latin typeface="Courier New"/>
                <a:cs typeface="Courier New"/>
              </a:rPr>
            </a:b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 directory[BLK_SIZ/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sizeof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dirent</a:t>
            </a:r>
            <a:r>
              <a:rPr lang="en-US" sz="1800" b="1" dirty="0">
                <a:latin typeface="Courier New"/>
                <a:cs typeface="Courier New"/>
              </a:rPr>
              <a:t>)]</a:t>
            </a:r>
            <a:br>
              <a:rPr lang="en-US" sz="1800" b="1" dirty="0">
                <a:latin typeface="Courier New"/>
                <a:cs typeface="Courier New"/>
              </a:rPr>
            </a:br>
            <a:endParaRPr lang="en-US" sz="18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 smtClean="0">
                <a:latin typeface="Courier New"/>
                <a:cs typeface="Courier New"/>
              </a:rPr>
              <a:t>read_disk_block</a:t>
            </a:r>
            <a:r>
              <a:rPr lang="en-US" sz="1800" b="1" dirty="0">
                <a:latin typeface="Courier New"/>
                <a:cs typeface="Courier New"/>
              </a:rPr>
              <a:t>(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err="1">
                <a:solidFill>
                  <a:schemeClr val="accent3"/>
                </a:solidFill>
                <a:latin typeface="Courier New"/>
                <a:cs typeface="Courier New"/>
              </a:rPr>
              <a:t>blk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#*/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800" b="1" dirty="0">
                <a:latin typeface="Courier New"/>
                <a:cs typeface="Courier New"/>
              </a:rPr>
              <a:t>, </a:t>
            </a:r>
            <a:r>
              <a:rPr lang="en-US" sz="1800" b="1" dirty="0">
                <a:solidFill>
                  <a:schemeClr val="accent3"/>
                </a:solidFill>
                <a:latin typeface="Courier New"/>
                <a:cs typeface="Courier New"/>
              </a:rPr>
              <a:t>/*</a:t>
            </a:r>
            <a:r>
              <a:rPr lang="en-US" sz="18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destination*/</a:t>
            </a:r>
            <a:r>
              <a:rPr lang="en-US" sz="1800" b="1" dirty="0" smtClean="0">
                <a:latin typeface="Courier New"/>
                <a:cs typeface="Courier New"/>
              </a:rPr>
              <a:t> </a:t>
            </a:r>
            <a:r>
              <a:rPr lang="en-US" sz="1800" b="1" dirty="0">
                <a:latin typeface="Courier New"/>
                <a:cs typeface="Courier New"/>
              </a:rPr>
              <a:t>directory);</a:t>
            </a: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008697"/>
              </p:ext>
            </p:extLst>
          </p:nvPr>
        </p:nvGraphicFramePr>
        <p:xfrm>
          <a:off x="6143926" y="1819474"/>
          <a:ext cx="240516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3200"/>
                <a:gridCol w="1132241"/>
                <a:gridCol w="443717"/>
                <a:gridCol w="306011"/>
              </a:tblGrid>
              <a:tr h="199208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Valid?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Name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Addr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len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“file1.txt”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2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0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1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“</a:t>
                      </a:r>
                      <a:r>
                        <a:rPr lang="en-US" sz="1200" b="0" i="0" dirty="0" err="1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program.com</a:t>
                      </a:r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”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 smtClean="0">
                          <a:solidFill>
                            <a:srgbClr val="3C4B5E"/>
                          </a:solidFill>
                          <a:latin typeface="Helvetica LT Std Light"/>
                          <a:cs typeface="Helvetica LT Std Light"/>
                        </a:rPr>
                        <a:t>3</a:t>
                      </a:r>
                      <a:endParaRPr lang="en-US" sz="1200" b="0" i="0" dirty="0">
                        <a:solidFill>
                          <a:srgbClr val="3C4B5E"/>
                        </a:solidFill>
                        <a:latin typeface="Helvetica LT Std Light"/>
                        <a:cs typeface="Helvetica LT Std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01819" y="1807638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 0 (directory)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385256" y="337827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6238696" y="322587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790" y="327163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file1.txt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01456" y="314536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1 and 2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84892" y="4051660"/>
            <a:ext cx="1514770" cy="403975"/>
          </a:xfrm>
          <a:prstGeom prst="roundRect">
            <a:avLst>
              <a:gd name="adj" fmla="val 106"/>
            </a:avLst>
          </a:prstGeom>
          <a:solidFill>
            <a:schemeClr val="bg1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3"/>
          <p:cNvSpPr>
            <a:spLocks noChangeArrowheads="1"/>
          </p:cNvSpPr>
          <p:nvPr/>
        </p:nvSpPr>
        <p:spPr bwMode="auto">
          <a:xfrm>
            <a:off x="6238333" y="3899260"/>
            <a:ext cx="1514770" cy="403975"/>
          </a:xfrm>
          <a:prstGeom prst="roundRect">
            <a:avLst>
              <a:gd name="adj" fmla="val 106"/>
            </a:avLst>
          </a:prstGeom>
          <a:solidFill>
            <a:srgbClr val="FFFFFF"/>
          </a:solidFill>
          <a:ln w="19050" cap="flat" cmpd="sng">
            <a:solidFill>
              <a:srgbClr val="3C4B5E"/>
            </a:solidFill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73845" y="3945023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program.com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092" y="3834054"/>
            <a:ext cx="110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Blocks 3, 4 and 5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4" y="1185949"/>
            <a:ext cx="8915400" cy="5584966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 smtClean="0">
                <a:cs typeface="Courier New"/>
              </a:rPr>
              <a:t>We can now write a very simple command line: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char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buffer[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80</a:t>
            </a:r>
            <a:r>
              <a:rPr lang="en-US" sz="1900" b="1" dirty="0">
                <a:latin typeface="Courier New"/>
                <a:cs typeface="Courier New"/>
              </a:rPr>
              <a:t>];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dirent</a:t>
            </a:r>
            <a:r>
              <a:rPr lang="en-US" sz="1900" b="1" dirty="0">
                <a:latin typeface="Courier New"/>
                <a:cs typeface="Courier New"/>
              </a:rPr>
              <a:t> directory[NDIR];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</a:t>
            </a:r>
            <a:r>
              <a:rPr lang="en-US" sz="19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, start, count;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 New"/>
                <a:cs typeface="Courier New"/>
              </a:rPr>
              <a:t>  void </a:t>
            </a:r>
            <a:r>
              <a:rPr lang="en-US" sz="1900" b="1" dirty="0">
                <a:latin typeface="Courier New"/>
                <a:cs typeface="Courier New"/>
              </a:rPr>
              <a:t>*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= …;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probably 0x100 or so 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900" b="1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latin typeface="Courier New"/>
                <a:cs typeface="Courier New"/>
              </a:rPr>
              <a:t>getline</a:t>
            </a:r>
            <a:r>
              <a:rPr lang="en-US" sz="1900" b="1" dirty="0">
                <a:latin typeface="Courier New"/>
                <a:cs typeface="Courier New"/>
              </a:rPr>
              <a:t>(buffer);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(DIR_SECTOR, </a:t>
            </a:r>
            <a:r>
              <a:rPr lang="en-US" sz="1900" b="1" dirty="0">
                <a:latin typeface="Courier New"/>
                <a:cs typeface="Courier New"/>
              </a:rPr>
              <a:t>directory);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>
                <a:latin typeface="Courier New"/>
                <a:cs typeface="Courier New"/>
              </a:rPr>
              <a:t> (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 &lt; NDIR; 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900" b="1" dirty="0" smtClean="0">
                <a:latin typeface="Courier New"/>
                <a:cs typeface="Courier New"/>
              </a:rPr>
              <a:t> (</a:t>
            </a:r>
            <a:r>
              <a:rPr lang="en-US" sz="1900" b="1" dirty="0" err="1" smtClean="0">
                <a:latin typeface="Courier New"/>
                <a:cs typeface="Courier New"/>
              </a:rPr>
              <a:t>strcmp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err="1" smtClean="0">
                <a:latin typeface="Courier New"/>
                <a:cs typeface="Courier New"/>
              </a:rPr>
              <a:t>buffer,directory</a:t>
            </a:r>
            <a:r>
              <a:rPr lang="en-US" sz="1900" b="1" dirty="0" smtClean="0">
                <a:latin typeface="Courier New"/>
                <a:cs typeface="Courier New"/>
              </a:rPr>
              <a:t>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].name</a:t>
            </a:r>
            <a:r>
              <a:rPr lang="en-US" sz="1900" b="1" dirty="0" smtClean="0">
                <a:latin typeface="Courier New"/>
                <a:cs typeface="Courier New"/>
              </a:rPr>
              <a:t>)==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 smtClean="0">
                <a:latin typeface="Courier New"/>
                <a:cs typeface="Courier New"/>
              </a:rPr>
              <a:t> &amp;&amp; directory[</a:t>
            </a:r>
            <a:r>
              <a:rPr lang="en-US" sz="1900" b="1" dirty="0" err="1" smtClean="0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].valid</a:t>
            </a:r>
            <a:r>
              <a:rPr lang="en-US" sz="1900" b="1" dirty="0" smtClean="0">
                <a:latin typeface="Courier New"/>
                <a:cs typeface="Courier New"/>
              </a:rPr>
              <a:t>) {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for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(j = </a:t>
            </a:r>
            <a:r>
              <a:rPr lang="en-US" sz="1900" b="1" dirty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900" b="1" dirty="0">
                <a:latin typeface="Courier New"/>
                <a:cs typeface="Courier New"/>
              </a:rPr>
              <a:t>; j &lt; 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err="1">
                <a:latin typeface="Courier New"/>
                <a:cs typeface="Courier New"/>
              </a:rPr>
              <a:t>len</a:t>
            </a:r>
            <a:r>
              <a:rPr lang="en-US" sz="1900" b="1" dirty="0">
                <a:latin typeface="Courier New"/>
                <a:cs typeface="Courier New"/>
              </a:rPr>
              <a:t>; j++)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  </a:t>
            </a:r>
            <a:r>
              <a:rPr lang="en-US" sz="1900" b="1" dirty="0" err="1" smtClean="0">
                <a:latin typeface="Courier New"/>
                <a:cs typeface="Courier New"/>
              </a:rPr>
              <a:t>read_disk_block</a:t>
            </a:r>
            <a:r>
              <a:rPr lang="en-US" sz="1900" b="1" dirty="0" smtClean="0">
                <a:latin typeface="Courier New"/>
                <a:cs typeface="Courier New"/>
              </a:rPr>
              <a:t>(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block # */</a:t>
            </a:r>
            <a:r>
              <a:rPr lang="en-US" sz="1900" b="1" dirty="0" smtClean="0">
                <a:latin typeface="Courier New"/>
                <a:cs typeface="Courier New"/>
              </a:rPr>
              <a:t> </a:t>
            </a:r>
            <a:r>
              <a:rPr lang="en-US" sz="1900" b="1" dirty="0">
                <a:latin typeface="Courier New"/>
                <a:cs typeface="Courier New"/>
              </a:rPr>
              <a:t>directory[</a:t>
            </a:r>
            <a:r>
              <a:rPr lang="en-US" sz="1900" b="1" dirty="0" err="1">
                <a:latin typeface="Courier New"/>
                <a:cs typeface="Courier New"/>
              </a:rPr>
              <a:t>i</a:t>
            </a:r>
            <a:r>
              <a:rPr lang="en-US" sz="1900" b="1" dirty="0">
                <a:latin typeface="Courier New"/>
                <a:cs typeface="Courier New"/>
              </a:rPr>
              <a:t>].</a:t>
            </a:r>
            <a:r>
              <a:rPr lang="en-US" sz="1900" b="1" dirty="0" smtClean="0">
                <a:latin typeface="Courier New"/>
                <a:cs typeface="Courier New"/>
              </a:rPr>
              <a:t>start + j</a:t>
            </a:r>
            <a:r>
              <a:rPr lang="en-US" sz="1900" b="1" dirty="0">
                <a:latin typeface="Courier New"/>
                <a:cs typeface="Courier New"/>
              </a:rPr>
              <a:t>, </a:t>
            </a:r>
            <a:br>
              <a:rPr lang="en-US" sz="1900" b="1" dirty="0">
                <a:latin typeface="Courier New"/>
                <a:cs typeface="Courier New"/>
              </a:rPr>
            </a:br>
            <a:r>
              <a:rPr lang="en-US" sz="1900" b="1" dirty="0">
                <a:latin typeface="Courier New"/>
                <a:cs typeface="Courier New"/>
              </a:rPr>
              <a:t>			</a:t>
            </a:r>
            <a:r>
              <a:rPr lang="en-US" sz="1900" b="1" dirty="0" smtClean="0">
                <a:latin typeface="Courier New"/>
                <a:cs typeface="Courier New"/>
              </a:rPr>
              <a:t>  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/* destination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err="1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 + </a:t>
            </a:r>
            <a:r>
              <a:rPr lang="en-US" sz="1900" b="1" dirty="0" smtClean="0">
                <a:latin typeface="Courier New"/>
                <a:cs typeface="Courier New"/>
              </a:rPr>
              <a:t>j * </a:t>
            </a:r>
            <a:r>
              <a:rPr lang="en-US" sz="19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512</a:t>
            </a:r>
            <a:r>
              <a:rPr lang="en-US" sz="19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  </a:t>
            </a:r>
            <a:r>
              <a:rPr lang="en-US" sz="19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break</a:t>
            </a:r>
            <a:r>
              <a:rPr lang="en-US" sz="19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 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 err="1">
                <a:solidFill>
                  <a:schemeClr val="accent1"/>
                </a:solidFill>
                <a:latin typeface="Courier New"/>
                <a:cs typeface="Courier New"/>
              </a:rPr>
              <a:t>asm</a:t>
            </a:r>
            <a:r>
              <a:rPr lang="en-US" sz="1900" b="1" dirty="0" smtClean="0">
                <a:latin typeface="Courier New"/>
                <a:cs typeface="Courier New"/>
              </a:rPr>
              <a:t>(“call </a:t>
            </a:r>
            <a:r>
              <a:rPr lang="en-US" sz="1900" b="1" dirty="0" err="1" smtClean="0">
                <a:latin typeface="Courier New"/>
                <a:cs typeface="Courier New"/>
              </a:rPr>
              <a:t>program_base</a:t>
            </a:r>
            <a:r>
              <a:rPr lang="en-US" sz="1900" b="1" dirty="0">
                <a:latin typeface="Courier New"/>
                <a:cs typeface="Courier New"/>
              </a:rPr>
              <a:t>”);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   </a:t>
            </a:r>
            <a:r>
              <a:rPr lang="en-US" sz="1900" b="1" dirty="0">
                <a:solidFill>
                  <a:schemeClr val="accent3"/>
                </a:solidFill>
                <a:latin typeface="Courier New"/>
                <a:cs typeface="Courier New"/>
              </a:rPr>
              <a:t>/* returns here when program is done </a:t>
            </a:r>
            <a:r>
              <a:rPr lang="en-US" sz="19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*/</a:t>
            </a:r>
          </a:p>
          <a:p>
            <a:pPr marL="0" indent="0">
              <a:buNone/>
            </a:pPr>
            <a:r>
              <a:rPr lang="en-US" sz="1900" b="1" dirty="0">
                <a:latin typeface="Courier New"/>
                <a:cs typeface="Courier New"/>
              </a:rPr>
              <a:t> </a:t>
            </a:r>
            <a:r>
              <a:rPr lang="en-US" sz="1900" b="1" dirty="0" smtClean="0">
                <a:latin typeface="Courier New"/>
                <a:cs typeface="Courier New"/>
              </a:rPr>
              <a:t> }</a:t>
            </a:r>
            <a:endParaRPr lang="en-US" sz="19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Our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" y="1600200"/>
            <a:ext cx="5910944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Crashes if it can’t find the specified program</a:t>
            </a:r>
          </a:p>
          <a:p>
            <a:r>
              <a:rPr lang="en-US" dirty="0" smtClean="0"/>
              <a:t>If the program crashes, the whole OS needs to be restarted</a:t>
            </a:r>
          </a:p>
          <a:p>
            <a:r>
              <a:rPr lang="en-US" dirty="0" smtClean="0"/>
              <a:t>Programs may not run if the OS is upgraded</a:t>
            </a:r>
          </a:p>
          <a:p>
            <a:pPr lvl="1"/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Programs access OS APIs directly</a:t>
            </a:r>
          </a:p>
          <a:p>
            <a:pPr lvl="1"/>
            <a:r>
              <a:rPr lang="en-US" dirty="0" smtClean="0"/>
              <a:t>What if the addresses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943" y="169882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tangle 29"/>
          <p:cNvSpPr/>
          <p:nvPr/>
        </p:nvSpPr>
        <p:spPr>
          <a:xfrm>
            <a:off x="6776943" y="554001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5842712" y="577251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5865154" y="152708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695492" y="121131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37" name="Rectangle 36"/>
          <p:cNvSpPr/>
          <p:nvPr/>
        </p:nvSpPr>
        <p:spPr>
          <a:xfrm>
            <a:off x="6779484" y="1694456"/>
            <a:ext cx="1622138" cy="47218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Hardware</a:t>
            </a:r>
            <a:endParaRPr lang="en-US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6776712" y="2291353"/>
            <a:ext cx="1627682" cy="1366048"/>
            <a:chOff x="6776712" y="2291353"/>
            <a:chExt cx="1627682" cy="1366048"/>
          </a:xfrm>
        </p:grpSpPr>
        <p:sp>
          <p:nvSpPr>
            <p:cNvPr id="34" name="Rectangle 33"/>
            <p:cNvSpPr/>
            <p:nvPr/>
          </p:nvSpPr>
          <p:spPr>
            <a:xfrm>
              <a:off x="6776943" y="2291353"/>
              <a:ext cx="1627221" cy="1366048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76712" y="2747681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getchar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01477" y="2319273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OS Code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76712" y="3197604"/>
              <a:ext cx="1627682" cy="34631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err="1" smtClean="0"/>
                <a:t>putchar</a:t>
              </a:r>
              <a:r>
                <a:rPr lang="en-US" i="1" dirty="0" smtClean="0"/>
                <a:t>()</a:t>
              </a:r>
              <a:endParaRPr lang="en-US" i="1" dirty="0"/>
            </a:p>
          </p:txBody>
        </p:sp>
      </p:grpSp>
      <p:cxnSp>
        <p:nvCxnSpPr>
          <p:cNvPr id="7" name="Elbow Connector 6"/>
          <p:cNvCxnSpPr>
            <a:endCxn id="35" idx="3"/>
          </p:cNvCxnSpPr>
          <p:nvPr/>
        </p:nvCxnSpPr>
        <p:spPr>
          <a:xfrm rot="5400000" flipH="1" flipV="1">
            <a:off x="7608834" y="3713626"/>
            <a:ext cx="1588349" cy="2772"/>
          </a:xfrm>
          <a:prstGeom prst="bentConnector4">
            <a:avLst>
              <a:gd name="adj1" fmla="val -809"/>
              <a:gd name="adj2" fmla="val 8346753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39" idx="3"/>
          </p:cNvCxnSpPr>
          <p:nvPr/>
        </p:nvCxnSpPr>
        <p:spPr>
          <a:xfrm rot="5400000" flipH="1" flipV="1">
            <a:off x="7571541" y="4200842"/>
            <a:ext cx="1662935" cy="2772"/>
          </a:xfrm>
          <a:prstGeom prst="bentConnector4">
            <a:avLst>
              <a:gd name="adj1" fmla="val -195"/>
              <a:gd name="adj2" fmla="val 17343218"/>
            </a:avLst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78098" y="4181909"/>
            <a:ext cx="1624909" cy="110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52" name="Multiply 51"/>
          <p:cNvSpPr/>
          <p:nvPr/>
        </p:nvSpPr>
        <p:spPr>
          <a:xfrm>
            <a:off x="8179949" y="2699164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/>
          <p:cNvSpPr/>
          <p:nvPr/>
        </p:nvSpPr>
        <p:spPr>
          <a:xfrm>
            <a:off x="8179949" y="3149817"/>
            <a:ext cx="443346" cy="443346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1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4.72222E-6 0.0578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Call </a:t>
            </a:r>
            <a:r>
              <a:rPr lang="en-US" dirty="0"/>
              <a:t>I</a:t>
            </a:r>
            <a:r>
              <a:rPr lang="en-US" dirty="0" smtClean="0"/>
              <a:t>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call table</a:t>
            </a:r>
          </a:p>
          <a:p>
            <a:pPr lvl="1"/>
            <a:r>
              <a:rPr lang="en-US" dirty="0" smtClean="0"/>
              <a:t>Layer of indirection to abstract the OS APIs</a:t>
            </a:r>
          </a:p>
          <a:p>
            <a:pPr lvl="1"/>
            <a:r>
              <a:rPr lang="en-US" dirty="0" smtClean="0"/>
              <a:t>Table is always located at a fixed position</a:t>
            </a:r>
          </a:p>
          <a:p>
            <a:pPr lvl="1"/>
            <a:r>
              <a:rPr lang="en-US" dirty="0" smtClean="0"/>
              <a:t>Each OS API is given a specific index in the table</a:t>
            </a:r>
          </a:p>
          <a:p>
            <a:r>
              <a:rPr lang="en-US" dirty="0" smtClean="0"/>
              <a:t>Programs access APIs via the table, instead of hard coding the function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Traps: Software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can also generate interrupts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Traps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exceptions</a:t>
            </a:r>
            <a:r>
              <a:rPr lang="en-US" dirty="0"/>
              <a:t> are software interrupts</a:t>
            </a:r>
          </a:p>
          <a:p>
            <a:r>
              <a:rPr lang="en-US" dirty="0" smtClean="0"/>
              <a:t>Example: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accent4"/>
                </a:solidFill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system call number goes in EAX, exit() = 1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xor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ebx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exit() takes one parameter</a:t>
            </a:r>
          </a:p>
          <a:p>
            <a:pPr marL="628650" indent="0">
              <a:buNone/>
              <a:tabLst>
                <a:tab pos="2400300" algn="l"/>
              </a:tabLst>
            </a:pP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4"/>
                </a:solidFill>
              </a:rPr>
              <a:t>0x80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3"/>
                </a:solidFill>
              </a:rPr>
              <a:t>; transfer control to the Linux kernel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48840" y="3291235"/>
            <a:ext cx="5408469" cy="1302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9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34"/>
            <a:ext cx="8229600" cy="849153"/>
          </a:xfrm>
        </p:spPr>
        <p:txBody>
          <a:bodyPr/>
          <a:lstStyle/>
          <a:p>
            <a:r>
              <a:rPr lang="en-US" dirty="0" smtClean="0"/>
              <a:t>(Simplified) System Call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2058379" y="5630640"/>
            <a:ext cx="4071938" cy="994725"/>
          </a:xfrm>
          <a:prstGeom prst="wedgeRectCallout">
            <a:avLst>
              <a:gd name="adj1" fmla="val 77787"/>
              <a:gd name="adj2" fmla="val -7053"/>
            </a:avLst>
          </a:prstGeom>
          <a:solidFill>
            <a:schemeClr val="accent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333120" y="1997261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33121" y="5838451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98888" y="6070957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421330" y="182552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0xFFFF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251668" y="1509758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910832"/>
              </p:ext>
            </p:extLst>
          </p:nvPr>
        </p:nvGraphicFramePr>
        <p:xfrm>
          <a:off x="2148867" y="5740418"/>
          <a:ext cx="390042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177"/>
                <a:gridCol w="19802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Interrupt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Handler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0xA146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7333118" y="1997261"/>
            <a:ext cx="1627221" cy="204063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419634" y="3228663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0xA146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332657" y="3146808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0x80 Handler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7332657" y="4918317"/>
            <a:ext cx="1627221" cy="71845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</a:t>
            </a:r>
            <a:endParaRPr lang="en-US" sz="2000" dirty="0"/>
          </a:p>
        </p:txBody>
      </p:sp>
      <p:sp>
        <p:nvSpPr>
          <p:cNvPr id="17" name="Rectangular Callout 16"/>
          <p:cNvSpPr/>
          <p:nvPr/>
        </p:nvSpPr>
        <p:spPr>
          <a:xfrm>
            <a:off x="4781923" y="4352339"/>
            <a:ext cx="1724024" cy="1131956"/>
          </a:xfrm>
          <a:prstGeom prst="wedgeRectCallout">
            <a:avLst>
              <a:gd name="adj1" fmla="val 93257"/>
              <a:gd name="adj2" fmla="val 16929"/>
            </a:avLst>
          </a:prstGeom>
          <a:solidFill>
            <a:schemeClr val="accent6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/>
              <a:t>mov</a:t>
            </a:r>
            <a:r>
              <a:rPr lang="en-US" sz="2400" dirty="0" smtClean="0"/>
              <a:t> </a:t>
            </a:r>
            <a:r>
              <a:rPr lang="en-US" sz="2400" dirty="0" err="1" smtClean="0"/>
              <a:t>eax</a:t>
            </a:r>
            <a:r>
              <a:rPr lang="en-US" sz="2400" dirty="0" smtClean="0"/>
              <a:t>, 1</a:t>
            </a:r>
          </a:p>
          <a:p>
            <a:r>
              <a:rPr lang="en-US" sz="2400" dirty="0" err="1" smtClean="0"/>
              <a:t>xor</a:t>
            </a:r>
            <a:r>
              <a:rPr lang="en-US" sz="2400" dirty="0" smtClean="0"/>
              <a:t> </a:t>
            </a:r>
            <a:r>
              <a:rPr lang="en-US" sz="2400" dirty="0" err="1" smtClean="0"/>
              <a:t>ebx</a:t>
            </a:r>
            <a:r>
              <a:rPr lang="en-US" sz="2400" dirty="0" smtClean="0"/>
              <a:t>, </a:t>
            </a:r>
            <a:r>
              <a:rPr lang="en-US" sz="2400" dirty="0" err="1" smtClean="0"/>
              <a:t>ebx</a:t>
            </a:r>
            <a:endParaRPr lang="en-US" sz="2400" dirty="0" smtClean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0x80</a:t>
            </a:r>
            <a:endParaRPr lang="en-US" sz="24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6025" y="908000"/>
            <a:ext cx="6107862" cy="242722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Software executes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 smtClean="0"/>
              <a:t> 0x80, pushes EIP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looks up handler in the IVT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CPU transfers control to the OS handler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Handler looks up EAX in the </a:t>
            </a:r>
            <a:r>
              <a:rPr lang="en-US" sz="2800" dirty="0" err="1" smtClean="0"/>
              <a:t>syscall</a:t>
            </a:r>
            <a:r>
              <a:rPr lang="en-US" sz="2800" dirty="0" smtClean="0"/>
              <a:t>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Jump to the API code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123929" y="6104838"/>
            <a:ext cx="3923607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2196" y="3578391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Syscall</a:t>
            </a:r>
            <a:r>
              <a:rPr lang="en-US" sz="2000" dirty="0" smtClean="0"/>
              <a:t> Table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7332196" y="2693482"/>
            <a:ext cx="1627682" cy="339465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printf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578378" y="2025584"/>
            <a:ext cx="106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OS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Rectangular Callout 22"/>
          <p:cNvSpPr/>
          <p:nvPr/>
        </p:nvSpPr>
        <p:spPr>
          <a:xfrm>
            <a:off x="3745693" y="3081028"/>
            <a:ext cx="2473394" cy="994725"/>
          </a:xfrm>
          <a:prstGeom prst="wedgeRectCallout">
            <a:avLst>
              <a:gd name="adj1" fmla="val 91454"/>
              <a:gd name="adj2" fmla="val 17460"/>
            </a:avLst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34602"/>
              </p:ext>
            </p:extLst>
          </p:nvPr>
        </p:nvGraphicFramePr>
        <p:xfrm>
          <a:off x="3940323" y="3196828"/>
          <a:ext cx="2155572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07124"/>
                <a:gridCol w="1548448"/>
              </a:tblGrid>
              <a:tr h="191453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Pointer to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0xC0F4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912523" y="3555226"/>
            <a:ext cx="2223783" cy="4001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985636">
            <a:off x="3734175" y="3900713"/>
            <a:ext cx="1071562" cy="101383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EIP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422560" y="267257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0xC0F4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7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0.1101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11019 L 0.27309 -0.1761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309 -0.17615 L 0.27309 -0.24977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18" grpId="0" animBg="1"/>
      <p:bldP spid="18" grpId="2" animBg="1"/>
      <p:bldP spid="18" grpId="3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Support for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269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CPUs provide instruction support for invoking system calls</a:t>
            </a:r>
          </a:p>
          <a:p>
            <a:pPr lvl="1"/>
            <a:r>
              <a:rPr lang="en-US" dirty="0" smtClean="0"/>
              <a:t>On x86, system calls are initiated via an interrupt</a:t>
            </a:r>
          </a:p>
          <a:p>
            <a:r>
              <a:rPr lang="en-US" dirty="0" smtClean="0"/>
              <a:t>Example: Linux system calls</a:t>
            </a:r>
          </a:p>
          <a:p>
            <a:pPr lvl="1"/>
            <a:r>
              <a:rPr lang="en-US" dirty="0" smtClean="0"/>
              <a:t>On x86,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0x80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is the system call interrupt</a:t>
            </a:r>
          </a:p>
          <a:p>
            <a:pPr lvl="1"/>
            <a:r>
              <a:rPr lang="en-US" dirty="0" smtClean="0"/>
              <a:t>EAX holds the table index of the desired API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352095"/>
              </p:ext>
            </p:extLst>
          </p:nvPr>
        </p:nvGraphicFramePr>
        <p:xfrm>
          <a:off x="3302925" y="4697748"/>
          <a:ext cx="24275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685"/>
                <a:gridCol w="13498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sys_fork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sys_read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sys_write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9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OS So </a:t>
            </a:r>
            <a:r>
              <a:rPr lang="en-US" dirty="0"/>
              <a:t>F</a:t>
            </a:r>
            <a:r>
              <a:rPr lang="en-US" dirty="0" smtClean="0"/>
              <a:t>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at the level of MS-DOS 1.0</a:t>
            </a:r>
          </a:p>
          <a:p>
            <a:r>
              <a:rPr lang="en-US" dirty="0" smtClean="0"/>
              <a:t>Current features:</a:t>
            </a:r>
          </a:p>
          <a:p>
            <a:pPr lvl="1"/>
            <a:r>
              <a:rPr lang="en-US" dirty="0" smtClean="0"/>
              <a:t>Interface to frame buffer</a:t>
            </a:r>
          </a:p>
          <a:p>
            <a:pPr lvl="1"/>
            <a:r>
              <a:rPr lang="en-US" dirty="0" smtClean="0"/>
              <a:t>Interface to </a:t>
            </a:r>
            <a:r>
              <a:rPr lang="en-US" dirty="0"/>
              <a:t>k</a:t>
            </a:r>
            <a:r>
              <a:rPr lang="en-US" dirty="0" smtClean="0"/>
              <a:t>eyboard controller</a:t>
            </a:r>
          </a:p>
          <a:p>
            <a:pPr lvl="1"/>
            <a:r>
              <a:rPr lang="en-US" dirty="0" smtClean="0"/>
              <a:t>Interface to disk controller</a:t>
            </a:r>
          </a:p>
          <a:p>
            <a:pPr lvl="1"/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Ability to load and execute simple programs</a:t>
            </a:r>
          </a:p>
          <a:p>
            <a:pPr lvl="1"/>
            <a:r>
              <a:rPr lang="en-US" dirty="0" smtClean="0"/>
              <a:t>Uses interrupts to make system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with MS-DOS 1.0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1208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Separate OS and program spaces</a:t>
            </a:r>
          </a:p>
          <a:p>
            <a:r>
              <a:rPr lang="en-US" dirty="0" smtClean="0"/>
              <a:t>System call table accessed via interrupt</a:t>
            </a:r>
          </a:p>
          <a:p>
            <a:r>
              <a:rPr lang="en-US" dirty="0" smtClean="0"/>
              <a:t>Command line is part of OS</a:t>
            </a:r>
          </a:p>
          <a:p>
            <a:r>
              <a:rPr lang="en-US" dirty="0" smtClean="0"/>
              <a:t>Similar keyboard controller, frame buffer, and disk controller</a:t>
            </a:r>
            <a:endParaRPr 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84480" y="1882544"/>
            <a:ext cx="1627221" cy="4253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784481" y="5723734"/>
            <a:ext cx="1627221" cy="417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IVT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850248" y="595624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0x0000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105606" y="1638768"/>
            <a:ext cx="55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Top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6703028" y="1395041"/>
            <a:ext cx="170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Main Memory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6784479" y="4795412"/>
            <a:ext cx="1627221" cy="4300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MS-DOS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6784479" y="5273220"/>
            <a:ext cx="1622138" cy="4203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BIOS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885419" y="1950933"/>
            <a:ext cx="1432851" cy="2761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 Program Region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60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Hardware Basics</a:t>
            </a:r>
          </a:p>
          <a:p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PC </a:t>
            </a:r>
            <a:r>
              <a:rPr lang="en-US" sz="4400" dirty="0" err="1" smtClean="0">
                <a:solidFill>
                  <a:schemeClr val="bg1">
                    <a:lumMod val="75000"/>
                  </a:schemeClr>
                </a:solidFill>
              </a:rPr>
              <a:t>Bootup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 Sequence</a:t>
            </a:r>
          </a:p>
          <a:p>
            <a:r>
              <a:rPr lang="en-US" sz="4400" dirty="0">
                <a:solidFill>
                  <a:schemeClr val="bg1">
                    <a:lumMod val="75000"/>
                  </a:schemeClr>
                </a:solidFill>
              </a:rPr>
              <a:t>A Simple OS </a:t>
            </a: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</a:rPr>
              <a:t>Example</a:t>
            </a:r>
          </a:p>
          <a:p>
            <a:r>
              <a:rPr lang="en-US" sz="4400" dirty="0" smtClean="0"/>
              <a:t>Kernels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5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5600\assets\800px-IBM_PC_5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55" y="117403"/>
            <a:ext cx="2104118" cy="152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589314"/>
            <a:ext cx="9067800" cy="494211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1981: IBM releases a Personal </a:t>
            </a:r>
            <a:r>
              <a:rPr lang="en-US" dirty="0"/>
              <a:t>C</a:t>
            </a:r>
            <a:r>
              <a:rPr lang="en-US" dirty="0" smtClean="0"/>
              <a:t>omputer (PC) to compete with Apple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Input/Output</a:t>
            </a:r>
            <a:r>
              <a:rPr lang="en-US" dirty="0" smtClean="0"/>
              <a:t> System (BIOS) for low-level control</a:t>
            </a:r>
          </a:p>
          <a:p>
            <a:pPr lvl="1"/>
            <a:r>
              <a:rPr lang="en-US" dirty="0" smtClean="0"/>
              <a:t>Three high-level </a:t>
            </a:r>
            <a:r>
              <a:rPr lang="en-US" dirty="0" err="1" smtClean="0"/>
              <a:t>OSes</a:t>
            </a:r>
            <a:r>
              <a:rPr lang="en-US" dirty="0" smtClean="0"/>
              <a:t>, including MS-DOS</a:t>
            </a:r>
          </a:p>
          <a:p>
            <a:pPr lvl="1"/>
            <a:r>
              <a:rPr lang="en-US" dirty="0" smtClean="0"/>
              <a:t>Developers were asked to write software for DOS or BIOS, not bare-metal hardware</a:t>
            </a:r>
          </a:p>
          <a:p>
            <a:r>
              <a:rPr lang="en-US" dirty="0" smtClean="0"/>
              <a:t>1982: Compaq and others release IBM-compatible PCs</a:t>
            </a:r>
          </a:p>
          <a:p>
            <a:pPr lvl="1"/>
            <a:r>
              <a:rPr lang="en-US" dirty="0" smtClean="0"/>
              <a:t>Different hardware implementations (except 808x CPU)</a:t>
            </a:r>
          </a:p>
          <a:p>
            <a:pPr lvl="1"/>
            <a:r>
              <a:rPr lang="en-US" dirty="0" smtClean="0"/>
              <a:t>Reverse engineered and </a:t>
            </a:r>
            <a:r>
              <a:rPr lang="en-US" dirty="0" err="1" smtClean="0"/>
              <a:t>reimplemented</a:t>
            </a:r>
            <a:r>
              <a:rPr lang="en-US" dirty="0" smtClean="0"/>
              <a:t> BIOS</a:t>
            </a:r>
          </a:p>
          <a:p>
            <a:pPr lvl="1"/>
            <a:r>
              <a:rPr lang="en-US" dirty="0" smtClean="0"/>
              <a:t>Relied on customized version of MS-DOS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Towards a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600200"/>
            <a:ext cx="8588829" cy="4525963"/>
          </a:xfrm>
        </p:spPr>
        <p:txBody>
          <a:bodyPr>
            <a:normAutofit/>
          </a:bodyPr>
          <a:lstStyle/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 smtClean="0">
                <a:solidFill>
                  <a:schemeClr val="accent1"/>
                </a:solidFill>
              </a:rPr>
              <a:t>kernel</a:t>
            </a:r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dirty="0" smtClean="0"/>
              <a:t>Typically loaded by the </a:t>
            </a:r>
            <a:r>
              <a:rPr lang="en-US" dirty="0" err="1" smtClean="0"/>
              <a:t>bootloader</a:t>
            </a:r>
            <a:endParaRPr lang="en-US" dirty="0" smtClean="0"/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are the features that kernels should implement?</a:t>
            </a:r>
          </a:p>
          <a:p>
            <a:pPr lvl="1"/>
            <a:r>
              <a:rPr lang="en-US" dirty="0" smtClean="0"/>
              <a:t>How should we architect the kernel to support these features?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Kernel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/>
          <a:lstStyle/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Required: CPU</a:t>
            </a:r>
            <a:r>
              <a:rPr lang="en-US" dirty="0"/>
              <a:t> </a:t>
            </a:r>
            <a:r>
              <a:rPr lang="en-US" dirty="0" smtClean="0"/>
              <a:t>and memory</a:t>
            </a:r>
          </a:p>
          <a:p>
            <a:pPr lvl="1"/>
            <a:r>
              <a:rPr lang="en-US" dirty="0" smtClean="0"/>
              <a:t>Optional: disks, keyboards, mice, video, etc.</a:t>
            </a:r>
          </a:p>
          <a:p>
            <a:r>
              <a:rPr lang="en-US" dirty="0" smtClean="0"/>
              <a:t>Loading and executing programs</a:t>
            </a:r>
          </a:p>
          <a:p>
            <a:r>
              <a:rPr lang="en-US" dirty="0" smtClean="0"/>
              <a:t>System calls and APIs</a:t>
            </a:r>
          </a:p>
          <a:p>
            <a:r>
              <a:rPr lang="en-US" dirty="0" smtClean="0"/>
              <a:t>Protection and fault tolerance</a:t>
            </a:r>
          </a:p>
          <a:p>
            <a:pPr lvl="1"/>
            <a:r>
              <a:rPr lang="en-US" dirty="0" smtClean="0"/>
              <a:t>E.g. a program crash shouldn’t crash the computer</a:t>
            </a:r>
          </a:p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E.g. only authorized users should be able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Architecting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Three basic 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Monolithic kernels</a:t>
            </a:r>
          </a:p>
          <a:p>
            <a:pPr marL="1200150" lvl="2" indent="-342900"/>
            <a:r>
              <a:rPr lang="en-US" dirty="0" smtClean="0"/>
              <a:t>All functionality is compiled together</a:t>
            </a:r>
          </a:p>
          <a:p>
            <a:pPr marL="1200150" lvl="2" indent="-342900"/>
            <a:r>
              <a:rPr lang="en-US" dirty="0" smtClean="0"/>
              <a:t>All code runs in privileged kernel-space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Microkernels</a:t>
            </a:r>
          </a:p>
          <a:p>
            <a:pPr marL="1203325" lvl="2" indent="-346075"/>
            <a:r>
              <a:rPr lang="en-US" dirty="0" smtClean="0"/>
              <a:t>Only </a:t>
            </a:r>
            <a:r>
              <a:rPr lang="en-US" b="1" dirty="0" smtClean="0"/>
              <a:t>essential</a:t>
            </a:r>
            <a:r>
              <a:rPr lang="en-US" dirty="0" smtClean="0"/>
              <a:t> functionality is compiled into the kernel</a:t>
            </a:r>
          </a:p>
          <a:p>
            <a:pPr marL="1203325" lvl="2" indent="-346075"/>
            <a:r>
              <a:rPr lang="en-US" dirty="0" smtClean="0"/>
              <a:t>All other functionality runs in unprivileged user space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Hybrid kernels</a:t>
            </a:r>
          </a:p>
          <a:p>
            <a:pPr marL="1203325" lvl="2" indent="-346075"/>
            <a:r>
              <a:rPr lang="en-US" dirty="0" smtClean="0"/>
              <a:t>Most functionality is compiled into the kernel</a:t>
            </a:r>
          </a:p>
          <a:p>
            <a:pPr marL="1203325" lvl="2" indent="-346075"/>
            <a:r>
              <a:rPr lang="en-US" dirty="0" smtClean="0"/>
              <a:t>Some functions are loaded dynamically</a:t>
            </a:r>
          </a:p>
          <a:p>
            <a:pPr marL="1203325" lvl="2" indent="-346075"/>
            <a:r>
              <a:rPr lang="en-US" dirty="0" smtClean="0"/>
              <a:t>Typically, all functionality runs in kernel-space</a:t>
            </a:r>
          </a:p>
          <a:p>
            <a:pPr marL="1371600" lvl="2" indent="-51435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83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8050" y="1884219"/>
            <a:ext cx="5591695" cy="4084320"/>
            <a:chOff x="338050" y="1884219"/>
            <a:chExt cx="5591695" cy="4084320"/>
          </a:xfrm>
        </p:grpSpPr>
        <p:sp>
          <p:nvSpPr>
            <p:cNvPr id="12" name="Cloud 11"/>
            <p:cNvSpPr/>
            <p:nvPr/>
          </p:nvSpPr>
          <p:spPr>
            <a:xfrm>
              <a:off x="338050" y="1884219"/>
              <a:ext cx="5591695" cy="4084320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86196" y="3093378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581586" y="2909092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69526" y="3026902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Program Loader</a:t>
              </a:r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86197" y="3973485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Security Policies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76595" y="3801858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Error Handling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169526" y="3889697"/>
              <a:ext cx="1211580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 APIs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493521" y="4769804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 Drivers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901142" y="4622776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00350" y="2484122"/>
              <a:ext cx="2429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Monolithic 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6725514" y="3507311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3" name="Left-Right Arrow 22"/>
          <p:cNvSpPr/>
          <p:nvPr/>
        </p:nvSpPr>
        <p:spPr>
          <a:xfrm rot="21127209">
            <a:off x="5286871" y="3808050"/>
            <a:ext cx="1495271" cy="501365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6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84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211686" y="1333850"/>
            <a:ext cx="272657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81493" y="1417638"/>
              <a:ext cx="134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5881254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sp>
        <p:nvSpPr>
          <p:cNvPr id="12" name="Cloud 11"/>
          <p:cNvSpPr/>
          <p:nvPr/>
        </p:nvSpPr>
        <p:spPr>
          <a:xfrm rot="6413418">
            <a:off x="36557" y="1930693"/>
            <a:ext cx="4156939" cy="38152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44367" y="2439585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Manager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274535" y="2591793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Scheduling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421463" y="5028152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Loader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8692" y="3251269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942747" y="3383322"/>
            <a:ext cx="1338349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2220366" y="4229141"/>
            <a:ext cx="1211580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APIs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4634" y="4166632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89893" y="2010519"/>
            <a:ext cx="13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Kernel Code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516538" y="2591793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29012" y="2094869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Third-Party Code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4685585" y="3429537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Driver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417973" y="4267281"/>
            <a:ext cx="1213658" cy="6594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6670095" y="5221198"/>
            <a:ext cx="1788971" cy="764771"/>
          </a:xfrm>
          <a:prstGeom prst="foldedCorner">
            <a:avLst>
              <a:gd name="adj" fmla="val 2826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Program</a:t>
            </a:r>
            <a:endParaRPr lang="en-US" dirty="0"/>
          </a:p>
        </p:txBody>
      </p:sp>
      <p:sp>
        <p:nvSpPr>
          <p:cNvPr id="28" name="Left-Right Arrow 27"/>
          <p:cNvSpPr/>
          <p:nvPr/>
        </p:nvSpPr>
        <p:spPr>
          <a:xfrm rot="196747">
            <a:off x="3354223" y="4535979"/>
            <a:ext cx="1108798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20190936">
            <a:off x="3327403" y="3961065"/>
            <a:ext cx="1516226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896379" y="3487291"/>
            <a:ext cx="1919717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593648">
            <a:off x="3076826" y="5054817"/>
            <a:ext cx="3670390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  <p:bldP spid="25" grpId="0" animBg="1"/>
      <p:bldP spid="26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8618" y="1333850"/>
            <a:ext cx="4285444" cy="4838008"/>
            <a:chOff x="188422" y="1330036"/>
            <a:chExt cx="2726574" cy="4838008"/>
          </a:xfrm>
        </p:grpSpPr>
        <p:sp>
          <p:nvSpPr>
            <p:cNvPr id="6" name="Rectangle 5"/>
            <p:cNvSpPr/>
            <p:nvPr/>
          </p:nvSpPr>
          <p:spPr>
            <a:xfrm>
              <a:off x="188422" y="1330036"/>
              <a:ext cx="2726574" cy="48380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25290" y="1417638"/>
              <a:ext cx="8528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u="sng" dirty="0" smtClean="0"/>
                <a:t>User Space</a:t>
              </a:r>
              <a:endParaRPr lang="en-US" sz="2000" u="sng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7037" y="1333850"/>
            <a:ext cx="4390505" cy="4838008"/>
            <a:chOff x="3074324" y="1330036"/>
            <a:chExt cx="5881254" cy="4838008"/>
          </a:xfrm>
        </p:grpSpPr>
        <p:sp>
          <p:nvSpPr>
            <p:cNvPr id="7" name="Rectangle 6"/>
            <p:cNvSpPr/>
            <p:nvPr/>
          </p:nvSpPr>
          <p:spPr>
            <a:xfrm>
              <a:off x="3074324" y="1330036"/>
              <a:ext cx="5881254" cy="483800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52466" y="1417638"/>
              <a:ext cx="1524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u="sng" dirty="0" smtClean="0"/>
                <a:t>Kernel Space</a:t>
              </a:r>
              <a:endParaRPr lang="en-US" sz="2000" u="sng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88339" y="1888084"/>
            <a:ext cx="2623323" cy="4156939"/>
            <a:chOff x="232487" y="1589168"/>
            <a:chExt cx="2623323" cy="4156939"/>
          </a:xfrm>
        </p:grpSpPr>
        <p:sp>
          <p:nvSpPr>
            <p:cNvPr id="12" name="Cloud 11"/>
            <p:cNvSpPr/>
            <p:nvPr/>
          </p:nvSpPr>
          <p:spPr>
            <a:xfrm rot="6066423">
              <a:off x="-534321" y="2355976"/>
              <a:ext cx="4156939" cy="262332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89695" y="2592960"/>
              <a:ext cx="1213658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Memory Manager</a:t>
              </a:r>
              <a:endParaRPr lang="en-US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27349" y="3386511"/>
              <a:ext cx="1338349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 Scheduling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24545" y="4180062"/>
              <a:ext cx="1743955" cy="65947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Interprocess</a:t>
              </a:r>
              <a:r>
                <a:rPr lang="en-US" dirty="0" smtClean="0"/>
                <a:t> Communication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7349" y="2144728"/>
              <a:ext cx="133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/>
                  </a:solidFill>
                </a:rPr>
                <a:t>Kernel Code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23707" y="2070368"/>
            <a:ext cx="2976175" cy="3773255"/>
            <a:chOff x="5423707" y="2070368"/>
            <a:chExt cx="2976175" cy="3773255"/>
          </a:xfrm>
        </p:grpSpPr>
        <p:sp>
          <p:nvSpPr>
            <p:cNvPr id="18" name="Rounded Rectangle 17"/>
            <p:cNvSpPr/>
            <p:nvPr/>
          </p:nvSpPr>
          <p:spPr>
            <a:xfrm>
              <a:off x="5423707" y="2950548"/>
              <a:ext cx="1349090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Networking Service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491423" y="2079350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File System</a:t>
              </a:r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28046" y="2070368"/>
              <a:ext cx="1213658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Disk Driver</a:t>
              </a:r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069867" y="2950548"/>
              <a:ext cx="1330015" cy="65947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Card Driver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6034521" y="4065275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1</a:t>
              </a:r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6034521" y="5078852"/>
              <a:ext cx="1788971" cy="764771"/>
            </a:xfrm>
            <a:prstGeom prst="foldedCorner">
              <a:avLst>
                <a:gd name="adj" fmla="val 28261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Program 2</a:t>
              </a:r>
              <a:endParaRPr lang="en-US" dirty="0"/>
            </a:p>
          </p:txBody>
        </p:sp>
      </p:grpSp>
      <p:sp>
        <p:nvSpPr>
          <p:cNvPr id="28" name="Left-Right Arrow 27"/>
          <p:cNvSpPr/>
          <p:nvPr/>
        </p:nvSpPr>
        <p:spPr>
          <a:xfrm>
            <a:off x="6595815" y="2229407"/>
            <a:ext cx="62517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-Right Arrow 29"/>
          <p:cNvSpPr/>
          <p:nvPr/>
        </p:nvSpPr>
        <p:spPr>
          <a:xfrm rot="617148">
            <a:off x="3113001" y="5197521"/>
            <a:ext cx="3005425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 rot="19220255">
            <a:off x="2771552" y="3355898"/>
            <a:ext cx="3167493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 rot="21430005">
            <a:off x="3106282" y="4524348"/>
            <a:ext cx="3022331" cy="359362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0" grpId="1" animBg="1"/>
      <p:bldP spid="31" grpId="0" animBg="1"/>
      <p:bldP spid="32" grpId="0" animBg="1"/>
      <p:bldP spid="32" grpId="1" animBg="1"/>
      <p:bldP spid="32" grpId="2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9353" y="4594167"/>
            <a:ext cx="778625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313" y="4777047"/>
            <a:ext cx="226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Microkernels:</a:t>
            </a:r>
          </a:p>
          <a:p>
            <a:pPr algn="ctr"/>
            <a:r>
              <a:rPr lang="en-US" sz="2400" dirty="0" smtClean="0"/>
              <a:t>Small code base,</a:t>
            </a:r>
          </a:p>
          <a:p>
            <a:pPr algn="ctr"/>
            <a:r>
              <a:rPr lang="en-US" sz="2400" dirty="0" smtClean="0"/>
              <a:t>Few features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341600" y="4777047"/>
            <a:ext cx="267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Monolithic Kernels:</a:t>
            </a:r>
          </a:p>
          <a:p>
            <a:pPr algn="ctr"/>
            <a:r>
              <a:rPr lang="en-US" sz="2400" dirty="0" smtClean="0"/>
              <a:t>Huge code base,</a:t>
            </a:r>
          </a:p>
          <a:p>
            <a:pPr algn="ctr"/>
            <a:r>
              <a:rPr lang="en-US" sz="2400" dirty="0" smtClean="0"/>
              <a:t>Many features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922985" y="4777047"/>
            <a:ext cx="3358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Hybrid Kernels:</a:t>
            </a:r>
          </a:p>
          <a:p>
            <a:pPr algn="ctr"/>
            <a:r>
              <a:rPr lang="en-US" sz="2400" dirty="0"/>
              <a:t>P</a:t>
            </a:r>
            <a:r>
              <a:rPr lang="en-US" sz="2400" dirty="0" smtClean="0"/>
              <a:t>retty large code base,</a:t>
            </a:r>
          </a:p>
          <a:p>
            <a:pPr algn="ctr"/>
            <a:r>
              <a:rPr lang="en-US" sz="2400" dirty="0" smtClean="0"/>
              <a:t>Some features delegated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892123"/>
            <a:ext cx="2059858" cy="3156155"/>
            <a:chOff x="6553200" y="892123"/>
            <a:chExt cx="2059858" cy="3156155"/>
          </a:xfrm>
        </p:grpSpPr>
        <p:sp>
          <p:nvSpPr>
            <p:cNvPr id="16" name="Rectangular Callout 15"/>
            <p:cNvSpPr/>
            <p:nvPr/>
          </p:nvSpPr>
          <p:spPr>
            <a:xfrm>
              <a:off x="6553200" y="892123"/>
              <a:ext cx="2059858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639" y="2418521"/>
              <a:ext cx="1259941" cy="146172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1888" y="1062307"/>
              <a:ext cx="1172978" cy="1140657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2966120" y="887543"/>
            <a:ext cx="3193601" cy="3156155"/>
            <a:chOff x="2966120" y="887543"/>
            <a:chExt cx="3193601" cy="315615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9864" y="2829760"/>
              <a:ext cx="1498424" cy="87408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88" t="22472" r="26669" b="21688"/>
            <a:stretch/>
          </p:blipFill>
          <p:spPr>
            <a:xfrm>
              <a:off x="2991513" y="2548881"/>
              <a:ext cx="1411525" cy="123018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3683" y="1152014"/>
              <a:ext cx="1050143" cy="105014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1749" y="1158421"/>
              <a:ext cx="1050411" cy="1044543"/>
            </a:xfrm>
            <a:prstGeom prst="rect">
              <a:avLst/>
            </a:prstGeom>
          </p:spPr>
        </p:pic>
        <p:sp>
          <p:nvSpPr>
            <p:cNvPr id="17" name="Rectangular Callout 16"/>
            <p:cNvSpPr/>
            <p:nvPr/>
          </p:nvSpPr>
          <p:spPr>
            <a:xfrm>
              <a:off x="2966120" y="887543"/>
              <a:ext cx="3193601" cy="3156155"/>
            </a:xfrm>
            <a:prstGeom prst="wedgeRectCallout">
              <a:avLst>
                <a:gd name="adj1" fmla="val -8232"/>
                <a:gd name="adj2" fmla="val 63622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ular Callout 17"/>
          <p:cNvSpPr/>
          <p:nvPr/>
        </p:nvSpPr>
        <p:spPr>
          <a:xfrm>
            <a:off x="468070" y="887542"/>
            <a:ext cx="2059858" cy="3156155"/>
          </a:xfrm>
          <a:prstGeom prst="wedgeRectCallout">
            <a:avLst>
              <a:gd name="adj1" fmla="val 8379"/>
              <a:gd name="adj2" fmla="val 6212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Research Kernels:</a:t>
            </a:r>
          </a:p>
          <a:p>
            <a:pPr algn="ctr"/>
            <a:r>
              <a:rPr lang="en-US" dirty="0" smtClean="0"/>
              <a:t>Mach</a:t>
            </a:r>
          </a:p>
          <a:p>
            <a:pPr algn="ctr"/>
            <a:r>
              <a:rPr lang="en-US" dirty="0" smtClean="0"/>
              <a:t>L4</a:t>
            </a:r>
          </a:p>
          <a:p>
            <a:pPr algn="ctr"/>
            <a:r>
              <a:rPr lang="en-US" dirty="0" smtClean="0"/>
              <a:t>GNU Hurd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Kernels for Embedded System:</a:t>
            </a:r>
          </a:p>
          <a:p>
            <a:pPr algn="ctr"/>
            <a:r>
              <a:rPr lang="en-US" dirty="0" smtClean="0"/>
              <a:t>QNX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Monolithic Kernels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Single code base eases kernel development</a:t>
            </a:r>
          </a:p>
          <a:p>
            <a:pPr lvl="1"/>
            <a:r>
              <a:rPr lang="en-US" dirty="0" smtClean="0"/>
              <a:t>Robust APIs for application developers</a:t>
            </a:r>
          </a:p>
          <a:p>
            <a:pPr lvl="1"/>
            <a:r>
              <a:rPr lang="en-US" dirty="0" smtClean="0"/>
              <a:t>No need to find separate device drivers</a:t>
            </a:r>
          </a:p>
          <a:p>
            <a:pPr lvl="1"/>
            <a:r>
              <a:rPr lang="en-US" dirty="0" smtClean="0"/>
              <a:t>Fast performance due to tight coupling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Large code base, hard to check for correctness</a:t>
            </a:r>
          </a:p>
          <a:p>
            <a:pPr lvl="1"/>
            <a:r>
              <a:rPr lang="en-US" dirty="0" smtClean="0"/>
              <a:t>Bugs crash the entire kernel (and thus, the machine)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Pros/Cons of Microkernels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57" y="1457498"/>
            <a:ext cx="8739448" cy="5092931"/>
          </a:xfrm>
        </p:spPr>
        <p:txBody>
          <a:bodyPr>
            <a:normAutofit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Small code base, easy to check for correctness</a:t>
            </a:r>
          </a:p>
          <a:p>
            <a:pPr lvl="2"/>
            <a:r>
              <a:rPr lang="en-US" dirty="0" smtClean="0"/>
              <a:t>Excellent for high-security systems</a:t>
            </a:r>
          </a:p>
          <a:p>
            <a:pPr lvl="1"/>
            <a:r>
              <a:rPr lang="en-US" dirty="0" smtClean="0"/>
              <a:t>Extremely modular and configurable</a:t>
            </a:r>
          </a:p>
          <a:p>
            <a:pPr lvl="2"/>
            <a:r>
              <a:rPr lang="en-US" dirty="0" smtClean="0"/>
              <a:t>Choose only the pieces you need for embedded systems</a:t>
            </a:r>
          </a:p>
          <a:p>
            <a:pPr lvl="2"/>
            <a:r>
              <a:rPr lang="en-US" dirty="0" smtClean="0"/>
              <a:t>Easy to add new functionality (e.g. a new file system)</a:t>
            </a:r>
          </a:p>
          <a:p>
            <a:pPr lvl="1"/>
            <a:r>
              <a:rPr lang="en-US" dirty="0" smtClean="0"/>
              <a:t>Services may crash, but the system will remain stable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Performance is slower: many context switches</a:t>
            </a:r>
          </a:p>
          <a:p>
            <a:pPr lvl="1"/>
            <a:r>
              <a:rPr lang="en-US" dirty="0" smtClean="0"/>
              <a:t>No stable APIs, more difficult to write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" y="-412"/>
            <a:ext cx="8945755" cy="685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69972</TotalTime>
  <Words>4293</Words>
  <Application>Microsoft Office PowerPoint</Application>
  <PresentationFormat>On-screen Show (4:3)</PresentationFormat>
  <Paragraphs>1182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ＭＳ Ｐゴシック</vt:lpstr>
      <vt:lpstr>SimSun</vt:lpstr>
      <vt:lpstr>Arial</vt:lpstr>
      <vt:lpstr>Calibri</vt:lpstr>
      <vt:lpstr>Courier New</vt:lpstr>
      <vt:lpstr>Helvetica LT Std Bold</vt:lpstr>
      <vt:lpstr>Helvetica LT Std Light</vt:lpstr>
      <vt:lpstr>Helvetica-Light</vt:lpstr>
      <vt:lpstr>Office Theme</vt:lpstr>
      <vt:lpstr>CS 5600 Computer Systems</vt:lpstr>
      <vt:lpstr>What is an Operating System?</vt:lpstr>
      <vt:lpstr>PowerPoint Presentation</vt:lpstr>
      <vt:lpstr>Many Different OSes</vt:lpstr>
      <vt:lpstr>Goals for Today</vt:lpstr>
      <vt:lpstr>PowerPoint Presentation</vt:lpstr>
      <vt:lpstr>Basic Computer Architecture</vt:lpstr>
      <vt:lpstr>Some History</vt:lpstr>
      <vt:lpstr>PowerPoint Presentation</vt:lpstr>
      <vt:lpstr>IBM Loses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x86 History</vt:lpstr>
      <vt:lpstr>Basic CPU Layout</vt:lpstr>
      <vt:lpstr>PowerPoint Presentation</vt:lpstr>
      <vt:lpstr>Registers</vt:lpstr>
      <vt:lpstr>Storage Hierarchy</vt:lpstr>
      <vt:lpstr>x86 Registers (32 bit)</vt:lpstr>
      <vt:lpstr>Register Layout</vt:lpstr>
      <vt:lpstr>x86 Assembly Examples</vt:lpstr>
      <vt:lpstr>Important x86 Instructions</vt:lpstr>
      <vt:lpstr>Typical Memory Layout</vt:lpstr>
      <vt:lpstr>Memory Addressing</vt:lpstr>
      <vt:lpstr>Communicating with Devices</vt:lpstr>
      <vt:lpstr>PowerPoint Presentation</vt:lpstr>
      <vt:lpstr>I/O Ports</vt:lpstr>
      <vt:lpstr>I/O Port Example</vt:lpstr>
      <vt:lpstr>Problem With I/O Ports</vt:lpstr>
      <vt:lpstr>Memory Mapped Devices</vt:lpstr>
      <vt:lpstr>Example Keyboard Controller</vt:lpstr>
      <vt:lpstr>Direct Memory Access (DMA)</vt:lpstr>
      <vt:lpstr>DMA in Action</vt:lpstr>
      <vt:lpstr>Interrupts</vt:lpstr>
      <vt:lpstr>Interrupt Timeline</vt:lpstr>
      <vt:lpstr>Today’s Servers/Desktops</vt:lpstr>
      <vt:lpstr>PowerPoint Presentation</vt:lpstr>
      <vt:lpstr>What Happens After You Push Power?</vt:lpstr>
      <vt:lpstr>Starting the BIOS</vt:lpstr>
      <vt:lpstr>Loading Settings from CMOS</vt:lpstr>
      <vt:lpstr>Initialize Devices</vt:lpstr>
      <vt:lpstr>Bootstrapping</vt:lpstr>
      <vt:lpstr>The Master Boot Record (MBR)</vt:lpstr>
      <vt:lpstr>Example Bootloader: GRUB</vt:lpstr>
      <vt:lpstr>PowerPoint Presentation</vt:lpstr>
      <vt:lpstr>PowerPoint Presentation</vt:lpstr>
      <vt:lpstr>Status Check</vt:lpstr>
      <vt:lpstr>Goals of Our Simple OS</vt:lpstr>
      <vt:lpstr>Sample Program 1 – Hello World</vt:lpstr>
      <vt:lpstr>Sample Program 1 – Hello World</vt:lpstr>
      <vt:lpstr>Sample Program 2 – Keyboard to Screen</vt:lpstr>
      <vt:lpstr>The x86 Stack</vt:lpstr>
      <vt:lpstr>Function Calls and the Stack</vt:lpstr>
      <vt:lpstr>Function Call Example</vt:lpstr>
      <vt:lpstr>Argument Ordering and Return Values</vt:lpstr>
      <vt:lpstr>Pop Quiz</vt:lpstr>
      <vt:lpstr>A Minimal Operating System</vt:lpstr>
      <vt:lpstr>putchar()</vt:lpstr>
      <vt:lpstr>Using getkey() and putchar()</vt:lpstr>
      <vt:lpstr>Why Do We Care?</vt:lpstr>
      <vt:lpstr>Let’s Build a Basic Shell</vt:lpstr>
      <vt:lpstr>Basic Program Loading</vt:lpstr>
      <vt:lpstr>Example Disk Controller</vt:lpstr>
      <vt:lpstr>Example Disk Controller (cont.)</vt:lpstr>
      <vt:lpstr>Additional OS APIs</vt:lpstr>
      <vt:lpstr>Basic File System</vt:lpstr>
      <vt:lpstr>File System Structures</vt:lpstr>
      <vt:lpstr>Basic Command Line</vt:lpstr>
      <vt:lpstr>Limitations of Our OS</vt:lpstr>
      <vt:lpstr>System Call Interface</vt:lpstr>
      <vt:lpstr>Traps: Software Interrupts</vt:lpstr>
      <vt:lpstr>(Simplified) System Call Example</vt:lpstr>
      <vt:lpstr>CPU Support for System Calls</vt:lpstr>
      <vt:lpstr>Our OS So Far</vt:lpstr>
      <vt:lpstr>Similarities with MS-DOS 1.0</vt:lpstr>
      <vt:lpstr>PowerPoint Presentation</vt:lpstr>
      <vt:lpstr>Towards a Kernel</vt:lpstr>
      <vt:lpstr>Kernel Features</vt:lpstr>
      <vt:lpstr>Architecting Kernels</vt:lpstr>
      <vt:lpstr>Monolithic Kernel</vt:lpstr>
      <vt:lpstr>Hybrid Kernel</vt:lpstr>
      <vt:lpstr>Microkernel</vt:lpstr>
      <vt:lpstr>PowerPoint Presentation</vt:lpstr>
      <vt:lpstr>Pros/Cons of Monolithic Kernels</vt:lpstr>
      <vt:lpstr>Pros/Cons of Microkernels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1062</cp:revision>
  <cp:lastPrinted>2012-08-22T04:00:45Z</cp:lastPrinted>
  <dcterms:created xsi:type="dcterms:W3CDTF">2012-01-03T02:22:46Z</dcterms:created>
  <dcterms:modified xsi:type="dcterms:W3CDTF">2014-09-09T01:54:48Z</dcterms:modified>
</cp:coreProperties>
</file>