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64"/>
  </p:notesMasterIdLst>
  <p:handoutMasterIdLst>
    <p:handoutMasterId r:id="rId65"/>
  </p:handoutMasterIdLst>
  <p:sldIdLst>
    <p:sldId id="256" r:id="rId2"/>
    <p:sldId id="554" r:id="rId3"/>
    <p:sldId id="590" r:id="rId4"/>
    <p:sldId id="555" r:id="rId5"/>
    <p:sldId id="591" r:id="rId6"/>
    <p:sldId id="592" r:id="rId7"/>
    <p:sldId id="595" r:id="rId8"/>
    <p:sldId id="593" r:id="rId9"/>
    <p:sldId id="596" r:id="rId10"/>
    <p:sldId id="598" r:id="rId11"/>
    <p:sldId id="594" r:id="rId12"/>
    <p:sldId id="599" r:id="rId13"/>
    <p:sldId id="556" r:id="rId14"/>
    <p:sldId id="557" r:id="rId15"/>
    <p:sldId id="558" r:id="rId16"/>
    <p:sldId id="559" r:id="rId17"/>
    <p:sldId id="560" r:id="rId18"/>
    <p:sldId id="600" r:id="rId19"/>
    <p:sldId id="597" r:id="rId20"/>
    <p:sldId id="552" r:id="rId21"/>
    <p:sldId id="589" r:id="rId22"/>
    <p:sldId id="584" r:id="rId23"/>
    <p:sldId id="588" r:id="rId24"/>
    <p:sldId id="577" r:id="rId25"/>
    <p:sldId id="582" r:id="rId26"/>
    <p:sldId id="561" r:id="rId27"/>
    <p:sldId id="583" r:id="rId28"/>
    <p:sldId id="585" r:id="rId29"/>
    <p:sldId id="572" r:id="rId30"/>
    <p:sldId id="562" r:id="rId31"/>
    <p:sldId id="563" r:id="rId32"/>
    <p:sldId id="573" r:id="rId33"/>
    <p:sldId id="586" r:id="rId34"/>
    <p:sldId id="587" r:id="rId35"/>
    <p:sldId id="578" r:id="rId36"/>
    <p:sldId id="581" r:id="rId37"/>
    <p:sldId id="564" r:id="rId38"/>
    <p:sldId id="580" r:id="rId39"/>
    <p:sldId id="576" r:id="rId40"/>
    <p:sldId id="575" r:id="rId41"/>
    <p:sldId id="566" r:id="rId42"/>
    <p:sldId id="579" r:id="rId43"/>
    <p:sldId id="567" r:id="rId44"/>
    <p:sldId id="568" r:id="rId45"/>
    <p:sldId id="569" r:id="rId46"/>
    <p:sldId id="570" r:id="rId47"/>
    <p:sldId id="571" r:id="rId48"/>
    <p:sldId id="553" r:id="rId49"/>
    <p:sldId id="601" r:id="rId50"/>
    <p:sldId id="602" r:id="rId51"/>
    <p:sldId id="605" r:id="rId52"/>
    <p:sldId id="603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4" r:id="rId61"/>
    <p:sldId id="613" r:id="rId62"/>
    <p:sldId id="604" r:id="rId63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F74CDF-FC63-4C32-99D3-1D1A677ADA7D}">
          <p14:sldIdLst>
            <p14:sldId id="256"/>
            <p14:sldId id="554"/>
            <p14:sldId id="590"/>
            <p14:sldId id="555"/>
            <p14:sldId id="591"/>
            <p14:sldId id="592"/>
            <p14:sldId id="595"/>
            <p14:sldId id="593"/>
            <p14:sldId id="596"/>
            <p14:sldId id="598"/>
            <p14:sldId id="594"/>
            <p14:sldId id="599"/>
            <p14:sldId id="556"/>
            <p14:sldId id="557"/>
            <p14:sldId id="558"/>
            <p14:sldId id="559"/>
            <p14:sldId id="560"/>
            <p14:sldId id="600"/>
            <p14:sldId id="597"/>
            <p14:sldId id="552"/>
            <p14:sldId id="589"/>
            <p14:sldId id="584"/>
            <p14:sldId id="588"/>
            <p14:sldId id="577"/>
            <p14:sldId id="582"/>
            <p14:sldId id="561"/>
            <p14:sldId id="583"/>
            <p14:sldId id="585"/>
            <p14:sldId id="572"/>
            <p14:sldId id="562"/>
            <p14:sldId id="563"/>
            <p14:sldId id="573"/>
            <p14:sldId id="586"/>
            <p14:sldId id="587"/>
            <p14:sldId id="578"/>
            <p14:sldId id="581"/>
            <p14:sldId id="564"/>
            <p14:sldId id="580"/>
            <p14:sldId id="576"/>
            <p14:sldId id="575"/>
            <p14:sldId id="566"/>
            <p14:sldId id="579"/>
            <p14:sldId id="567"/>
            <p14:sldId id="568"/>
            <p14:sldId id="569"/>
            <p14:sldId id="570"/>
            <p14:sldId id="571"/>
            <p14:sldId id="553"/>
            <p14:sldId id="601"/>
            <p14:sldId id="602"/>
            <p14:sldId id="605"/>
            <p14:sldId id="603"/>
            <p14:sldId id="606"/>
            <p14:sldId id="607"/>
            <p14:sldId id="608"/>
            <p14:sldId id="609"/>
            <p14:sldId id="610"/>
            <p14:sldId id="611"/>
            <p14:sldId id="612"/>
            <p14:sldId id="614"/>
            <p14:sldId id="613"/>
            <p14:sldId id="60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28" autoAdjust="0"/>
    <p:restoredTop sz="90232" autoAdjust="0"/>
  </p:normalViewPr>
  <p:slideViewPr>
    <p:cSldViewPr snapToGrid="0">
      <p:cViewPr>
        <p:scale>
          <a:sx n="70" d="100"/>
          <a:sy n="70" d="100"/>
        </p:scale>
        <p:origin x="-1233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5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2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158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3/20/2014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8: Storage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Sequential vs. Random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3892" y="1112289"/>
            <a:ext cx="3978322" cy="1269242"/>
          </a:xfrm>
        </p:spPr>
        <p:txBody>
          <a:bodyPr/>
          <a:lstStyle/>
          <a:p>
            <a:pPr marL="0" indent="0" algn="ctr">
              <a:buNone/>
            </a:pPr>
            <a:r>
              <a:rPr lang="en-US" b="1" u="sng" dirty="0" smtClean="0"/>
              <a:t>Rate of I/O</a:t>
            </a:r>
          </a:p>
          <a:p>
            <a:pPr marL="0" indent="0" algn="ctr">
              <a:buNone/>
            </a:pPr>
            <a:r>
              <a:rPr lang="en-US" sz="2800" dirty="0" smtClean="0"/>
              <a:t>R</a:t>
            </a:r>
            <a:r>
              <a:rPr lang="en-US" sz="2800" baseline="-25000" dirty="0" smtClean="0"/>
              <a:t>I/O</a:t>
            </a:r>
            <a:r>
              <a:rPr lang="en-US" sz="2800" dirty="0" smtClean="0"/>
              <a:t> = </a:t>
            </a:r>
            <a:r>
              <a:rPr lang="en-US" sz="2800" dirty="0" err="1" smtClean="0"/>
              <a:t>transfer_size</a:t>
            </a:r>
            <a:r>
              <a:rPr lang="en-US" sz="2800" dirty="0" smtClean="0"/>
              <a:t> / T</a:t>
            </a:r>
            <a:r>
              <a:rPr lang="en-US" sz="2800" baseline="-25000" dirty="0" smtClean="0"/>
              <a:t>I/O</a:t>
            </a:r>
          </a:p>
          <a:p>
            <a:pPr marL="0" indent="0" algn="ctr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4393852"/>
              </p:ext>
            </p:extLst>
          </p:nvPr>
        </p:nvGraphicFramePr>
        <p:xfrm>
          <a:off x="1385244" y="2692985"/>
          <a:ext cx="61197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567"/>
                <a:gridCol w="1416431"/>
                <a:gridCol w="540068"/>
                <a:gridCol w="1603058"/>
                <a:gridCol w="119862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Access</a:t>
                      </a:r>
                      <a:r>
                        <a:rPr lang="en-US" baseline="0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Random</a:t>
                      </a:r>
                      <a:endParaRPr lang="en-US" baseline="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4096 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13.2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0.66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0.31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Sequential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aseline="0" dirty="0" smtClean="0"/>
                        <a:t>100 MB</a:t>
                      </a:r>
                      <a:endParaRPr lang="en-US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</a:t>
                      </a:r>
                      <a:r>
                        <a:rPr lang="en-US" baseline="-25000" dirty="0" smtClean="0"/>
                        <a:t>I/O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950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R</a:t>
                      </a:r>
                      <a:r>
                        <a:rPr lang="en-US" baseline="-25000" dirty="0" smtClean="0"/>
                        <a:t>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pPr algn="r"/>
                      <a:r>
                        <a:rPr lang="en-US" b="1" dirty="0" smtClean="0"/>
                        <a:t>Max Transfer Rate</a:t>
                      </a:r>
                      <a:endParaRPr 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baseline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105MB/s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3800897"/>
            <a:ext cx="6155140" cy="7779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4537875"/>
            <a:ext cx="6155140" cy="532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ular Callout 8"/>
          <p:cNvSpPr/>
          <p:nvPr/>
        </p:nvSpPr>
        <p:spPr>
          <a:xfrm>
            <a:off x="3808381" y="5609230"/>
            <a:ext cx="3697888" cy="1078152"/>
          </a:xfrm>
          <a:prstGeom prst="wedgeRectCallout">
            <a:avLst>
              <a:gd name="adj1" fmla="val 16737"/>
              <a:gd name="adj2" fmla="val -12404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I/O results in very poor disk performance!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148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588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disks incorporate caches (</a:t>
            </a:r>
            <a:r>
              <a:rPr lang="en-US" dirty="0" smtClean="0">
                <a:solidFill>
                  <a:schemeClr val="accent1"/>
                </a:solidFill>
              </a:rPr>
              <a:t>track buffer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Small amount of RAM (8, 16, or 32 MB)</a:t>
            </a:r>
          </a:p>
          <a:p>
            <a:r>
              <a:rPr lang="en-US" dirty="0" smtClean="0"/>
              <a:t>Read caching</a:t>
            </a:r>
          </a:p>
          <a:p>
            <a:pPr lvl="1"/>
            <a:r>
              <a:rPr lang="en-US" dirty="0" smtClean="0"/>
              <a:t>Reduces read delays due to seeking and rotation</a:t>
            </a:r>
          </a:p>
          <a:p>
            <a:r>
              <a:rPr lang="en-US" dirty="0" smtClean="0"/>
              <a:t>Write caching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back cache</a:t>
            </a:r>
            <a:r>
              <a:rPr lang="en-US" dirty="0" smtClean="0"/>
              <a:t>: drive reports that writes are complete after they have been cached</a:t>
            </a:r>
          </a:p>
          <a:p>
            <a:pPr lvl="2"/>
            <a:r>
              <a:rPr lang="en-US" dirty="0" smtClean="0"/>
              <a:t>Possibly dangerous feature. Why?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through cache</a:t>
            </a:r>
            <a:r>
              <a:rPr lang="en-US" dirty="0" smtClean="0"/>
              <a:t>: drive reports that writes are complete after they have been written to disk</a:t>
            </a:r>
          </a:p>
          <a:p>
            <a:r>
              <a:rPr lang="en-US" dirty="0" smtClean="0"/>
              <a:t>Today, some disks include flash memory for persistent caching (hybrid drives)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81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9" y="1180531"/>
            <a:ext cx="8420670" cy="51588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Caching helps improve disk performance</a:t>
            </a:r>
          </a:p>
          <a:p>
            <a:r>
              <a:rPr lang="en-US" dirty="0" smtClean="0"/>
              <a:t>But it can’t make up for poor random access times</a:t>
            </a:r>
          </a:p>
          <a:p>
            <a:r>
              <a:rPr lang="en-US" dirty="0" smtClean="0"/>
              <a:t>Key idea: if there are a queue of requests to the disk, they can be reordered to improve performance </a:t>
            </a:r>
          </a:p>
          <a:p>
            <a:pPr lvl="1"/>
            <a:r>
              <a:rPr lang="en-US" dirty="0" smtClean="0"/>
              <a:t>First come, first serve (FCFC)</a:t>
            </a:r>
          </a:p>
          <a:p>
            <a:pPr lvl="1"/>
            <a:r>
              <a:rPr lang="en-US" dirty="0" smtClean="0"/>
              <a:t>Shortest seek time first (SSTF)</a:t>
            </a:r>
          </a:p>
          <a:p>
            <a:pPr lvl="1"/>
            <a:r>
              <a:rPr lang="en-US" dirty="0" smtClean="0"/>
              <a:t>SCAN, otherwise know as the elevator algorithm</a:t>
            </a:r>
          </a:p>
          <a:p>
            <a:pPr lvl="1"/>
            <a:r>
              <a:rPr lang="en-US" dirty="0" smtClean="0"/>
              <a:t>C-SCAN, C-LOOK,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4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FCFS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2224585"/>
            <a:ext cx="2599899" cy="3648914"/>
          </a:xfrm>
        </p:spPr>
        <p:txBody>
          <a:bodyPr/>
          <a:lstStyle/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8" b="380"/>
          <a:stretch/>
        </p:blipFill>
        <p:spPr bwMode="auto">
          <a:xfrm>
            <a:off x="2983247" y="2060809"/>
            <a:ext cx="584041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640 cylinders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5189009" y="5040986"/>
            <a:ext cx="3634650" cy="532261"/>
          </a:xfrm>
          <a:prstGeom prst="wedgeRectCallout">
            <a:avLst>
              <a:gd name="adj1" fmla="val 45540"/>
              <a:gd name="adj2" fmla="val 1666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Lot’s of time spent seeking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178722" y="3398292"/>
            <a:ext cx="1035057" cy="164269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356748" y="4039737"/>
            <a:ext cx="2063227" cy="100125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469039" y="3684895"/>
            <a:ext cx="1310186" cy="13560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804012" y="4362941"/>
            <a:ext cx="1967282" cy="67804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336643" y="1230574"/>
            <a:ext cx="8438867" cy="8029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Most basic scheduler, serve requests in 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SSTF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821978"/>
          </a:xfrm>
        </p:spPr>
        <p:txBody>
          <a:bodyPr>
            <a:normAutofit/>
          </a:bodyPr>
          <a:lstStyle/>
          <a:p>
            <a:r>
              <a:rPr lang="en-US" dirty="0" smtClean="0"/>
              <a:t>Idea: minimize seek time by always selecting the block with the shortest seek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 smtClean="0"/>
              <a:t>Total movement: 236 cylinders</a:t>
            </a:r>
            <a:endParaRPr lang="en-US" sz="3000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4" b="1705"/>
          <a:stretch/>
        </p:blipFill>
        <p:spPr bwMode="auto">
          <a:xfrm>
            <a:off x="2784143" y="2315776"/>
            <a:ext cx="6080473" cy="346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224585"/>
            <a:ext cx="2599899" cy="364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248168" y="3343701"/>
            <a:ext cx="2497540" cy="1937983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SSTF is optimal, and it can be easily implemented!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952699" y="3343700"/>
            <a:ext cx="2497540" cy="193798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SSTF is prone to starvation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>
            <a:normAutofit/>
          </a:bodyPr>
          <a:lstStyle/>
          <a:p>
            <a:r>
              <a:rPr lang="en-US" dirty="0" smtClean="0"/>
              <a:t>Head </a:t>
            </a:r>
            <a:r>
              <a:rPr lang="en-US" dirty="0" smtClean="0">
                <a:solidFill>
                  <a:schemeClr val="accent1"/>
                </a:solidFill>
              </a:rPr>
              <a:t>sweeps</a:t>
            </a:r>
            <a:r>
              <a:rPr lang="en-US" dirty="0" smtClean="0"/>
              <a:t> across the disk servicing requests in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236 cylinders</a:t>
            </a:r>
            <a:endParaRPr lang="en-US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53" b="-276"/>
          <a:stretch/>
        </p:blipFill>
        <p:spPr bwMode="auto">
          <a:xfrm>
            <a:off x="3098040" y="2330584"/>
            <a:ext cx="5667801" cy="3638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79928" y="2902631"/>
            <a:ext cx="1537791" cy="809559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179928" y="4012442"/>
            <a:ext cx="5404514" cy="139207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3179928" y="5969529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reasonable performance, no starvation</a:t>
            </a:r>
            <a:endParaRPr lang="en-US" sz="2400" dirty="0"/>
          </a:p>
        </p:txBody>
      </p:sp>
      <p:sp>
        <p:nvSpPr>
          <p:cNvPr id="18" name="Rectangle 17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average access times are less for requests at high and low addresses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18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C-SCAN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Like SCAN, but only service requests in one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382 cylinders</a:t>
            </a:r>
            <a:endParaRPr 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" t="17884" r="925" b="3609"/>
          <a:stretch/>
        </p:blipFill>
        <p:spPr bwMode="auto">
          <a:xfrm>
            <a:off x="2885494" y="2405558"/>
            <a:ext cx="5992375" cy="3588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4060210" cy="174009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282286" y="5188423"/>
            <a:ext cx="5404514" cy="21518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936542" y="5584209"/>
            <a:ext cx="1089548" cy="5026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302759" y="3343701"/>
            <a:ext cx="2497540" cy="22928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good: fairer than SCAN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007290" y="3343700"/>
            <a:ext cx="2497540" cy="229282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 bad: worse performance than SCAN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3125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C-LOOK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4" y="1112291"/>
            <a:ext cx="8502556" cy="1317009"/>
          </a:xfrm>
        </p:spPr>
        <p:txBody>
          <a:bodyPr/>
          <a:lstStyle/>
          <a:p>
            <a:r>
              <a:rPr lang="en-US" dirty="0" smtClean="0"/>
              <a:t>Peek at the upcoming addresses in the queue</a:t>
            </a:r>
          </a:p>
          <a:p>
            <a:r>
              <a:rPr lang="en-US" dirty="0" smtClean="0"/>
              <a:t>Head only goes as far as the last request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6086901"/>
            <a:ext cx="8229600" cy="58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Total movement: 322 cylinders</a:t>
            </a:r>
            <a:endParaRPr lang="en-US" dirty="0"/>
          </a:p>
        </p:txBody>
      </p:sp>
      <p:pic>
        <p:nvPicPr>
          <p:cNvPr id="7" name="Picture 4" descr="1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07" b="488"/>
          <a:stretch/>
        </p:blipFill>
        <p:spPr bwMode="auto">
          <a:xfrm>
            <a:off x="2691809" y="2370797"/>
            <a:ext cx="6322538" cy="371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84244" y="2552131"/>
            <a:ext cx="2599899" cy="3321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Head starts at block 53</a:t>
            </a:r>
          </a:p>
          <a:p>
            <a:r>
              <a:rPr lang="en-US" dirty="0" smtClean="0"/>
              <a:t>Queue: 98, 183, 37, 122, 14, 124, 65, 67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26590" y="2988859"/>
            <a:ext cx="3753135" cy="188339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481316" y="5188423"/>
            <a:ext cx="4898410" cy="32527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93576" y="5636525"/>
            <a:ext cx="777923" cy="54591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2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Disk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7" y="1180531"/>
            <a:ext cx="9062113" cy="54795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have talked about several scheduling problems that take place in the kernel</a:t>
            </a:r>
          </a:p>
          <a:p>
            <a:pPr lvl="1"/>
            <a:r>
              <a:rPr lang="en-US" dirty="0" smtClean="0"/>
              <a:t>Process scheduling</a:t>
            </a:r>
          </a:p>
          <a:p>
            <a:pPr lvl="1"/>
            <a:r>
              <a:rPr lang="en-US" dirty="0" smtClean="0"/>
              <a:t>Page swapping</a:t>
            </a:r>
          </a:p>
          <a:p>
            <a:r>
              <a:rPr lang="en-US" dirty="0" smtClean="0"/>
              <a:t>Where should disk scheduling be implemented?</a:t>
            </a:r>
          </a:p>
          <a:p>
            <a:pPr lvl="1"/>
            <a:r>
              <a:rPr lang="en-US" dirty="0" smtClean="0"/>
              <a:t>OS scheduling</a:t>
            </a:r>
          </a:p>
          <a:p>
            <a:pPr lvl="2"/>
            <a:r>
              <a:rPr lang="en-US" dirty="0" smtClean="0"/>
              <a:t>OS can implement SSTF or LOOK by ordering the queue by LBA</a:t>
            </a:r>
          </a:p>
          <a:p>
            <a:pPr lvl="2"/>
            <a:r>
              <a:rPr lang="en-US" dirty="0" smtClean="0"/>
              <a:t>However, the OS cannot account for rotation delay</a:t>
            </a:r>
          </a:p>
          <a:p>
            <a:pPr lvl="1"/>
            <a:r>
              <a:rPr lang="en-US" dirty="0" smtClean="0"/>
              <a:t>On-disk scheduling</a:t>
            </a:r>
          </a:p>
          <a:p>
            <a:pPr lvl="2"/>
            <a:r>
              <a:rPr lang="en-US" dirty="0" smtClean="0"/>
              <a:t>Disk knows the exact position of the head and platters</a:t>
            </a:r>
          </a:p>
          <a:p>
            <a:pPr lvl="2"/>
            <a:r>
              <a:rPr lang="en-US" dirty="0" smtClean="0"/>
              <a:t>Can implement more advanced schedulers (SPTF)</a:t>
            </a:r>
          </a:p>
          <a:p>
            <a:pPr lvl="2"/>
            <a:r>
              <a:rPr lang="en-US" dirty="0" smtClean="0"/>
              <a:t>But, requires specialized hardware and drivers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Queuing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0531"/>
            <a:ext cx="8407021" cy="5158853"/>
          </a:xfrm>
        </p:spPr>
        <p:txBody>
          <a:bodyPr/>
          <a:lstStyle/>
          <a:p>
            <a:r>
              <a:rPr lang="en-US" dirty="0" smtClean="0"/>
              <a:t>Feature where a disk stores of queue of pending read/write requests</a:t>
            </a:r>
          </a:p>
          <a:p>
            <a:pPr lvl="1"/>
            <a:r>
              <a:rPr lang="en-US" dirty="0" smtClean="0"/>
              <a:t>Called </a:t>
            </a:r>
            <a:r>
              <a:rPr lang="en-US" dirty="0"/>
              <a:t>Native Command Queuing (NCQ</a:t>
            </a:r>
            <a:r>
              <a:rPr lang="en-US" dirty="0" smtClean="0"/>
              <a:t>) in SATA</a:t>
            </a:r>
          </a:p>
          <a:p>
            <a:r>
              <a:rPr lang="en-US" dirty="0" smtClean="0"/>
              <a:t>Disk may reorder items in the queue to improve performance</a:t>
            </a:r>
          </a:p>
          <a:p>
            <a:pPr lvl="1"/>
            <a:r>
              <a:rPr lang="en-US" dirty="0" smtClean="0"/>
              <a:t>E.g. batch operations to close sectors/tracks</a:t>
            </a:r>
          </a:p>
          <a:p>
            <a:r>
              <a:rPr lang="en-US" dirty="0" smtClean="0"/>
              <a:t>Supported by SCSI and modern SATA drives</a:t>
            </a:r>
          </a:p>
          <a:p>
            <a:r>
              <a:rPr lang="en-US" dirty="0" smtClean="0"/>
              <a:t>Tagged command queuing: allows the host to place constraints on command re-ordering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5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Hard Drives</a:t>
            </a:r>
          </a:p>
          <a:p>
            <a:r>
              <a:rPr lang="en-US" sz="4400" dirty="0" smtClean="0"/>
              <a:t>RAID</a:t>
            </a:r>
          </a:p>
          <a:p>
            <a:r>
              <a:rPr lang="en-US" sz="4400" dirty="0" smtClean="0"/>
              <a:t>SSD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Hard Drives</a:t>
            </a:r>
          </a:p>
          <a:p>
            <a:r>
              <a:rPr lang="en-US" sz="4400" dirty="0" smtClean="0"/>
              <a:t>RAID</a:t>
            </a:r>
          </a:p>
          <a:p>
            <a:r>
              <a:rPr lang="en-US" sz="4400" dirty="0" smtClean="0"/>
              <a:t>SSD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2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Single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 drives are great devices</a:t>
            </a:r>
          </a:p>
          <a:p>
            <a:pPr lvl="1"/>
            <a:r>
              <a:rPr lang="en-US" dirty="0" smtClean="0"/>
              <a:t>Relatively fast, persistent storage</a:t>
            </a:r>
          </a:p>
          <a:p>
            <a:r>
              <a:rPr lang="en-US" dirty="0" smtClean="0"/>
              <a:t>Shortcomings:</a:t>
            </a:r>
          </a:p>
          <a:p>
            <a:pPr lvl="1"/>
            <a:r>
              <a:rPr lang="en-US" dirty="0" smtClean="0"/>
              <a:t>How to cope with disk failure?</a:t>
            </a:r>
          </a:p>
          <a:p>
            <a:pPr lvl="2"/>
            <a:r>
              <a:rPr lang="en-US" dirty="0" smtClean="0"/>
              <a:t>Mechanical parts break over time</a:t>
            </a:r>
          </a:p>
          <a:p>
            <a:pPr lvl="2"/>
            <a:r>
              <a:rPr lang="en-US" dirty="0" smtClean="0"/>
              <a:t>Sectors may become silently corrupted</a:t>
            </a:r>
          </a:p>
          <a:p>
            <a:pPr lvl="1"/>
            <a:r>
              <a:rPr lang="en-US" dirty="0" smtClean="0"/>
              <a:t>Capacity is limited</a:t>
            </a:r>
          </a:p>
          <a:p>
            <a:pPr lvl="2"/>
            <a:r>
              <a:rPr lang="en-US" dirty="0" smtClean="0"/>
              <a:t>Managing files across multiple physical devices is cumbersome</a:t>
            </a:r>
          </a:p>
          <a:p>
            <a:pPr lvl="2"/>
            <a:r>
              <a:rPr lang="en-US" dirty="0" smtClean="0"/>
              <a:t>Can we make 10x 1 TB drives look like a 10 TB drive?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Redundant Array of Inexpensive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19" y="1023579"/>
            <a:ext cx="8604919" cy="5820770"/>
          </a:xfrm>
        </p:spPr>
        <p:txBody>
          <a:bodyPr>
            <a:normAutofit/>
          </a:bodyPr>
          <a:lstStyle/>
          <a:p>
            <a:r>
              <a:rPr lang="en-US" dirty="0" smtClean="0"/>
              <a:t>RAID: use multiple disks to create the illusion of a large, faster, more reliable disk</a:t>
            </a:r>
          </a:p>
          <a:p>
            <a:r>
              <a:rPr lang="en-US" dirty="0" smtClean="0"/>
              <a:t>Externally, RAID looks like a single disk</a:t>
            </a:r>
          </a:p>
          <a:p>
            <a:pPr lvl="1"/>
            <a:r>
              <a:rPr lang="en-US" dirty="0" smtClean="0"/>
              <a:t>i.e. RAID is </a:t>
            </a:r>
            <a:r>
              <a:rPr lang="en-US" dirty="0" smtClean="0">
                <a:solidFill>
                  <a:schemeClr val="accent1"/>
                </a:solidFill>
              </a:rPr>
              <a:t>transparent</a:t>
            </a:r>
          </a:p>
          <a:p>
            <a:pPr lvl="1"/>
            <a:r>
              <a:rPr lang="en-US" dirty="0" smtClean="0"/>
              <a:t>Data blocks are read/written as usual</a:t>
            </a:r>
          </a:p>
          <a:p>
            <a:pPr lvl="1"/>
            <a:r>
              <a:rPr lang="en-US" dirty="0" smtClean="0"/>
              <a:t>No need for software to explicitly manage multiple disks or perform error checking/recovery</a:t>
            </a:r>
          </a:p>
          <a:p>
            <a:r>
              <a:rPr lang="en-US" dirty="0" smtClean="0"/>
              <a:t>Internally, RAID is a complex computer system</a:t>
            </a:r>
          </a:p>
          <a:p>
            <a:pPr lvl="1"/>
            <a:r>
              <a:rPr lang="en-US" dirty="0" smtClean="0"/>
              <a:t>Disks managed by a dedicated CPU + software</a:t>
            </a:r>
          </a:p>
          <a:p>
            <a:pPr lvl="1"/>
            <a:r>
              <a:rPr lang="en-US" dirty="0" smtClean="0"/>
              <a:t>RAM and non-volatile memory</a:t>
            </a:r>
          </a:p>
          <a:p>
            <a:pPr lvl="1"/>
            <a:r>
              <a:rPr lang="en-US" dirty="0" smtClean="0"/>
              <a:t>Many different configuration options (</a:t>
            </a:r>
            <a:r>
              <a:rPr lang="en-US" dirty="0" smtClean="0">
                <a:solidFill>
                  <a:schemeClr val="accent1"/>
                </a:solidFill>
              </a:rPr>
              <a:t>RAID levels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Classes\5600\assets\SW-229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0" y="1360722"/>
            <a:ext cx="7620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RAID Controller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2348688" y="1274321"/>
            <a:ext cx="1827525" cy="568124"/>
          </a:xfrm>
          <a:prstGeom prst="wedgeRectCallout">
            <a:avLst>
              <a:gd name="adj1" fmla="val 67873"/>
              <a:gd name="adj2" fmla="val 4878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SATA ports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15131705">
            <a:off x="4398621" y="-35783"/>
            <a:ext cx="391886" cy="4311762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ular Callout 10"/>
          <p:cNvSpPr/>
          <p:nvPr/>
        </p:nvSpPr>
        <p:spPr>
          <a:xfrm>
            <a:off x="5909478" y="4756774"/>
            <a:ext cx="1056929" cy="568124"/>
          </a:xfrm>
          <a:prstGeom prst="wedgeRectCallout">
            <a:avLst>
              <a:gd name="adj1" fmla="val -142603"/>
              <a:gd name="adj2" fmla="val -1842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CPU</a:t>
            </a:r>
            <a:endParaRPr lang="en-US" sz="2400" dirty="0"/>
          </a:p>
        </p:txBody>
      </p:sp>
      <p:sp>
        <p:nvSpPr>
          <p:cNvPr id="12" name="Rectangular Callout 11"/>
          <p:cNvSpPr/>
          <p:nvPr/>
        </p:nvSpPr>
        <p:spPr>
          <a:xfrm>
            <a:off x="7590428" y="4220494"/>
            <a:ext cx="1056929" cy="568124"/>
          </a:xfrm>
          <a:prstGeom prst="wedgeRectCallout">
            <a:avLst>
              <a:gd name="adj1" fmla="val -142603"/>
              <a:gd name="adj2" fmla="val -1842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RAM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3416488" y="5546600"/>
            <a:ext cx="1728716" cy="990673"/>
          </a:xfrm>
          <a:prstGeom prst="wedgeRectCallout">
            <a:avLst>
              <a:gd name="adj1" fmla="val -58222"/>
              <a:gd name="adj2" fmla="val -18286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Non-volatile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747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0: Striping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35" y="1180531"/>
            <a:ext cx="8734567" cy="2299647"/>
          </a:xfrm>
        </p:spPr>
        <p:txBody>
          <a:bodyPr/>
          <a:lstStyle/>
          <a:p>
            <a:r>
              <a:rPr lang="en-US" dirty="0" smtClean="0"/>
              <a:t>Key idea: present an </a:t>
            </a:r>
            <a:r>
              <a:rPr lang="en-US" dirty="0" smtClean="0">
                <a:solidFill>
                  <a:schemeClr val="accent1"/>
                </a:solidFill>
              </a:rPr>
              <a:t>array</a:t>
            </a:r>
            <a:r>
              <a:rPr lang="en-US" dirty="0" smtClean="0"/>
              <a:t> of disks as a single large disk</a:t>
            </a:r>
          </a:p>
          <a:p>
            <a:r>
              <a:rPr lang="en-US" dirty="0" smtClean="0"/>
              <a:t>Maximize parallelism by </a:t>
            </a:r>
            <a:r>
              <a:rPr lang="en-US" dirty="0" smtClean="0">
                <a:solidFill>
                  <a:schemeClr val="accent1"/>
                </a:solidFill>
              </a:rPr>
              <a:t>striping</a:t>
            </a:r>
            <a:r>
              <a:rPr lang="en-US" dirty="0" smtClean="0"/>
              <a:t> data cross all </a:t>
            </a:r>
            <a:r>
              <a:rPr lang="en-US" i="1" dirty="0" smtClean="0"/>
              <a:t>N </a:t>
            </a:r>
            <a:r>
              <a:rPr lang="en-US" dirty="0" smtClean="0"/>
              <a:t>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33971" y="3377819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50048" y="3377819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6125" y="3377819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682201" y="3377819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2204113" y="4790419"/>
            <a:ext cx="4558353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ular Callout 17"/>
          <p:cNvSpPr/>
          <p:nvPr/>
        </p:nvSpPr>
        <p:spPr>
          <a:xfrm>
            <a:off x="7098444" y="4728947"/>
            <a:ext cx="946912" cy="491432"/>
          </a:xfrm>
          <a:prstGeom prst="wedgeRectCallout">
            <a:avLst>
              <a:gd name="adj1" fmla="val -78498"/>
              <a:gd name="adj2" fmla="val 789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Stripe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2540092" y="4083010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ular Callout 19"/>
          <p:cNvSpPr/>
          <p:nvPr/>
        </p:nvSpPr>
        <p:spPr>
          <a:xfrm>
            <a:off x="320719" y="3790691"/>
            <a:ext cx="1721893" cy="953125"/>
          </a:xfrm>
          <a:prstGeom prst="wedgeRectCallout">
            <a:avLst>
              <a:gd name="adj1" fmla="val 83193"/>
              <a:gd name="adj2" fmla="val -212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block = 512 bytes</a:t>
            </a:r>
            <a:endParaRPr lang="en-US" sz="2400" dirty="0"/>
          </a:p>
        </p:txBody>
      </p:sp>
      <p:sp>
        <p:nvSpPr>
          <p:cNvPr id="22" name="Right Arrow 21"/>
          <p:cNvSpPr/>
          <p:nvPr/>
        </p:nvSpPr>
        <p:spPr>
          <a:xfrm>
            <a:off x="2238162" y="403751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556318" y="4435518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433028" y="477677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323068" y="515890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ular Callout 25"/>
          <p:cNvSpPr/>
          <p:nvPr/>
        </p:nvSpPr>
        <p:spPr>
          <a:xfrm>
            <a:off x="6777388" y="3790691"/>
            <a:ext cx="2264254" cy="1667303"/>
          </a:xfrm>
          <a:prstGeom prst="wedgeRectCallout">
            <a:avLst>
              <a:gd name="adj1" fmla="val -78498"/>
              <a:gd name="adj2" fmla="val 789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Random accesses are naturally spread over all drives</a:t>
            </a:r>
            <a:endParaRPr lang="en-US" sz="2400" dirty="0"/>
          </a:p>
        </p:txBody>
      </p:sp>
      <p:sp>
        <p:nvSpPr>
          <p:cNvPr id="27" name="Right Arrow 26"/>
          <p:cNvSpPr/>
          <p:nvPr/>
        </p:nvSpPr>
        <p:spPr>
          <a:xfrm>
            <a:off x="2241367" y="479041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5482594" y="4790419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4437357" y="479041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3357444" y="477677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ular Callout 30"/>
          <p:cNvSpPr/>
          <p:nvPr/>
        </p:nvSpPr>
        <p:spPr>
          <a:xfrm>
            <a:off x="143302" y="3756570"/>
            <a:ext cx="1790128" cy="1883976"/>
          </a:xfrm>
          <a:prstGeom prst="wedgeRectCallout">
            <a:avLst>
              <a:gd name="adj1" fmla="val 62544"/>
              <a:gd name="adj2" fmla="val 1658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Sequential accesses spread across all drives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84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access specific data blocks?</a:t>
            </a:r>
          </a:p>
          <a:p>
            <a:pPr lvl="1"/>
            <a:r>
              <a:rPr lang="en-US" dirty="0" smtClean="0"/>
              <a:t>Disk = </a:t>
            </a:r>
            <a:r>
              <a:rPr lang="en-US" dirty="0" err="1" smtClean="0"/>
              <a:t>logical_block_number</a:t>
            </a:r>
            <a:r>
              <a:rPr lang="en-US" dirty="0" smtClean="0"/>
              <a:t> % </a:t>
            </a:r>
            <a:r>
              <a:rPr lang="en-US" dirty="0" err="1" smtClean="0"/>
              <a:t>number_of_disks</a:t>
            </a:r>
            <a:endParaRPr lang="en-US" dirty="0" smtClean="0"/>
          </a:p>
          <a:p>
            <a:pPr lvl="1"/>
            <a:r>
              <a:rPr lang="en-US" dirty="0" smtClean="0"/>
              <a:t>Offset = </a:t>
            </a:r>
            <a:r>
              <a:rPr lang="en-US" dirty="0" err="1" smtClean="0"/>
              <a:t>logical_block_number</a:t>
            </a:r>
            <a:r>
              <a:rPr lang="en-US" dirty="0" smtClean="0"/>
              <a:t> / </a:t>
            </a:r>
            <a:r>
              <a:rPr lang="en-US" dirty="0" err="1" smtClean="0"/>
              <a:t>number_of_disks</a:t>
            </a:r>
            <a:endParaRPr lang="en-US" dirty="0" smtClean="0"/>
          </a:p>
          <a:p>
            <a:r>
              <a:rPr lang="en-US" dirty="0" smtClean="0"/>
              <a:t>Example: read block 11</a:t>
            </a:r>
          </a:p>
          <a:p>
            <a:pPr lvl="1"/>
            <a:r>
              <a:rPr lang="en-US" dirty="0" smtClean="0"/>
              <a:t>11 % 4 = Disk 3</a:t>
            </a:r>
          </a:p>
          <a:p>
            <a:pPr lvl="1"/>
            <a:r>
              <a:rPr lang="en-US" dirty="0" smtClean="0"/>
              <a:t>11 / 4 = Physical Block 2 (starting from 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381709" y="4451499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7786" y="4451499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613863" y="4451499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729939" y="4451499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943317" y="5882296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9816308">
            <a:off x="6700297" y="4341817"/>
            <a:ext cx="100892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2.77778E-6 0.1923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6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Chunk Sizing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73159" y="1228297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9236" y="1228297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5313" y="1228297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21389" y="1228297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73158" y="4055658"/>
            <a:ext cx="936941" cy="2263255"/>
            <a:chOff x="1044053" y="1078172"/>
            <a:chExt cx="1269242" cy="2263255"/>
          </a:xfrm>
        </p:grpSpPr>
        <p:sp>
          <p:nvSpPr>
            <p:cNvPr id="18" name="Can 17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/>
                <a:t>9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389235" y="4055658"/>
            <a:ext cx="936941" cy="2263255"/>
            <a:chOff x="2588525" y="1078172"/>
            <a:chExt cx="1269242" cy="2263255"/>
          </a:xfrm>
        </p:grpSpPr>
        <p:sp>
          <p:nvSpPr>
            <p:cNvPr id="21" name="Can 20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11</a:t>
              </a:r>
              <a:endParaRPr lang="en-US" sz="24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5312" y="4055658"/>
            <a:ext cx="936941" cy="2263255"/>
            <a:chOff x="4132997" y="1078172"/>
            <a:chExt cx="1269242" cy="2263255"/>
          </a:xfrm>
        </p:grpSpPr>
        <p:sp>
          <p:nvSpPr>
            <p:cNvPr id="24" name="Can 23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12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621388" y="4055658"/>
            <a:ext cx="936941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14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41" name="Rectangular Callout 40"/>
          <p:cNvSpPr/>
          <p:nvPr/>
        </p:nvSpPr>
        <p:spPr>
          <a:xfrm>
            <a:off x="4655494" y="1050765"/>
            <a:ext cx="2898540" cy="491432"/>
          </a:xfrm>
          <a:prstGeom prst="wedgeRectCallout">
            <a:avLst>
              <a:gd name="adj1" fmla="val -59761"/>
              <a:gd name="adj2" fmla="val 16619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Chunk size = 1 block</a:t>
            </a:r>
            <a:endParaRPr lang="en-US" sz="2400" dirty="0"/>
          </a:p>
        </p:txBody>
      </p:sp>
      <p:sp>
        <p:nvSpPr>
          <p:cNvPr id="42" name="Rectangular Callout 41"/>
          <p:cNvSpPr/>
          <p:nvPr/>
        </p:nvSpPr>
        <p:spPr>
          <a:xfrm>
            <a:off x="4655494" y="6143655"/>
            <a:ext cx="2898540" cy="491432"/>
          </a:xfrm>
          <a:prstGeom prst="wedgeRectCallout">
            <a:avLst>
              <a:gd name="adj1" fmla="val -62586"/>
              <a:gd name="adj2" fmla="val -2531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Chunk size = 2 block</a:t>
            </a:r>
            <a:endParaRPr lang="en-US" sz="2400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070144" y="2013042"/>
            <a:ext cx="3869142" cy="360983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Chunk size impacts array performance</a:t>
            </a:r>
          </a:p>
          <a:p>
            <a:pPr lvl="1"/>
            <a:r>
              <a:rPr lang="en-US" dirty="0" smtClean="0"/>
              <a:t>Smaller chunks </a:t>
            </a:r>
            <a:r>
              <a:rPr lang="en-US" dirty="0" smtClean="0">
                <a:sym typeface="Wingdings" panose="05000000000000000000" pitchFamily="2" charset="2"/>
              </a:rPr>
              <a:t> greater parallelism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Big chunks  reduced seek times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Typical arrays use 64KB chunks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2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RAID Performance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8" y="1180531"/>
            <a:ext cx="8993875" cy="4251278"/>
          </a:xfrm>
        </p:spPr>
        <p:txBody>
          <a:bodyPr/>
          <a:lstStyle/>
          <a:p>
            <a:r>
              <a:rPr lang="en-US" dirty="0" smtClean="0"/>
              <a:t>As usual, we focus on </a:t>
            </a:r>
            <a:r>
              <a:rPr lang="en-US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r>
              <a:rPr lang="en-US" dirty="0" smtClean="0"/>
              <a:t> workloads</a:t>
            </a:r>
          </a:p>
          <a:p>
            <a:r>
              <a:rPr lang="en-US" dirty="0" smtClean="0"/>
              <a:t>Assume disks in the array have </a:t>
            </a:r>
            <a:r>
              <a:rPr lang="en-US" b="1" dirty="0" smtClean="0"/>
              <a:t>sequential</a:t>
            </a:r>
            <a:r>
              <a:rPr lang="en-US" dirty="0" smtClean="0"/>
              <a:t> access time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10 MB transfer </a:t>
            </a:r>
          </a:p>
          <a:p>
            <a:pPr lvl="1"/>
            <a:r>
              <a:rPr lang="en-US" i="1" dirty="0" smtClean="0"/>
              <a:t>S</a:t>
            </a:r>
            <a:r>
              <a:rPr lang="en-US" dirty="0" smtClean="0"/>
              <a:t> = </a:t>
            </a:r>
            <a:r>
              <a:rPr lang="en-US" i="1" dirty="0" err="1" smtClean="0"/>
              <a:t>transfer_size</a:t>
            </a:r>
            <a:r>
              <a:rPr lang="en-US" dirty="0" smtClean="0"/>
              <a:t> / </a:t>
            </a:r>
            <a:r>
              <a:rPr lang="en-US" i="1" dirty="0" err="1" smtClean="0"/>
              <a:t>time_to_access</a:t>
            </a:r>
            <a:endParaRPr lang="en-US" i="1" dirty="0" smtClean="0"/>
          </a:p>
          <a:p>
            <a:pPr lvl="1"/>
            <a:r>
              <a:rPr lang="en-US" dirty="0" smtClean="0"/>
              <a:t>10 MB / (7 </a:t>
            </a:r>
            <a:r>
              <a:rPr lang="en-US" dirty="0" err="1" smtClean="0"/>
              <a:t>ms</a:t>
            </a:r>
            <a:r>
              <a:rPr lang="en-US" dirty="0" smtClean="0"/>
              <a:t> + 3 </a:t>
            </a:r>
            <a:r>
              <a:rPr lang="en-US" dirty="0" err="1" smtClean="0"/>
              <a:t>ms</a:t>
            </a:r>
            <a:r>
              <a:rPr lang="en-US" dirty="0" smtClean="0"/>
              <a:t> + 10 MB / 50 MB/s) = 47.62 MB/s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26" name="Picture 2" descr="D:\Classes\5600\assets\Hardware-Hard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33" y="5261210"/>
            <a:ext cx="1535373" cy="1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00162"/>
              </p:ext>
            </p:extLst>
          </p:nvPr>
        </p:nvGraphicFramePr>
        <p:xfrm>
          <a:off x="3267750" y="5375320"/>
          <a:ext cx="385330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9741"/>
                <a:gridCol w="1103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seek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rotational</a:t>
                      </a:r>
                      <a:r>
                        <a:rPr lang="en-US" sz="2000" baseline="0" dirty="0" smtClean="0"/>
                        <a:t> delay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Transfer</a:t>
                      </a:r>
                      <a:r>
                        <a:rPr lang="en-US" sz="2000" baseline="0" dirty="0" smtClean="0"/>
                        <a:t>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MB/s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3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RAID Performance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59" y="1180531"/>
            <a:ext cx="8939284" cy="4251278"/>
          </a:xfrm>
        </p:spPr>
        <p:txBody>
          <a:bodyPr/>
          <a:lstStyle/>
          <a:p>
            <a:r>
              <a:rPr lang="en-US" dirty="0" smtClean="0"/>
              <a:t>As usual, we focus on </a:t>
            </a:r>
            <a:r>
              <a:rPr lang="en-US" dirty="0" smtClean="0">
                <a:solidFill>
                  <a:schemeClr val="accent1"/>
                </a:solidFill>
              </a:rPr>
              <a:t>sequential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random</a:t>
            </a:r>
            <a:r>
              <a:rPr lang="en-US" dirty="0" smtClean="0"/>
              <a:t> workloads</a:t>
            </a:r>
          </a:p>
          <a:p>
            <a:r>
              <a:rPr lang="en-US" dirty="0" smtClean="0"/>
              <a:t>Assume disks in the array have </a:t>
            </a:r>
            <a:r>
              <a:rPr lang="en-US" b="1" dirty="0" smtClean="0"/>
              <a:t>random </a:t>
            </a:r>
            <a:r>
              <a:rPr lang="en-US" dirty="0" smtClean="0"/>
              <a:t>access time </a:t>
            </a:r>
            <a:r>
              <a:rPr lang="en-US" i="1" dirty="0"/>
              <a:t>R</a:t>
            </a:r>
            <a:endParaRPr lang="en-US" i="1" dirty="0" smtClean="0"/>
          </a:p>
          <a:p>
            <a:pPr lvl="1"/>
            <a:r>
              <a:rPr lang="en-US" dirty="0" smtClean="0"/>
              <a:t>10 KB transfer </a:t>
            </a:r>
          </a:p>
          <a:p>
            <a:pPr lvl="1"/>
            <a:r>
              <a:rPr lang="en-US" i="1" dirty="0"/>
              <a:t>R</a:t>
            </a:r>
            <a:r>
              <a:rPr lang="en-US" dirty="0" smtClean="0"/>
              <a:t> = </a:t>
            </a:r>
            <a:r>
              <a:rPr lang="en-US" i="1" dirty="0" err="1" smtClean="0"/>
              <a:t>transfer_size</a:t>
            </a:r>
            <a:r>
              <a:rPr lang="en-US" dirty="0" smtClean="0"/>
              <a:t> / </a:t>
            </a:r>
            <a:r>
              <a:rPr lang="en-US" i="1" dirty="0" err="1" smtClean="0"/>
              <a:t>time_to_access</a:t>
            </a:r>
            <a:endParaRPr lang="en-US" i="1" dirty="0" smtClean="0"/>
          </a:p>
          <a:p>
            <a:pPr lvl="1"/>
            <a:r>
              <a:rPr lang="en-US" dirty="0" smtClean="0"/>
              <a:t>10 KB / (7 </a:t>
            </a:r>
            <a:r>
              <a:rPr lang="en-US" dirty="0" err="1" smtClean="0"/>
              <a:t>ms</a:t>
            </a:r>
            <a:r>
              <a:rPr lang="en-US" dirty="0" smtClean="0"/>
              <a:t> + 3 </a:t>
            </a:r>
            <a:r>
              <a:rPr lang="en-US" dirty="0" err="1" smtClean="0"/>
              <a:t>ms</a:t>
            </a:r>
            <a:r>
              <a:rPr lang="en-US" dirty="0" smtClean="0"/>
              <a:t> + 10 KB / 50 MB/s) = 0.98 MB/s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6" name="Picture 2" descr="D:\Classes\5600\assets\Hardware-HardDrive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33" y="5261210"/>
            <a:ext cx="1535373" cy="1535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95325"/>
              </p:ext>
            </p:extLst>
          </p:nvPr>
        </p:nvGraphicFramePr>
        <p:xfrm>
          <a:off x="3267750" y="5375320"/>
          <a:ext cx="3853308" cy="118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9741"/>
                <a:gridCol w="11035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seek</a:t>
                      </a:r>
                      <a:r>
                        <a:rPr lang="en-US" sz="2000" baseline="0" dirty="0" smtClean="0"/>
                        <a:t> time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Average rotational</a:t>
                      </a:r>
                      <a:r>
                        <a:rPr lang="en-US" sz="2000" baseline="0" dirty="0" smtClean="0"/>
                        <a:t> delay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 </a:t>
                      </a:r>
                      <a:r>
                        <a:rPr lang="en-US" sz="2000" dirty="0" err="1" smtClean="0"/>
                        <a:t>ms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Transfer</a:t>
                      </a:r>
                      <a:r>
                        <a:rPr lang="en-US" sz="2000" baseline="0" dirty="0" smtClean="0"/>
                        <a:t> 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50 MB/s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41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Capacity: </a:t>
            </a:r>
            <a:r>
              <a:rPr lang="en-US" i="1" dirty="0" smtClean="0"/>
              <a:t>N</a:t>
            </a:r>
            <a:endParaRPr lang="en-US" i="1" dirty="0"/>
          </a:p>
          <a:p>
            <a:pPr lvl="1"/>
            <a:r>
              <a:rPr lang="en-US" dirty="0" smtClean="0"/>
              <a:t>All space on all drives can be filled with data</a:t>
            </a:r>
            <a:endParaRPr lang="en-US" dirty="0"/>
          </a:p>
          <a:p>
            <a:r>
              <a:rPr lang="en-US" dirty="0"/>
              <a:t>Reliability: </a:t>
            </a:r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If any drive fails, data is permanently lost</a:t>
            </a:r>
            <a:endParaRPr lang="en-US" dirty="0"/>
          </a:p>
          <a:p>
            <a:r>
              <a:rPr lang="en-US" dirty="0"/>
              <a:t>Sequential </a:t>
            </a:r>
            <a:r>
              <a:rPr lang="en-US" dirty="0" smtClean="0"/>
              <a:t>read </a:t>
            </a:r>
            <a:r>
              <a:rPr lang="en-US" dirty="0"/>
              <a:t>and write: </a:t>
            </a:r>
            <a:r>
              <a:rPr lang="en-US" i="1" dirty="0" smtClean="0"/>
              <a:t>N </a:t>
            </a:r>
            <a:r>
              <a:rPr lang="en-US" i="1" dirty="0"/>
              <a:t>* S</a:t>
            </a:r>
          </a:p>
          <a:p>
            <a:pPr lvl="1"/>
            <a:r>
              <a:rPr lang="en-US" dirty="0" smtClean="0"/>
              <a:t>Full parallelization </a:t>
            </a:r>
            <a:r>
              <a:rPr lang="en-US" dirty="0"/>
              <a:t>across </a:t>
            </a:r>
            <a:r>
              <a:rPr lang="en-US" dirty="0" smtClean="0"/>
              <a:t>drives</a:t>
            </a:r>
            <a:endParaRPr lang="en-US" dirty="0"/>
          </a:p>
          <a:p>
            <a:r>
              <a:rPr lang="en-US" dirty="0"/>
              <a:t>Random r</a:t>
            </a:r>
            <a:r>
              <a:rPr lang="en-US" dirty="0" smtClean="0"/>
              <a:t>ead and write: </a:t>
            </a:r>
            <a:r>
              <a:rPr lang="en-US" i="1" dirty="0" smtClean="0"/>
              <a:t>N * </a:t>
            </a:r>
            <a:r>
              <a:rPr lang="en-US" i="1" dirty="0"/>
              <a:t>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Full parallelization across all drives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1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 Drive Hardware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60" y="1229294"/>
            <a:ext cx="7507604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9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1: Mirroring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503868" y="3589361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3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619945" y="3589361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238835" y="1180532"/>
            <a:ext cx="8734567" cy="1821976"/>
          </a:xfrm>
        </p:spPr>
        <p:txBody>
          <a:bodyPr/>
          <a:lstStyle/>
          <a:p>
            <a:r>
              <a:rPr lang="en-US" dirty="0" smtClean="0"/>
              <a:t>RAID 0 offers high performance, but zero error recovery</a:t>
            </a:r>
          </a:p>
          <a:p>
            <a:r>
              <a:rPr lang="en-US" dirty="0" smtClean="0"/>
              <a:t>Key idea: make two copies of all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09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 0+1 and 1+0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211181" y="3002530"/>
            <a:ext cx="715020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90298" y="3002530"/>
            <a:ext cx="715020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2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969415" y="3002530"/>
            <a:ext cx="715020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48531" y="3002530"/>
            <a:ext cx="715020" cy="2251881"/>
            <a:chOff x="5737871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737871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1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8637" y="2990214"/>
            <a:ext cx="715020" cy="2263255"/>
            <a:chOff x="1044053" y="1078172"/>
            <a:chExt cx="1269242" cy="2263255"/>
          </a:xfrm>
        </p:grpSpPr>
        <p:sp>
          <p:nvSpPr>
            <p:cNvPr id="18" name="Can 17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556411" y="2990214"/>
            <a:ext cx="715020" cy="2263255"/>
            <a:chOff x="2588525" y="1078172"/>
            <a:chExt cx="1269242" cy="2263255"/>
          </a:xfrm>
        </p:grpSpPr>
        <p:sp>
          <p:nvSpPr>
            <p:cNvPr id="21" name="Can 20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454185" y="2990214"/>
            <a:ext cx="715020" cy="2263255"/>
            <a:chOff x="4132997" y="1078172"/>
            <a:chExt cx="1269242" cy="2263255"/>
          </a:xfrm>
        </p:grpSpPr>
        <p:sp>
          <p:nvSpPr>
            <p:cNvPr id="24" name="Can 23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351960" y="2990214"/>
            <a:ext cx="715020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57458" y="2386673"/>
            <a:ext cx="1786476" cy="811187"/>
            <a:chOff x="170599" y="1737805"/>
            <a:chExt cx="1786476" cy="811187"/>
          </a:xfrm>
        </p:grpSpPr>
        <p:sp>
          <p:nvSpPr>
            <p:cNvPr id="30" name="Right Brace 29"/>
            <p:cNvSpPr/>
            <p:nvPr/>
          </p:nvSpPr>
          <p:spPr>
            <a:xfrm rot="16200000">
              <a:off x="867894" y="1459811"/>
              <a:ext cx="391886" cy="1786476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92392" y="1737805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415440" y="2386674"/>
            <a:ext cx="1690995" cy="808579"/>
            <a:chOff x="2028581" y="1737806"/>
            <a:chExt cx="1690995" cy="808579"/>
          </a:xfrm>
        </p:grpSpPr>
        <p:sp>
          <p:nvSpPr>
            <p:cNvPr id="31" name="Right Brace 30"/>
            <p:cNvSpPr/>
            <p:nvPr/>
          </p:nvSpPr>
          <p:spPr>
            <a:xfrm rot="16200000">
              <a:off x="2678136" y="1504944"/>
              <a:ext cx="391886" cy="169099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02635" y="1737806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57458" y="1658791"/>
            <a:ext cx="3548981" cy="815406"/>
            <a:chOff x="170599" y="1009923"/>
            <a:chExt cx="3548981" cy="815406"/>
          </a:xfrm>
        </p:grpSpPr>
        <p:sp>
          <p:nvSpPr>
            <p:cNvPr id="35" name="Right Brace 34"/>
            <p:cNvSpPr/>
            <p:nvPr/>
          </p:nvSpPr>
          <p:spPr>
            <a:xfrm rot="16200000">
              <a:off x="1749147" y="-145105"/>
              <a:ext cx="391886" cy="3548981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6264" y="1009923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63127" y="2401683"/>
            <a:ext cx="1786476" cy="811187"/>
            <a:chOff x="170599" y="1737805"/>
            <a:chExt cx="1786476" cy="811187"/>
          </a:xfrm>
        </p:grpSpPr>
        <p:sp>
          <p:nvSpPr>
            <p:cNvPr id="41" name="Right Brace 40"/>
            <p:cNvSpPr/>
            <p:nvPr/>
          </p:nvSpPr>
          <p:spPr>
            <a:xfrm rot="16200000">
              <a:off x="867894" y="1459811"/>
              <a:ext cx="391886" cy="1786476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978" y="1737805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21109" y="2401684"/>
            <a:ext cx="1690995" cy="808579"/>
            <a:chOff x="2028581" y="1737806"/>
            <a:chExt cx="1690995" cy="808579"/>
          </a:xfrm>
        </p:grpSpPr>
        <p:sp>
          <p:nvSpPr>
            <p:cNvPr id="44" name="Right Brace 43"/>
            <p:cNvSpPr/>
            <p:nvPr/>
          </p:nvSpPr>
          <p:spPr>
            <a:xfrm rot="16200000">
              <a:off x="2678136" y="1504944"/>
              <a:ext cx="391886" cy="1690995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365253" y="1737806"/>
              <a:ext cx="1017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Mirror</a:t>
              </a:r>
              <a:endParaRPr lang="en-US" sz="24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63127" y="1673801"/>
            <a:ext cx="3548981" cy="815406"/>
            <a:chOff x="170599" y="1009923"/>
            <a:chExt cx="3548981" cy="815406"/>
          </a:xfrm>
        </p:grpSpPr>
        <p:sp>
          <p:nvSpPr>
            <p:cNvPr id="47" name="Right Brace 46"/>
            <p:cNvSpPr/>
            <p:nvPr/>
          </p:nvSpPr>
          <p:spPr>
            <a:xfrm rot="16200000">
              <a:off x="1749147" y="-145105"/>
              <a:ext cx="391886" cy="3548981"/>
            </a:xfrm>
            <a:prstGeom prst="rightBrac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73646" y="1009923"/>
              <a:ext cx="942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Stripe</a:t>
              </a:r>
              <a:endParaRPr lang="en-US" sz="2400" b="1" dirty="0"/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idx="1"/>
          </p:nvPr>
        </p:nvSpPr>
        <p:spPr>
          <a:xfrm>
            <a:off x="470847" y="5459105"/>
            <a:ext cx="8229600" cy="1289712"/>
          </a:xfrm>
        </p:spPr>
        <p:txBody>
          <a:bodyPr/>
          <a:lstStyle/>
          <a:p>
            <a:r>
              <a:rPr lang="en-US" dirty="0" smtClean="0"/>
              <a:t>Combines striping and mirroring</a:t>
            </a:r>
          </a:p>
          <a:p>
            <a:r>
              <a:rPr lang="en-US" dirty="0" smtClean="0"/>
              <a:t>Superseded by RAID 4, 5, and 6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57458" y="1119116"/>
            <a:ext cx="3548982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0</a:t>
            </a:r>
            <a:r>
              <a:rPr lang="en-US" sz="2400" b="1" dirty="0" smtClean="0">
                <a:solidFill>
                  <a:schemeClr val="bg1"/>
                </a:solidFill>
              </a:rPr>
              <a:t>+1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63123" y="1119115"/>
            <a:ext cx="3548982" cy="4616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1+0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91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Capacity: </a:t>
            </a:r>
            <a:r>
              <a:rPr lang="en-US" i="1" dirty="0" smtClean="0"/>
              <a:t>N / 2</a:t>
            </a:r>
          </a:p>
          <a:p>
            <a:pPr lvl="1"/>
            <a:r>
              <a:rPr lang="en-US" dirty="0" smtClean="0"/>
              <a:t>Two copies of all data, thus half capacity</a:t>
            </a:r>
          </a:p>
          <a:p>
            <a:r>
              <a:rPr lang="en-US" dirty="0" smtClean="0"/>
              <a:t>Reliability: 1 drive can fail, sometime more</a:t>
            </a:r>
          </a:p>
          <a:p>
            <a:pPr lvl="1"/>
            <a:r>
              <a:rPr lang="en-US" dirty="0" smtClean="0"/>
              <a:t>If you are lucky, </a:t>
            </a:r>
            <a:r>
              <a:rPr lang="en-US" i="1" dirty="0" smtClean="0"/>
              <a:t>N / 2 </a:t>
            </a:r>
            <a:r>
              <a:rPr lang="en-US" dirty="0" smtClean="0"/>
              <a:t>drives can fail without data loss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033132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033132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033132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033132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26" name="Multiply 25"/>
          <p:cNvSpPr/>
          <p:nvPr/>
        </p:nvSpPr>
        <p:spPr>
          <a:xfrm>
            <a:off x="3377312" y="4809918"/>
            <a:ext cx="1187355" cy="11873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275086" y="4809918"/>
            <a:ext cx="1187355" cy="118735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Sequential write: </a:t>
            </a:r>
            <a:r>
              <a:rPr lang="en-US" i="1" dirty="0" smtClean="0"/>
              <a:t>(N / 2) * S</a:t>
            </a:r>
          </a:p>
          <a:p>
            <a:pPr lvl="1"/>
            <a:r>
              <a:rPr lang="en-US" dirty="0" smtClean="0"/>
              <a:t>Two copies of all data, thus half throughput</a:t>
            </a:r>
          </a:p>
          <a:p>
            <a:r>
              <a:rPr lang="en-US" dirty="0" smtClean="0"/>
              <a:t>Sequential read: </a:t>
            </a:r>
            <a:r>
              <a:rPr lang="en-US" i="1" dirty="0" smtClean="0"/>
              <a:t>(N / 2) * S</a:t>
            </a:r>
          </a:p>
          <a:p>
            <a:pPr lvl="1"/>
            <a:r>
              <a:rPr lang="en-US" dirty="0" smtClean="0"/>
              <a:t>Half of the read blocks are wasted, thus halving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033132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033132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033132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033132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9" name="Right Arrow 18"/>
          <p:cNvSpPr/>
          <p:nvPr/>
        </p:nvSpPr>
        <p:spPr>
          <a:xfrm>
            <a:off x="2497321" y="47085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4308285" y="4738156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497321" y="50906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308285" y="509299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497321" y="5475134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308285" y="5450220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3430726" y="4713295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3430726" y="5095432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3430726" y="5479897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5190644" y="4713295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5190644" y="5095432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190644" y="5479897"/>
            <a:ext cx="436770" cy="382137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2497321" y="472456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3430726" y="472699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4328500" y="51114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5190644" y="51114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497321" y="547989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3430726" y="5482278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4308285" y="5825746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190644" y="5812524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ular Callout 40"/>
          <p:cNvSpPr/>
          <p:nvPr/>
        </p:nvSpPr>
        <p:spPr>
          <a:xfrm>
            <a:off x="297310" y="4874551"/>
            <a:ext cx="1920451" cy="1238097"/>
          </a:xfrm>
          <a:prstGeom prst="wedgeRectCallout">
            <a:avLst>
              <a:gd name="adj1" fmla="val 86659"/>
              <a:gd name="adj2" fmla="val -1767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skipped block is wasted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822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500"/>
                            </p:stCondLst>
                            <p:childTnLst>
                              <p:par>
                                <p:cTn id="1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1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2804615"/>
          </a:xfrm>
        </p:spPr>
        <p:txBody>
          <a:bodyPr/>
          <a:lstStyle/>
          <a:p>
            <a:r>
              <a:rPr lang="en-US" dirty="0" smtClean="0"/>
              <a:t>Random read: </a:t>
            </a:r>
            <a:r>
              <a:rPr lang="en-US" i="1" dirty="0" smtClean="0"/>
              <a:t>N * R</a:t>
            </a:r>
          </a:p>
          <a:p>
            <a:pPr lvl="1"/>
            <a:r>
              <a:rPr lang="en-US" dirty="0" smtClean="0"/>
              <a:t>Best case scenario for RAID 1</a:t>
            </a:r>
          </a:p>
          <a:p>
            <a:pPr lvl="1"/>
            <a:r>
              <a:rPr lang="en-US" dirty="0" smtClean="0"/>
              <a:t>Reads can parallelize across all disks</a:t>
            </a:r>
          </a:p>
          <a:p>
            <a:r>
              <a:rPr lang="en-US" dirty="0" smtClean="0"/>
              <a:t>Random write: </a:t>
            </a:r>
            <a:r>
              <a:rPr lang="en-US" i="1" dirty="0" smtClean="0"/>
              <a:t>(N / 2) * R</a:t>
            </a:r>
          </a:p>
          <a:p>
            <a:pPr lvl="1"/>
            <a:r>
              <a:rPr lang="en-US" dirty="0" smtClean="0"/>
              <a:t>Two copies of all data, thus half throughput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715706" y="4258324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13480" y="4258324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1254" y="4258324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029" y="4258324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822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Consistent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45" y="1269241"/>
            <a:ext cx="4954137" cy="540451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Mirrored writes should be </a:t>
            </a:r>
            <a:r>
              <a:rPr lang="en-US" dirty="0" smtClean="0">
                <a:solidFill>
                  <a:schemeClr val="accent1"/>
                </a:solidFill>
              </a:rPr>
              <a:t>atomic</a:t>
            </a:r>
          </a:p>
          <a:p>
            <a:pPr lvl="1"/>
            <a:r>
              <a:rPr lang="en-US" dirty="0" smtClean="0"/>
              <a:t>All copies are written, or none are written</a:t>
            </a:r>
          </a:p>
          <a:p>
            <a:r>
              <a:rPr lang="en-US" dirty="0" smtClean="0"/>
              <a:t>However, this is difficult to guarantee</a:t>
            </a:r>
          </a:p>
          <a:p>
            <a:pPr lvl="1"/>
            <a:r>
              <a:rPr lang="en-US" dirty="0" smtClean="0"/>
              <a:t>Example: power failure</a:t>
            </a:r>
          </a:p>
          <a:p>
            <a:r>
              <a:rPr lang="en-US" dirty="0" smtClean="0"/>
              <a:t>Many RAID controllers include a </a:t>
            </a:r>
            <a:r>
              <a:rPr lang="en-US" dirty="0" smtClean="0">
                <a:solidFill>
                  <a:schemeClr val="accent1"/>
                </a:solidFill>
              </a:rPr>
              <a:t>write-ahead log</a:t>
            </a:r>
          </a:p>
          <a:p>
            <a:pPr lvl="1"/>
            <a:r>
              <a:rPr lang="en-US" dirty="0" smtClean="0"/>
              <a:t>Battery backed, non-volatile storage of pending writes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96777" y="3733649"/>
            <a:ext cx="715020" cy="2263255"/>
            <a:chOff x="1044053" y="1078172"/>
            <a:chExt cx="1269242" cy="2263255"/>
          </a:xfrm>
        </p:grpSpPr>
        <p:sp>
          <p:nvSpPr>
            <p:cNvPr id="6" name="Can 5"/>
            <p:cNvSpPr/>
            <p:nvPr/>
          </p:nvSpPr>
          <p:spPr>
            <a:xfrm>
              <a:off x="104405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0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6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294551" y="3733649"/>
            <a:ext cx="715020" cy="2263255"/>
            <a:chOff x="2588525" y="1078172"/>
            <a:chExt cx="1269242" cy="2263255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192325" y="3733649"/>
            <a:ext cx="715020" cy="2263255"/>
            <a:chOff x="4132997" y="1078172"/>
            <a:chExt cx="1269242" cy="2263255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6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90100" y="3733649"/>
            <a:ext cx="715020" cy="2263255"/>
            <a:chOff x="5654723" y="1078172"/>
            <a:chExt cx="1269242" cy="2263255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3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7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6273212" y="1408678"/>
            <a:ext cx="1688098" cy="1290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 smtClean="0"/>
              <a:t>RAID Controller</a:t>
            </a:r>
            <a:endParaRPr lang="en-US" sz="2400" dirty="0"/>
          </a:p>
        </p:txBody>
      </p:sp>
      <p:cxnSp>
        <p:nvCxnSpPr>
          <p:cNvPr id="18" name="Elbow Connector 17"/>
          <p:cNvCxnSpPr>
            <a:stCxn id="17" idx="2"/>
            <a:endCxn id="7" idx="0"/>
          </p:cNvCxnSpPr>
          <p:nvPr/>
        </p:nvCxnSpPr>
        <p:spPr>
          <a:xfrm rot="5400000">
            <a:off x="5918421" y="2534809"/>
            <a:ext cx="1034706" cy="1362974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6" idx="0"/>
          </p:cNvCxnSpPr>
          <p:nvPr/>
        </p:nvCxnSpPr>
        <p:spPr>
          <a:xfrm rot="16200000" flipH="1">
            <a:off x="7265082" y="2551121"/>
            <a:ext cx="1034706" cy="1330349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2"/>
            <a:endCxn id="13" idx="0"/>
          </p:cNvCxnSpPr>
          <p:nvPr/>
        </p:nvCxnSpPr>
        <p:spPr>
          <a:xfrm rot="16200000" flipH="1">
            <a:off x="6816195" y="3000009"/>
            <a:ext cx="1034706" cy="432574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7" idx="2"/>
            <a:endCxn id="10" idx="0"/>
          </p:cNvCxnSpPr>
          <p:nvPr/>
        </p:nvCxnSpPr>
        <p:spPr>
          <a:xfrm rot="5400000">
            <a:off x="6367308" y="2983696"/>
            <a:ext cx="1034706" cy="465200"/>
          </a:xfrm>
          <a:prstGeom prst="bentConnector3">
            <a:avLst>
              <a:gd name="adj1" fmla="val 50000"/>
            </a:avLst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02922" y="2210937"/>
            <a:ext cx="1428675" cy="423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2400" dirty="0" smtClean="0"/>
              <a:t>Cache</a:t>
            </a:r>
            <a:endParaRPr lang="en-US" sz="2400" dirty="0"/>
          </a:p>
        </p:txBody>
      </p:sp>
      <p:sp>
        <p:nvSpPr>
          <p:cNvPr id="34" name="Right Arrow 33"/>
          <p:cNvSpPr/>
          <p:nvPr/>
        </p:nvSpPr>
        <p:spPr>
          <a:xfrm>
            <a:off x="6973940" y="4424257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198607" y="441066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:\Pictures\soft-scraps icons\Battery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74" y="2182140"/>
            <a:ext cx="492380" cy="49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ight Arrow 36"/>
          <p:cNvSpPr/>
          <p:nvPr/>
        </p:nvSpPr>
        <p:spPr>
          <a:xfrm>
            <a:off x="6015808" y="223726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6792761" y="1715843"/>
            <a:ext cx="648996" cy="640983"/>
            <a:chOff x="2524837" y="1074860"/>
            <a:chExt cx="1105469" cy="1091820"/>
          </a:xfrm>
        </p:grpSpPr>
        <p:sp>
          <p:nvSpPr>
            <p:cNvPr id="38" name="Isosceles Triangle 3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ightning Bolt 35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429789" y="4783621"/>
            <a:ext cx="648996" cy="640983"/>
            <a:chOff x="2524837" y="1074860"/>
            <a:chExt cx="1105469" cy="1091820"/>
          </a:xfrm>
        </p:grpSpPr>
        <p:sp>
          <p:nvSpPr>
            <p:cNvPr id="42" name="Isosceles Triangle 41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ightning Bolt 42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327563" y="4783621"/>
            <a:ext cx="648996" cy="640983"/>
            <a:chOff x="2524837" y="1074860"/>
            <a:chExt cx="1105469" cy="1091820"/>
          </a:xfrm>
        </p:grpSpPr>
        <p:sp>
          <p:nvSpPr>
            <p:cNvPr id="45" name="Isosceles Triangle 44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ightning Bolt 45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225337" y="4806394"/>
            <a:ext cx="648996" cy="640983"/>
            <a:chOff x="2524837" y="1074860"/>
            <a:chExt cx="1105469" cy="1091820"/>
          </a:xfrm>
        </p:grpSpPr>
        <p:sp>
          <p:nvSpPr>
            <p:cNvPr id="48" name="Isosceles Triangle 47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ightning Bolt 48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123112" y="4839436"/>
            <a:ext cx="648996" cy="640983"/>
            <a:chOff x="2524837" y="1074860"/>
            <a:chExt cx="1105469" cy="1091820"/>
          </a:xfrm>
        </p:grpSpPr>
        <p:sp>
          <p:nvSpPr>
            <p:cNvPr id="51" name="Isosceles Triangle 50"/>
            <p:cNvSpPr/>
            <p:nvPr/>
          </p:nvSpPr>
          <p:spPr>
            <a:xfrm>
              <a:off x="2524837" y="1074860"/>
              <a:ext cx="1105469" cy="1091820"/>
            </a:xfrm>
            <a:prstGeom prst="triangl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ightning Bolt 51"/>
            <p:cNvSpPr/>
            <p:nvPr/>
          </p:nvSpPr>
          <p:spPr>
            <a:xfrm rot="20212688" flipH="1">
              <a:off x="2742766" y="1409878"/>
              <a:ext cx="584986" cy="611930"/>
            </a:xfrm>
            <a:prstGeom prst="lightningBol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694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42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4" grpId="1" animBg="1"/>
      <p:bldP spid="34" grpId="2" animBg="1"/>
      <p:bldP spid="34" grpId="3" animBg="1"/>
      <p:bldP spid="35" grpId="0" animBg="1"/>
      <p:bldP spid="35" grpId="1" animBg="1"/>
      <p:bldP spid="35" grpId="2" animBg="1"/>
      <p:bldP spid="35" grpId="3" animBg="1"/>
      <p:bldP spid="35" grpId="4" animBg="1"/>
      <p:bldP spid="35" grpId="5" animBg="1"/>
      <p:bldP spid="37" grpId="0" animBg="1"/>
      <p:bldP spid="3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Decreasing the Cost of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RAID 1 offers highly reliable data storage</a:t>
            </a:r>
          </a:p>
          <a:p>
            <a:r>
              <a:rPr lang="en-US" dirty="0" smtClean="0"/>
              <a:t>But, it uses </a:t>
            </a:r>
            <a:r>
              <a:rPr lang="en-US" i="1" dirty="0" smtClean="0"/>
              <a:t>N / 2 </a:t>
            </a:r>
            <a:r>
              <a:rPr lang="en-US" dirty="0" smtClean="0"/>
              <a:t>of the array capacity</a:t>
            </a:r>
          </a:p>
          <a:p>
            <a:r>
              <a:rPr lang="en-US" dirty="0" smtClean="0"/>
              <a:t>Can we achieve the same level of reliability without wasting so much capacity?</a:t>
            </a:r>
          </a:p>
          <a:p>
            <a:pPr lvl="1"/>
            <a:r>
              <a:rPr lang="en-US" dirty="0" smtClean="0"/>
              <a:t>Yes!</a:t>
            </a:r>
          </a:p>
          <a:p>
            <a:pPr lvl="1"/>
            <a:r>
              <a:rPr lang="en-US" dirty="0" smtClean="0"/>
              <a:t>Use information coding techniques to build light-weight error recovery mechanisms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7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4: Parity Drive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918" y="1459129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4995" y="1459129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1072" y="1459129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7148" y="1459129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6263" y="1447755"/>
            <a:ext cx="936941" cy="2263255"/>
            <a:chOff x="5654723" y="1078172"/>
            <a:chExt cx="1269242" cy="2263255"/>
          </a:xfrm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</a:p>
            <a:p>
              <a:pPr algn="ctr"/>
              <a:r>
                <a:rPr lang="en-US" sz="2400" b="1" dirty="0" smtClean="0"/>
                <a:t>P1</a:t>
              </a:r>
            </a:p>
            <a:p>
              <a:pPr algn="ctr"/>
              <a:r>
                <a:rPr lang="en-US" sz="2400" b="1" dirty="0" smtClean="0"/>
                <a:t>P2</a:t>
              </a:r>
            </a:p>
            <a:p>
              <a:pPr algn="ctr"/>
              <a:r>
                <a:rPr lang="en-US" sz="2400" b="1" dirty="0" smtClean="0"/>
                <a:t>P3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91396"/>
              </p:ext>
            </p:extLst>
          </p:nvPr>
        </p:nvGraphicFramePr>
        <p:xfrm>
          <a:off x="200167" y="4344916"/>
          <a:ext cx="61928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/>
                <a:gridCol w="1119117"/>
                <a:gridCol w="1132764"/>
                <a:gridCol w="1105468"/>
                <a:gridCol w="1732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1 ^ 0 ^ 0 =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^ 1</a:t>
                      </a:r>
                      <a:r>
                        <a:rPr lang="en-US" baseline="0" dirty="0" smtClean="0"/>
                        <a:t> ^ 1 ^ 1 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1 ^ 1 ^ 1 = 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ular Callout 28"/>
          <p:cNvSpPr/>
          <p:nvPr/>
        </p:nvSpPr>
        <p:spPr>
          <a:xfrm>
            <a:off x="6020272" y="1951518"/>
            <a:ext cx="2898540" cy="1553414"/>
          </a:xfrm>
          <a:prstGeom prst="wedgeRectCallout">
            <a:avLst>
              <a:gd name="adj1" fmla="val -63999"/>
              <a:gd name="adj2" fmla="val -198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Disk </a:t>
            </a:r>
            <a:r>
              <a:rPr lang="en-US" sz="2400" i="1" dirty="0" smtClean="0"/>
              <a:t>N</a:t>
            </a:r>
            <a:r>
              <a:rPr lang="en-US" sz="2400" dirty="0" smtClean="0"/>
              <a:t> only stores parity information for the other </a:t>
            </a:r>
            <a:r>
              <a:rPr lang="en-US" sz="2400" i="1" dirty="0" smtClean="0"/>
              <a:t>N-1 </a:t>
            </a:r>
            <a:r>
              <a:rPr lang="en-US" sz="2400" dirty="0" smtClean="0"/>
              <a:t>disks</a:t>
            </a:r>
            <a:endParaRPr lang="en-US" sz="2400" dirty="0"/>
          </a:p>
        </p:txBody>
      </p:sp>
      <p:sp>
        <p:nvSpPr>
          <p:cNvPr id="30" name="Rectangular Callout 29"/>
          <p:cNvSpPr/>
          <p:nvPr/>
        </p:nvSpPr>
        <p:spPr>
          <a:xfrm>
            <a:off x="6623048" y="4478629"/>
            <a:ext cx="2241173" cy="1553414"/>
          </a:xfrm>
          <a:prstGeom prst="wedgeRectCallout">
            <a:avLst>
              <a:gd name="adj1" fmla="val -63999"/>
              <a:gd name="adj2" fmla="val -1987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Parity calculated using XOR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078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Parity on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83" y="1180532"/>
            <a:ext cx="8679977" cy="1726442"/>
          </a:xfrm>
        </p:spPr>
        <p:txBody>
          <a:bodyPr/>
          <a:lstStyle/>
          <a:p>
            <a:r>
              <a:rPr lang="en-US" dirty="0" smtClean="0"/>
              <a:t>How is parity updated when blocks are written?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Additive parity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2483" y="4212607"/>
            <a:ext cx="8679977" cy="659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dirty="0" smtClean="0"/>
              <a:t>Subtractive parity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34118"/>
              </p:ext>
            </p:extLst>
          </p:nvPr>
        </p:nvGraphicFramePr>
        <p:xfrm>
          <a:off x="1380701" y="2372054"/>
          <a:ext cx="6192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/>
                <a:gridCol w="1119117"/>
                <a:gridCol w="1132764"/>
                <a:gridCol w="1105468"/>
                <a:gridCol w="1732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73463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1207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35363" y="2731879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04873" y="2731879"/>
            <a:ext cx="510184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858776" y="2731879"/>
            <a:ext cx="1702087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 ^ 0 ^ 0 ^ 1 = 1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1095706" y="3414239"/>
            <a:ext cx="2541093" cy="680088"/>
          </a:xfrm>
          <a:prstGeom prst="wedgeRectCallout">
            <a:avLst>
              <a:gd name="adj1" fmla="val 32951"/>
              <a:gd name="adj2" fmla="val -10195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other blocks</a:t>
            </a:r>
            <a:endParaRPr lang="en-US" sz="2400" dirty="0"/>
          </a:p>
        </p:txBody>
      </p:sp>
      <p:sp>
        <p:nvSpPr>
          <p:cNvPr id="13" name="Rectangular Callout 12"/>
          <p:cNvSpPr/>
          <p:nvPr/>
        </p:nvSpPr>
        <p:spPr>
          <a:xfrm>
            <a:off x="5186153" y="3414239"/>
            <a:ext cx="2743200" cy="680088"/>
          </a:xfrm>
          <a:prstGeom prst="wedgeRectCallout">
            <a:avLst>
              <a:gd name="adj1" fmla="val 33449"/>
              <a:gd name="adj2" fmla="val -8590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Update parity block</a:t>
            </a:r>
            <a:endParaRPr lang="en-US" sz="24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548974"/>
              </p:ext>
            </p:extLst>
          </p:nvPr>
        </p:nvGraphicFramePr>
        <p:xfrm>
          <a:off x="1318645" y="4872248"/>
          <a:ext cx="619282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/>
                <a:gridCol w="1119117"/>
                <a:gridCol w="1132764"/>
                <a:gridCol w="1105468"/>
                <a:gridCol w="1732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7103660" y="5232072"/>
            <a:ext cx="399700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282788" y="5232073"/>
            <a:ext cx="377922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103661" y="5238894"/>
            <a:ext cx="399700" cy="368489"/>
          </a:xfrm>
          <a:prstGeom prst="rect">
            <a:avLst/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Rectangular Callout 20"/>
          <p:cNvSpPr/>
          <p:nvPr/>
        </p:nvSpPr>
        <p:spPr>
          <a:xfrm>
            <a:off x="4415057" y="5968645"/>
            <a:ext cx="3391472" cy="680088"/>
          </a:xfrm>
          <a:prstGeom prst="wedgeRectCallout">
            <a:avLst>
              <a:gd name="adj1" fmla="val 33353"/>
              <a:gd name="adj2" fmla="val -9393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</a:t>
            </a:r>
            <a:r>
              <a:rPr lang="en-US" sz="2400" baseline="-25000" dirty="0" err="1" smtClean="0"/>
              <a:t>new</a:t>
            </a:r>
            <a:r>
              <a:rPr lang="en-US" sz="2400" dirty="0" smtClean="0"/>
              <a:t> = C</a:t>
            </a:r>
            <a:r>
              <a:rPr lang="en-US" sz="2400" baseline="-25000" dirty="0" smtClean="0"/>
              <a:t>old</a:t>
            </a:r>
            <a:r>
              <a:rPr lang="en-US" sz="2400" dirty="0" smtClean="0"/>
              <a:t> ^ </a:t>
            </a:r>
            <a:r>
              <a:rPr lang="en-US" sz="2400" dirty="0" err="1" smtClean="0"/>
              <a:t>C</a:t>
            </a:r>
            <a:r>
              <a:rPr lang="en-US" sz="2400" baseline="-25000" dirty="0" err="1" smtClean="0"/>
              <a:t>new</a:t>
            </a:r>
            <a:r>
              <a:rPr lang="en-US" sz="2400" dirty="0" smtClean="0"/>
              <a:t> ^ </a:t>
            </a:r>
            <a:r>
              <a:rPr lang="en-US" sz="2400" dirty="0" err="1" smtClean="0"/>
              <a:t>P</a:t>
            </a:r>
            <a:r>
              <a:rPr lang="en-US" sz="2400" baseline="-25000" dirty="0" err="1" smtClean="0"/>
              <a:t>old</a:t>
            </a:r>
            <a:endParaRPr lang="en-US" sz="2400" baseline="-25000" dirty="0"/>
          </a:p>
        </p:txBody>
      </p:sp>
      <p:sp>
        <p:nvSpPr>
          <p:cNvPr id="22" name="Rectangle 21"/>
          <p:cNvSpPr/>
          <p:nvPr/>
        </p:nvSpPr>
        <p:spPr>
          <a:xfrm>
            <a:off x="3875630" y="5232073"/>
            <a:ext cx="399700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36747" y="1111102"/>
            <a:ext cx="936941" cy="2251881"/>
            <a:chOff x="1044053" y="1078172"/>
            <a:chExt cx="1269242" cy="2251881"/>
          </a:xfrm>
        </p:grpSpPr>
        <p:sp>
          <p:nvSpPr>
            <p:cNvPr id="29" name="Can 28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52824" y="1111102"/>
            <a:ext cx="936941" cy="2251881"/>
            <a:chOff x="2588525" y="1078172"/>
            <a:chExt cx="1269242" cy="2251881"/>
          </a:xfrm>
        </p:grpSpPr>
        <p:sp>
          <p:nvSpPr>
            <p:cNvPr id="32" name="Can 31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9</a:t>
              </a:r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68901" y="1111102"/>
            <a:ext cx="936941" cy="2251881"/>
            <a:chOff x="4132997" y="1078172"/>
            <a:chExt cx="1269242" cy="2251881"/>
          </a:xfrm>
        </p:grpSpPr>
        <p:sp>
          <p:nvSpPr>
            <p:cNvPr id="35" name="Can 34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84977" y="1111102"/>
            <a:ext cx="936941" cy="2251881"/>
            <a:chOff x="5654723" y="1078172"/>
            <a:chExt cx="1269242" cy="2251881"/>
          </a:xfrm>
        </p:grpSpPr>
        <p:sp>
          <p:nvSpPr>
            <p:cNvPr id="38" name="Can 37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 smtClean="0"/>
                <a:t>7</a:t>
              </a:r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904092" y="1099728"/>
            <a:ext cx="936941" cy="2263255"/>
            <a:chOff x="5654723" y="1078172"/>
            <a:chExt cx="1269242" cy="2263255"/>
          </a:xfrm>
        </p:grpSpPr>
        <p:sp>
          <p:nvSpPr>
            <p:cNvPr id="41" name="Can 40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</a:p>
            <a:p>
              <a:pPr algn="ctr"/>
              <a:r>
                <a:rPr lang="en-US" sz="2400" b="1" dirty="0" smtClean="0"/>
                <a:t>P1</a:t>
              </a:r>
            </a:p>
            <a:p>
              <a:pPr algn="ctr"/>
              <a:r>
                <a:rPr lang="en-US" sz="2400" b="1" dirty="0" smtClean="0"/>
                <a:t>P2</a:t>
              </a:r>
            </a:p>
            <a:p>
              <a:pPr algn="ctr"/>
              <a:r>
                <a:rPr lang="en-US" sz="2400" b="1" dirty="0" smtClean="0"/>
                <a:t>P3</a:t>
              </a:r>
              <a:endParaRPr lang="en-US" sz="24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Writes and RAID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541593"/>
            <a:ext cx="8229600" cy="3241343"/>
          </a:xfrm>
        </p:spPr>
        <p:txBody>
          <a:bodyPr>
            <a:normAutofit/>
          </a:bodyPr>
          <a:lstStyle/>
          <a:p>
            <a:r>
              <a:rPr lang="en-US" dirty="0" smtClean="0"/>
              <a:t>Random writes in RAID 4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target block and the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subtraction to calculate the new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target block and the parity block</a:t>
            </a:r>
            <a:endParaRPr lang="en-US" dirty="0"/>
          </a:p>
          <a:p>
            <a:pPr marL="341313" indent="-341313"/>
            <a:r>
              <a:rPr lang="en-US" dirty="0" smtClean="0"/>
              <a:t>RAID 4 has terrible write performance</a:t>
            </a:r>
          </a:p>
          <a:p>
            <a:pPr marL="741363" lvl="1" indent="-341313"/>
            <a:r>
              <a:rPr lang="en-US" dirty="0" smtClean="0"/>
              <a:t>Bottlenecked by the parity drive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334370" y="179467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4659781" y="2533933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4659781" y="2888771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647063" y="1771931"/>
            <a:ext cx="503328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29236" y="25339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419276" y="29160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6293226" y="1483083"/>
            <a:ext cx="2516403" cy="168534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All writes must update the parity drive, causing serialization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257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Multi-Platter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1" descr="10_0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926" y="1513213"/>
            <a:ext cx="6147534" cy="500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692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1180531"/>
            <a:ext cx="8679976" cy="55205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Capacity: </a:t>
            </a:r>
            <a:r>
              <a:rPr lang="en-US" i="1" dirty="0"/>
              <a:t>N – </a:t>
            </a:r>
            <a:r>
              <a:rPr lang="en-US" i="1" dirty="0" smtClean="0"/>
              <a:t>1</a:t>
            </a:r>
          </a:p>
          <a:p>
            <a:pPr lvl="1"/>
            <a:r>
              <a:rPr lang="en-US" dirty="0" smtClean="0"/>
              <a:t>Space on the parity drive is lost</a:t>
            </a:r>
          </a:p>
          <a:p>
            <a:r>
              <a:rPr lang="en-US" dirty="0" smtClean="0"/>
              <a:t>Reliability</a:t>
            </a:r>
            <a:r>
              <a:rPr lang="en-US" dirty="0"/>
              <a:t>: 1 drive can </a:t>
            </a:r>
            <a:r>
              <a:rPr lang="en-US" dirty="0" smtClean="0"/>
              <a:t>fail</a:t>
            </a:r>
          </a:p>
          <a:p>
            <a:r>
              <a:rPr lang="en-US" dirty="0" smtClean="0"/>
              <a:t>Sequential </a:t>
            </a:r>
            <a:r>
              <a:rPr lang="en-US" dirty="0"/>
              <a:t>Read and write: </a:t>
            </a:r>
            <a:r>
              <a:rPr lang="en-US" i="1" dirty="0"/>
              <a:t>(N – 1) * </a:t>
            </a:r>
            <a:r>
              <a:rPr lang="en-US" i="1" dirty="0" smtClean="0"/>
              <a:t>S</a:t>
            </a:r>
          </a:p>
          <a:p>
            <a:pPr lvl="1"/>
            <a:r>
              <a:rPr lang="en-US" dirty="0" smtClean="0"/>
              <a:t>Parallelization across </a:t>
            </a:r>
            <a:r>
              <a:rPr lang="en-US" dirty="0"/>
              <a:t>all non-parity blocks</a:t>
            </a:r>
          </a:p>
          <a:p>
            <a:r>
              <a:rPr lang="en-US" dirty="0"/>
              <a:t>Random Read: </a:t>
            </a:r>
            <a:r>
              <a:rPr lang="en-US" i="1" dirty="0" smtClean="0"/>
              <a:t>(N – 1) * R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Reads parallelize over all but the parity drive</a:t>
            </a:r>
          </a:p>
          <a:p>
            <a:r>
              <a:rPr lang="en-US" dirty="0" smtClean="0"/>
              <a:t>Random </a:t>
            </a:r>
            <a:r>
              <a:rPr lang="en-US" dirty="0"/>
              <a:t>Write: </a:t>
            </a:r>
            <a:r>
              <a:rPr lang="en-US" i="1" dirty="0" smtClean="0"/>
              <a:t>R / 2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Writes serialize due to the parity drive</a:t>
            </a:r>
            <a:endParaRPr lang="en-US" dirty="0"/>
          </a:p>
          <a:p>
            <a:pPr lvl="1"/>
            <a:r>
              <a:rPr lang="en-US" dirty="0"/>
              <a:t>Each write requires </a:t>
            </a:r>
            <a:r>
              <a:rPr lang="en-US" dirty="0" smtClean="0"/>
              <a:t>1 read and 1 write of the parity drive, thus </a:t>
            </a:r>
            <a:r>
              <a:rPr lang="en-US" i="1" dirty="0" smtClean="0"/>
              <a:t>R / 2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3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RAID 5: Rotating Parity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68918" y="1459129"/>
            <a:ext cx="936941" cy="2251881"/>
            <a:chOff x="1044053" y="1078172"/>
            <a:chExt cx="1269242" cy="2251881"/>
          </a:xfrm>
        </p:grpSpPr>
        <p:sp>
          <p:nvSpPr>
            <p:cNvPr id="5" name="Can 4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384995" y="1459129"/>
            <a:ext cx="936941" cy="2251881"/>
            <a:chOff x="2588525" y="1078172"/>
            <a:chExt cx="1269242" cy="2251881"/>
          </a:xfrm>
        </p:grpSpPr>
        <p:sp>
          <p:nvSpPr>
            <p:cNvPr id="7" name="Can 6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u="sng" dirty="0" smtClean="0"/>
                <a:t>P3</a:t>
              </a:r>
              <a:endParaRPr lang="en-US" sz="2400" b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01072" y="1459129"/>
            <a:ext cx="936941" cy="2251881"/>
            <a:chOff x="4132997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u="sng" dirty="0" smtClean="0"/>
                <a:t>P2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17148" y="1459129"/>
            <a:ext cx="936941" cy="2251881"/>
            <a:chOff x="5654723" y="1078172"/>
            <a:chExt cx="1269242" cy="2251881"/>
          </a:xfrm>
        </p:grpSpPr>
        <p:sp>
          <p:nvSpPr>
            <p:cNvPr id="11" name="Can 10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u="sng" dirty="0" smtClean="0"/>
                <a:t>P1</a:t>
              </a:r>
            </a:p>
            <a:p>
              <a:pPr algn="ctr"/>
              <a:r>
                <a:rPr lang="en-US" sz="2400" b="1" dirty="0"/>
                <a:t>8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36263" y="1447755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27" name="Can 26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 smtClean="0">
                  <a:solidFill>
                    <a:schemeClr val="bg1"/>
                  </a:solidFill>
                </a:rPr>
                <a:t>P0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9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48725"/>
              </p:ext>
            </p:extLst>
          </p:nvPr>
        </p:nvGraphicFramePr>
        <p:xfrm>
          <a:off x="200167" y="4686110"/>
          <a:ext cx="790848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194"/>
                <a:gridCol w="1691005"/>
                <a:gridCol w="1691005"/>
                <a:gridCol w="1691005"/>
                <a:gridCol w="1732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Disk</a:t>
                      </a:r>
                      <a:r>
                        <a:rPr lang="en-US" baseline="0" dirty="0" smtClean="0"/>
                        <a:t>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 ^ 0 ^ 1</a:t>
                      </a:r>
                      <a:r>
                        <a:rPr lang="en-US" baseline="0" dirty="0" smtClean="0"/>
                        <a:t> ^ 1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^ 1 ^ 0 ^ 0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 ^ 1</a:t>
                      </a:r>
                      <a:r>
                        <a:rPr lang="en-US" baseline="0" dirty="0" smtClean="0"/>
                        <a:t> ^ 1 ^ 1 = 0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 ^ 1 ^ 1 ^ 1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" name="Rectangular Callout 20"/>
          <p:cNvSpPr/>
          <p:nvPr/>
        </p:nvSpPr>
        <p:spPr>
          <a:xfrm>
            <a:off x="6129454" y="1895747"/>
            <a:ext cx="2338982" cy="155341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Parity blocks are spread over all </a:t>
            </a:r>
            <a:r>
              <a:rPr lang="en-US" sz="2400" i="1" dirty="0" smtClean="0"/>
              <a:t>N </a:t>
            </a:r>
            <a:r>
              <a:rPr lang="en-US" sz="2400" dirty="0" smtClean="0"/>
              <a:t>disks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15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Writes and RAID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41593"/>
            <a:ext cx="8229600" cy="3241343"/>
          </a:xfrm>
        </p:spPr>
        <p:txBody>
          <a:bodyPr>
            <a:normAutofit/>
          </a:bodyPr>
          <a:lstStyle/>
          <a:p>
            <a:r>
              <a:rPr lang="en-US" dirty="0" smtClean="0"/>
              <a:t>Random writes in RAID 5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the target block and the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subtraction to calculate the new parity block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Write the target block and the parity block</a:t>
            </a:r>
            <a:endParaRPr lang="en-US" dirty="0"/>
          </a:p>
          <a:p>
            <a:pPr marL="571500" indent="-514350"/>
            <a:r>
              <a:rPr lang="en-US" dirty="0" smtClean="0"/>
              <a:t>Thus, 4 total operations (2 reads, 2 writes)</a:t>
            </a:r>
          </a:p>
          <a:p>
            <a:pPr marL="971550" lvl="1" indent="-514350"/>
            <a:r>
              <a:rPr lang="en-US" dirty="0" smtClean="0"/>
              <a:t>Distributed across all drives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28450" y="1080318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/>
                <a:t>5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10</a:t>
              </a:r>
            </a:p>
            <a:p>
              <a:pPr algn="ctr"/>
              <a:r>
                <a:rPr lang="en-US" sz="2400" b="1" dirty="0" smtClean="0"/>
                <a:t>15</a:t>
              </a:r>
              <a:endParaRPr lang="en-US" sz="24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44527" y="1080318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/>
                <a:t>6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</a:p>
            <a:p>
              <a:pPr algn="ctr"/>
              <a:r>
                <a:rPr lang="en-US" sz="2400" b="1" u="sng" dirty="0" smtClean="0"/>
                <a:t>P3</a:t>
              </a:r>
              <a:endParaRPr lang="en-US" sz="2400" b="1" u="sng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60604" y="1080318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u="sng" dirty="0" smtClean="0"/>
                <a:t>P2</a:t>
              </a:r>
            </a:p>
            <a:p>
              <a:pPr algn="ctr"/>
              <a:r>
                <a:rPr lang="en-US" sz="2400" b="1" dirty="0" smtClean="0"/>
                <a:t>12</a:t>
              </a:r>
              <a:endParaRPr lang="en-US" sz="2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76680" y="1080318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u="sng" dirty="0" smtClean="0"/>
                <a:t>P1</a:t>
              </a:r>
            </a:p>
            <a:p>
              <a:pPr algn="ctr"/>
              <a:r>
                <a:rPr lang="en-US" sz="2400" b="1" dirty="0"/>
                <a:t>8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13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895795" y="1068944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18" name="Can 17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u="sng" dirty="0" smtClean="0">
                  <a:solidFill>
                    <a:schemeClr val="bg1"/>
                  </a:solidFill>
                </a:rPr>
                <a:t>P0</a:t>
              </a:r>
            </a:p>
            <a:p>
              <a:pPr algn="ctr"/>
              <a:r>
                <a:rPr lang="en-US" sz="2400" b="1" dirty="0"/>
                <a:t>4</a:t>
              </a:r>
              <a:endParaRPr lang="en-US" sz="2400" b="1" dirty="0" smtClean="0"/>
            </a:p>
            <a:p>
              <a:pPr algn="ctr"/>
              <a:r>
                <a:rPr lang="en-US" sz="2400" b="1" dirty="0"/>
                <a:t>9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14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1" name="Right Arrow 20"/>
          <p:cNvSpPr/>
          <p:nvPr/>
        </p:nvSpPr>
        <p:spPr>
          <a:xfrm>
            <a:off x="334370" y="179467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684076" y="2533933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2522412" y="2877401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4660710" y="1771931"/>
            <a:ext cx="489681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2522412" y="2533932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1377400" y="2916069"/>
            <a:ext cx="436770" cy="382137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ular Callout 26"/>
          <p:cNvSpPr/>
          <p:nvPr/>
        </p:nvSpPr>
        <p:spPr>
          <a:xfrm>
            <a:off x="6293226" y="1483083"/>
            <a:ext cx="2516403" cy="1685344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Unlike RAID 4, writes are spread roughly evenly across all drives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9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Raid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192" y="1180531"/>
            <a:ext cx="8461612" cy="5158853"/>
          </a:xfrm>
        </p:spPr>
        <p:txBody>
          <a:bodyPr>
            <a:normAutofit/>
          </a:bodyPr>
          <a:lstStyle/>
          <a:p>
            <a:r>
              <a:rPr lang="en-US" dirty="0" smtClean="0"/>
              <a:t>Capacity: </a:t>
            </a:r>
            <a:r>
              <a:rPr lang="en-US" i="1" dirty="0" smtClean="0"/>
              <a:t>N – 1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[same as RAID 4]</a:t>
            </a:r>
          </a:p>
          <a:p>
            <a:r>
              <a:rPr lang="en-US" dirty="0" smtClean="0"/>
              <a:t>Reliability: 1 drive can fail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[same as RAID 4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r>
              <a:rPr lang="en-US" dirty="0" smtClean="0"/>
              <a:t>Sequential Read and write: </a:t>
            </a:r>
            <a:r>
              <a:rPr lang="en-US" i="1" dirty="0" smtClean="0"/>
              <a:t>(N – 1) * S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[same]</a:t>
            </a:r>
          </a:p>
          <a:p>
            <a:pPr lvl="1"/>
            <a:r>
              <a:rPr lang="en-US" dirty="0" smtClean="0"/>
              <a:t>Parallelization across all non-parity blocks</a:t>
            </a:r>
          </a:p>
          <a:p>
            <a:r>
              <a:rPr lang="en-US" dirty="0" smtClean="0"/>
              <a:t>Random Read: </a:t>
            </a:r>
            <a:r>
              <a:rPr lang="en-US" i="1" dirty="0" smtClean="0"/>
              <a:t>N * 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[vs.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(N – 1) * R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Unlike RAID 4, reads parallelize over all drives</a:t>
            </a:r>
          </a:p>
          <a:p>
            <a:r>
              <a:rPr lang="en-US" dirty="0" smtClean="0"/>
              <a:t>Random Write: </a:t>
            </a:r>
            <a:r>
              <a:rPr lang="en-US" i="1" dirty="0" smtClean="0"/>
              <a:t>N / 4 * 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[vs.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R / 2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RAID 4]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 smtClean="0"/>
              <a:t>Unlike RAID 4, writes parallelize over all drives</a:t>
            </a:r>
          </a:p>
          <a:p>
            <a:pPr lvl="1"/>
            <a:r>
              <a:rPr lang="en-US" dirty="0" smtClean="0"/>
              <a:t>Each write requires 2 reads and 2 write, hence </a:t>
            </a:r>
            <a:r>
              <a:rPr lang="en-US" i="1" dirty="0" smtClean="0"/>
              <a:t>N /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66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RAID Levels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450225"/>
              </p:ext>
            </p:extLst>
          </p:nvPr>
        </p:nvGraphicFramePr>
        <p:xfrm>
          <a:off x="668210" y="2620939"/>
          <a:ext cx="7807580" cy="369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1967421"/>
                <a:gridCol w="951230"/>
                <a:gridCol w="1838706"/>
                <a:gridCol w="1308418"/>
                <a:gridCol w="1284605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RAID 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Capacity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/ 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–</a:t>
                      </a:r>
                      <a:r>
                        <a:rPr lang="en-US" sz="2000" i="1" baseline="0" dirty="0" smtClean="0"/>
                        <a:t> 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N – 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Reliability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0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1</a:t>
                      </a:r>
                      <a:r>
                        <a:rPr lang="en-US" sz="2000" b="1" dirty="0" smtClean="0"/>
                        <a:t> (maybe </a:t>
                      </a:r>
                      <a:r>
                        <a:rPr lang="en-US" sz="2000" b="1" i="1" dirty="0" smtClean="0"/>
                        <a:t>N / 2</a:t>
                      </a:r>
                      <a:r>
                        <a:rPr lang="en-US" sz="2000" b="1" dirty="0" smtClean="0"/>
                        <a:t>)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1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Throughput</a:t>
                      </a:r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Sequential 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S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– 1) * S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Sequential 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S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S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– 1) * S</a:t>
                      </a:r>
                      <a:endParaRPr lang="en-US" sz="2000" i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</a:t>
                      </a:r>
                      <a:r>
                        <a:rPr lang="en-US" sz="2000" baseline="0" dirty="0" smtClean="0"/>
                        <a:t> 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– 1) * 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Random 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N * R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 / 2) * R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R / 2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(N</a:t>
                      </a:r>
                      <a:r>
                        <a:rPr lang="en-US" sz="2000" i="1" baseline="0" dirty="0" smtClean="0"/>
                        <a:t> / 4) * R</a:t>
                      </a:r>
                      <a:endParaRPr lang="en-US" sz="2000" i="1" dirty="0"/>
                    </a:p>
                  </a:txBody>
                  <a:tcPr/>
                </a:tc>
              </a:tr>
              <a:tr h="440178"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Latency</a:t>
                      </a:r>
                      <a:endParaRPr lang="en-US" sz="2000" dirty="0"/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</a:tr>
              <a:tr h="4772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Write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i="1" dirty="0" smtClean="0"/>
                        <a:t>D</a:t>
                      </a:r>
                      <a:endParaRPr lang="en-US" sz="20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2 * D</a:t>
                      </a:r>
                      <a:endParaRPr lang="en-US" sz="20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i="1" dirty="0" smtClean="0"/>
                        <a:t>2 * D</a:t>
                      </a:r>
                      <a:endParaRPr lang="en-US" sz="2000" i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9082" y="1112291"/>
            <a:ext cx="3787254" cy="1317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00" i="1" dirty="0" smtClean="0"/>
              <a:t>N</a:t>
            </a:r>
            <a:r>
              <a:rPr lang="en-US" sz="2700" dirty="0" smtClean="0"/>
              <a:t> – number of drives</a:t>
            </a:r>
          </a:p>
          <a:p>
            <a:r>
              <a:rPr lang="en-US" sz="2700" i="1" dirty="0" smtClean="0"/>
              <a:t>S</a:t>
            </a:r>
            <a:r>
              <a:rPr lang="en-US" sz="2700" dirty="0" smtClean="0"/>
              <a:t> – sequential access speed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94658" y="1112290"/>
            <a:ext cx="4114800" cy="13170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/>
              <a:t>R</a:t>
            </a:r>
            <a:r>
              <a:rPr lang="en-US" dirty="0" smtClean="0"/>
              <a:t> – random access speed</a:t>
            </a:r>
          </a:p>
          <a:p>
            <a:r>
              <a:rPr lang="en-US" i="1" dirty="0"/>
              <a:t>D</a:t>
            </a:r>
            <a:r>
              <a:rPr lang="en-US" dirty="0" smtClean="0"/>
              <a:t> – latency to access a single disk</a:t>
            </a:r>
          </a:p>
        </p:txBody>
      </p:sp>
    </p:spTree>
    <p:extLst>
      <p:ext uri="{BB962C8B-B14F-4D97-AF65-F5344CB8AC3E}">
        <p14:creationId xmlns:p14="http://schemas.microsoft.com/office/powerpoint/2010/main" val="227219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RAID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17" y="3875964"/>
            <a:ext cx="8731781" cy="249753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Any two drives can fail</a:t>
            </a:r>
          </a:p>
          <a:p>
            <a:r>
              <a:rPr lang="en-US" i="1" dirty="0" smtClean="0"/>
              <a:t>N – 2</a:t>
            </a:r>
            <a:r>
              <a:rPr lang="en-US" dirty="0" smtClean="0"/>
              <a:t> usable capacity</a:t>
            </a:r>
          </a:p>
          <a:p>
            <a:r>
              <a:rPr lang="en-US" dirty="0" smtClean="0"/>
              <a:t>No overhead on read, significant overhead on write</a:t>
            </a:r>
          </a:p>
          <a:p>
            <a:r>
              <a:rPr lang="en-US" dirty="0" smtClean="0"/>
              <a:t>Typically implemented using Reed-Solomon codes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48053" y="1227117"/>
            <a:ext cx="936941" cy="2251881"/>
            <a:chOff x="1044053" y="1078172"/>
            <a:chExt cx="1269242" cy="2251881"/>
          </a:xfrm>
        </p:grpSpPr>
        <p:sp>
          <p:nvSpPr>
            <p:cNvPr id="6" name="Can 5"/>
            <p:cNvSpPr/>
            <p:nvPr/>
          </p:nvSpPr>
          <p:spPr>
            <a:xfrm>
              <a:off x="1044053" y="1555844"/>
              <a:ext cx="1269242" cy="1774209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0</a:t>
              </a:r>
            </a:p>
            <a:p>
              <a:pPr algn="ctr"/>
              <a:r>
                <a:rPr lang="en-US" sz="2400" b="1" dirty="0" smtClean="0"/>
                <a:t>4</a:t>
              </a:r>
            </a:p>
            <a:p>
              <a:pPr algn="ctr"/>
              <a:r>
                <a:rPr lang="en-US" sz="2400" b="1" dirty="0" smtClean="0"/>
                <a:t>8</a:t>
              </a:r>
            </a:p>
            <a:p>
              <a:pPr algn="ctr"/>
              <a:r>
                <a:rPr lang="en-US" sz="2400" b="1" dirty="0" smtClean="0"/>
                <a:t>P3</a:t>
              </a:r>
              <a:r>
                <a:rPr lang="en-US" sz="2400" b="1" baseline="-25000" dirty="0" smtClean="0"/>
                <a:t>0</a:t>
              </a:r>
              <a:endParaRPr lang="en-US" sz="2400" b="1" baseline="-250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44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0</a:t>
              </a:r>
              <a:endParaRPr lang="en-US" sz="2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564130" y="1227117"/>
            <a:ext cx="936941" cy="2251881"/>
            <a:chOff x="2588525" y="1078172"/>
            <a:chExt cx="1269242" cy="2251881"/>
          </a:xfrm>
        </p:grpSpPr>
        <p:sp>
          <p:nvSpPr>
            <p:cNvPr id="9" name="Can 8"/>
            <p:cNvSpPr/>
            <p:nvPr/>
          </p:nvSpPr>
          <p:spPr>
            <a:xfrm>
              <a:off x="2588525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1</a:t>
              </a:r>
            </a:p>
            <a:p>
              <a:pPr algn="ctr"/>
              <a:r>
                <a:rPr lang="en-US" sz="2400" b="1" dirty="0" smtClean="0"/>
                <a:t>5</a:t>
              </a:r>
            </a:p>
            <a:p>
              <a:pPr algn="ctr"/>
              <a:r>
                <a:rPr lang="en-US" sz="2400" b="1" dirty="0" smtClean="0"/>
                <a:t>P2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P3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58916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1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80207" y="1227117"/>
            <a:ext cx="936941" cy="2251881"/>
            <a:chOff x="4132997" y="1078172"/>
            <a:chExt cx="1269242" cy="2251881"/>
          </a:xfrm>
        </p:grpSpPr>
        <p:sp>
          <p:nvSpPr>
            <p:cNvPr id="12" name="Can 11"/>
            <p:cNvSpPr/>
            <p:nvPr/>
          </p:nvSpPr>
          <p:spPr>
            <a:xfrm>
              <a:off x="4132997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2</a:t>
              </a:r>
            </a:p>
            <a:p>
              <a:pPr algn="ctr"/>
              <a:r>
                <a:rPr lang="en-US" sz="2400" b="1" dirty="0" smtClean="0"/>
                <a:t>P1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P2</a:t>
              </a:r>
              <a:r>
                <a:rPr lang="en-US" sz="2400" b="1" baseline="-25000" dirty="0" smtClean="0"/>
                <a:t>1</a:t>
              </a:r>
            </a:p>
            <a:p>
              <a:pPr algn="ctr"/>
              <a:r>
                <a:rPr lang="en-US" sz="2400" b="1" dirty="0"/>
                <a:t>9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03388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2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96283" y="1227117"/>
            <a:ext cx="936941" cy="2251881"/>
            <a:chOff x="5654723" y="1078172"/>
            <a:chExt cx="1269242" cy="2251881"/>
          </a:xfrm>
        </p:grpSpPr>
        <p:sp>
          <p:nvSpPr>
            <p:cNvPr id="15" name="Can 14"/>
            <p:cNvSpPr/>
            <p:nvPr/>
          </p:nvSpPr>
          <p:spPr>
            <a:xfrm>
              <a:off x="5654723" y="1555845"/>
              <a:ext cx="1269242" cy="17742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/>
                <a:t>P0</a:t>
              </a:r>
              <a:r>
                <a:rPr lang="en-US" sz="2400" b="1" baseline="-25000" dirty="0" smtClean="0"/>
                <a:t>0</a:t>
              </a:r>
            </a:p>
            <a:p>
              <a:pPr algn="ctr"/>
              <a:r>
                <a:rPr lang="en-US" sz="2400" b="1" dirty="0" smtClean="0"/>
                <a:t>P1</a:t>
              </a:r>
              <a:r>
                <a:rPr lang="en-US" sz="2400" b="1" baseline="-25000" dirty="0" smtClean="0"/>
                <a:t>1</a:t>
              </a:r>
            </a:p>
            <a:p>
              <a:pPr algn="ctr"/>
              <a:r>
                <a:rPr lang="en-US" sz="2400" b="1" dirty="0" smtClean="0"/>
                <a:t>6</a:t>
              </a:r>
            </a:p>
            <a:p>
              <a:pPr algn="ctr"/>
              <a:r>
                <a:rPr lang="en-US" sz="2400" b="1" dirty="0" smtClean="0"/>
                <a:t>10</a:t>
              </a:r>
              <a:endParaRPr lang="en-US" sz="24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5114" y="1078172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3</a:t>
              </a:r>
              <a:endParaRPr 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15398" y="1215743"/>
            <a:ext cx="936941" cy="2263255"/>
            <a:chOff x="5654723" y="1078172"/>
            <a:chExt cx="1269242" cy="2263255"/>
          </a:xfrm>
          <a:solidFill>
            <a:schemeClr val="accent1"/>
          </a:solidFill>
        </p:grpSpPr>
        <p:sp>
          <p:nvSpPr>
            <p:cNvPr id="18" name="Can 17"/>
            <p:cNvSpPr/>
            <p:nvPr/>
          </p:nvSpPr>
          <p:spPr>
            <a:xfrm>
              <a:off x="5654723" y="1555845"/>
              <a:ext cx="1269242" cy="1785582"/>
            </a:xfrm>
            <a:prstGeom prst="can">
              <a:avLst/>
            </a:prstGeom>
            <a:grp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P0</a:t>
              </a:r>
              <a:r>
                <a:rPr lang="en-US" sz="2400" b="1" baseline="-25000" dirty="0" smtClean="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sz="2400" b="1" dirty="0" smtClean="0"/>
                <a:t>3</a:t>
              </a:r>
            </a:p>
            <a:p>
              <a:pPr algn="ctr"/>
              <a:r>
                <a:rPr lang="en-US" sz="2400" b="1" dirty="0"/>
                <a:t>7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11</a:t>
              </a:r>
              <a:endParaRPr lang="en-US" sz="24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60468" y="1078172"/>
              <a:ext cx="125775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Disk 4</a:t>
              </a:r>
              <a:endParaRPr lang="en-US" sz="2400" dirty="0"/>
            </a:p>
          </p:txBody>
        </p:sp>
      </p:grpSp>
      <p:sp>
        <p:nvSpPr>
          <p:cNvPr id="20" name="Rectangular Callout 19"/>
          <p:cNvSpPr/>
          <p:nvPr/>
        </p:nvSpPr>
        <p:spPr>
          <a:xfrm>
            <a:off x="6308589" y="1786565"/>
            <a:ext cx="2338982" cy="1065817"/>
          </a:xfrm>
          <a:prstGeom prst="wedgeRectCallout">
            <a:avLst>
              <a:gd name="adj1" fmla="val -73335"/>
              <a:gd name="adj2" fmla="val -216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Two parity blocks per stripe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345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a RAID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Best performance and most capacity?</a:t>
            </a:r>
          </a:p>
          <a:p>
            <a:pPr lvl="1"/>
            <a:r>
              <a:rPr lang="en-US" dirty="0" smtClean="0"/>
              <a:t>RAID 0</a:t>
            </a:r>
          </a:p>
          <a:p>
            <a:r>
              <a:rPr lang="en-US" dirty="0" smtClean="0"/>
              <a:t>Greatest error recovery?</a:t>
            </a:r>
          </a:p>
          <a:p>
            <a:pPr lvl="1"/>
            <a:r>
              <a:rPr lang="en-US" dirty="0" smtClean="0"/>
              <a:t>RAID 1 (1+0 or 0+1) or RAID 6</a:t>
            </a:r>
          </a:p>
          <a:p>
            <a:r>
              <a:rPr lang="en-US" dirty="0" smtClean="0"/>
              <a:t>Balance between space, performance, and recoverability?</a:t>
            </a:r>
          </a:p>
          <a:p>
            <a:pPr lvl="1"/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6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5" y="1112291"/>
            <a:ext cx="8884693" cy="5493224"/>
          </a:xfrm>
        </p:spPr>
        <p:txBody>
          <a:bodyPr>
            <a:normAutofit/>
          </a:bodyPr>
          <a:lstStyle/>
          <a:p>
            <a:r>
              <a:rPr lang="en-US" dirty="0" smtClean="0"/>
              <a:t>Many RAID systems include a </a:t>
            </a:r>
            <a:r>
              <a:rPr lang="en-US" dirty="0" smtClean="0">
                <a:solidFill>
                  <a:schemeClr val="accent1"/>
                </a:solidFill>
              </a:rPr>
              <a:t>hot spare</a:t>
            </a:r>
          </a:p>
          <a:p>
            <a:pPr lvl="1"/>
            <a:r>
              <a:rPr lang="en-US" dirty="0" smtClean="0"/>
              <a:t>An idle, unused disk installed in the system</a:t>
            </a:r>
          </a:p>
          <a:p>
            <a:pPr lvl="1"/>
            <a:r>
              <a:rPr lang="en-US" dirty="0" smtClean="0"/>
              <a:t>If a drive fails, the array is immediately rebuilt using the hot spare</a:t>
            </a:r>
          </a:p>
          <a:p>
            <a:r>
              <a:rPr lang="en-US" dirty="0" smtClean="0"/>
              <a:t>RAID can be implemented in hardware or software</a:t>
            </a:r>
          </a:p>
          <a:p>
            <a:pPr lvl="1"/>
            <a:r>
              <a:rPr lang="en-US" dirty="0" smtClean="0"/>
              <a:t>Hardware is faster and more reliable…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ut, migrating a hardware RAID array to a different hardware controller almost never works</a:t>
            </a:r>
          </a:p>
          <a:p>
            <a:pPr lvl="1"/>
            <a:r>
              <a:rPr lang="en-US" dirty="0" smtClean="0"/>
              <a:t>Software arrays are simpler to migrate and cheaper, but have worse performance and weaker reliability</a:t>
            </a:r>
          </a:p>
          <a:p>
            <a:pPr lvl="2"/>
            <a:r>
              <a:rPr lang="en-US" dirty="0" smtClean="0"/>
              <a:t>Due to the </a:t>
            </a:r>
            <a:r>
              <a:rPr lang="en-US" dirty="0" smtClean="0">
                <a:solidFill>
                  <a:schemeClr val="accent1"/>
                </a:solidFill>
              </a:rPr>
              <a:t>consistent update </a:t>
            </a:r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7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1"/>
            <a:ext cx="8229600" cy="5814921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Hard Drives</a:t>
            </a:r>
          </a:p>
          <a:p>
            <a:r>
              <a:rPr lang="en-US" sz="4400" dirty="0" smtClean="0">
                <a:solidFill>
                  <a:schemeClr val="bg1">
                    <a:lumMod val="50000"/>
                  </a:schemeClr>
                </a:solidFill>
              </a:rPr>
              <a:t>RAID</a:t>
            </a:r>
          </a:p>
          <a:p>
            <a:r>
              <a:rPr lang="en-US" sz="4400" dirty="0" smtClean="0"/>
              <a:t>SSD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8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Spinning Disks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411338"/>
          </a:xfrm>
        </p:spPr>
        <p:txBody>
          <a:bodyPr>
            <a:normAutofit/>
          </a:bodyPr>
          <a:lstStyle/>
          <a:p>
            <a:r>
              <a:rPr lang="en-US" dirty="0" smtClean="0"/>
              <a:t>Hard drives have been around since 1956</a:t>
            </a:r>
          </a:p>
          <a:p>
            <a:pPr lvl="1"/>
            <a:r>
              <a:rPr lang="en-US" dirty="0" smtClean="0"/>
              <a:t>The cheapest way to store large amounts of data</a:t>
            </a:r>
          </a:p>
          <a:p>
            <a:pPr lvl="1"/>
            <a:r>
              <a:rPr lang="en-US" dirty="0" smtClean="0"/>
              <a:t>Sizes are still increasing rapidly</a:t>
            </a:r>
          </a:p>
          <a:p>
            <a:r>
              <a:rPr lang="en-US" dirty="0" smtClean="0"/>
              <a:t>However, hard drives are typically the slowest component in most computers</a:t>
            </a:r>
          </a:p>
          <a:p>
            <a:pPr lvl="1"/>
            <a:r>
              <a:rPr lang="en-US" dirty="0" smtClean="0"/>
              <a:t>CPU and RAM operate at GHz</a:t>
            </a:r>
          </a:p>
          <a:p>
            <a:pPr lvl="1"/>
            <a:r>
              <a:rPr lang="en-US" dirty="0" smtClean="0"/>
              <a:t>PCI-X and Ethernet are GB/s</a:t>
            </a:r>
          </a:p>
          <a:p>
            <a:r>
              <a:rPr lang="en-US" dirty="0" smtClean="0"/>
              <a:t>Hard drives are not suitable for mobile devices</a:t>
            </a:r>
          </a:p>
          <a:p>
            <a:pPr lvl="1"/>
            <a:r>
              <a:rPr lang="en-US" dirty="0" smtClean="0"/>
              <a:t>Fragile mechanical components can break</a:t>
            </a:r>
          </a:p>
          <a:p>
            <a:pPr lvl="1"/>
            <a:r>
              <a:rPr lang="en-US" dirty="0" smtClean="0"/>
              <a:t>The disk motor is extremely power hungry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01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and Geometry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949" y="1071347"/>
            <a:ext cx="8898341" cy="578665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Externally, hard drives expose a large number of </a:t>
            </a:r>
            <a:r>
              <a:rPr lang="en-US" dirty="0" smtClean="0">
                <a:solidFill>
                  <a:schemeClr val="accent1"/>
                </a:solidFill>
              </a:rPr>
              <a:t>sectors </a:t>
            </a:r>
            <a:r>
              <a:rPr lang="en-US" dirty="0" smtClean="0"/>
              <a:t>(blocks)</a:t>
            </a:r>
          </a:p>
          <a:p>
            <a:pPr lvl="1"/>
            <a:r>
              <a:rPr lang="en-US" dirty="0" smtClean="0"/>
              <a:t>Typically 512 or 4096 bytes</a:t>
            </a:r>
          </a:p>
          <a:p>
            <a:pPr lvl="1"/>
            <a:r>
              <a:rPr lang="en-US" dirty="0" smtClean="0"/>
              <a:t>Individual sector writes are </a:t>
            </a:r>
            <a:r>
              <a:rPr lang="en-US" dirty="0" smtClean="0">
                <a:solidFill>
                  <a:schemeClr val="accent1"/>
                </a:solidFill>
              </a:rPr>
              <a:t>atomic</a:t>
            </a:r>
          </a:p>
          <a:p>
            <a:pPr lvl="1"/>
            <a:r>
              <a:rPr lang="en-US" dirty="0" smtClean="0"/>
              <a:t>Multiple sectors writes may be interrupted (</a:t>
            </a:r>
            <a:r>
              <a:rPr lang="en-US" dirty="0" smtClean="0">
                <a:solidFill>
                  <a:schemeClr val="accent1"/>
                </a:solidFill>
              </a:rPr>
              <a:t>torn write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Drive geometry</a:t>
            </a:r>
          </a:p>
          <a:p>
            <a:pPr lvl="1"/>
            <a:r>
              <a:rPr lang="en-US" dirty="0" smtClean="0"/>
              <a:t>Sectors arranged into </a:t>
            </a:r>
            <a:r>
              <a:rPr lang="en-US" dirty="0" smtClean="0">
                <a:solidFill>
                  <a:schemeClr val="accent1"/>
                </a:solidFill>
              </a:rPr>
              <a:t>tracks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chemeClr val="accent1"/>
                </a:solidFill>
              </a:rPr>
              <a:t>cylinder</a:t>
            </a:r>
            <a:r>
              <a:rPr lang="en-US" dirty="0" smtClean="0"/>
              <a:t> is a particular track on multiple platters</a:t>
            </a:r>
          </a:p>
          <a:p>
            <a:pPr lvl="1"/>
            <a:r>
              <a:rPr lang="en-US" dirty="0" smtClean="0"/>
              <a:t>Tracks arranged in concentric circles on </a:t>
            </a:r>
            <a:r>
              <a:rPr lang="en-US" dirty="0" smtClean="0">
                <a:solidFill>
                  <a:schemeClr val="accent1"/>
                </a:solidFill>
              </a:rPr>
              <a:t>platters</a:t>
            </a:r>
          </a:p>
          <a:p>
            <a:pPr lvl="1"/>
            <a:r>
              <a:rPr lang="en-US" dirty="0" smtClean="0"/>
              <a:t>A disk may have multiple, double-sided platters</a:t>
            </a:r>
          </a:p>
          <a:p>
            <a:r>
              <a:rPr lang="en-US" dirty="0" smtClean="0"/>
              <a:t>Drive motor spins the platters at a constant rate</a:t>
            </a:r>
          </a:p>
          <a:p>
            <a:pPr lvl="1"/>
            <a:r>
              <a:rPr lang="en-US" dirty="0" smtClean="0"/>
              <a:t>Measured in revolutions per minute (RPM)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Solid State Drives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2"/>
            <a:ext cx="8229600" cy="2320120"/>
          </a:xfrm>
        </p:spPr>
        <p:txBody>
          <a:bodyPr/>
          <a:lstStyle/>
          <a:p>
            <a:r>
              <a:rPr lang="en-US" dirty="0" smtClean="0"/>
              <a:t>NAND flash memory-based drives</a:t>
            </a:r>
          </a:p>
          <a:p>
            <a:pPr lvl="1"/>
            <a:r>
              <a:rPr lang="en-US" dirty="0" smtClean="0"/>
              <a:t>High voltage is able to change the configuration of a floating-gate transistor</a:t>
            </a:r>
          </a:p>
          <a:p>
            <a:pPr lvl="1"/>
            <a:r>
              <a:rPr lang="en-US" dirty="0" smtClean="0"/>
              <a:t>State of the transistor interpreted as binary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5" name="Picture 2" descr="D:\Classes\5600\assets\InsideanSS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08" y="3269430"/>
            <a:ext cx="5367572" cy="356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27797" y="5090613"/>
            <a:ext cx="1963617" cy="846162"/>
          </a:xfrm>
          <a:prstGeom prst="wedgeRectCallout">
            <a:avLst>
              <a:gd name="adj1" fmla="val 79572"/>
              <a:gd name="adj2" fmla="val -3937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Flash memory chip</a:t>
            </a:r>
            <a:endParaRPr lang="en-US" sz="2400" dirty="0"/>
          </a:p>
        </p:txBody>
      </p:sp>
      <p:sp>
        <p:nvSpPr>
          <p:cNvPr id="8" name="Right Brace 7"/>
          <p:cNvSpPr/>
          <p:nvPr/>
        </p:nvSpPr>
        <p:spPr>
          <a:xfrm>
            <a:off x="5501778" y="3678077"/>
            <a:ext cx="391886" cy="283923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6457666" y="4539981"/>
            <a:ext cx="2392907" cy="1101264"/>
          </a:xfrm>
          <a:prstGeom prst="wedgeRectCallout">
            <a:avLst>
              <a:gd name="adj1" fmla="val -68147"/>
              <a:gd name="adj2" fmla="val 152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Data is striped across all chips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790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SSDs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291"/>
            <a:ext cx="8229600" cy="567746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resilient against physical damage</a:t>
            </a:r>
          </a:p>
          <a:p>
            <a:pPr lvl="1"/>
            <a:r>
              <a:rPr lang="en-US" dirty="0" smtClean="0"/>
              <a:t>No sensitive read head or moving parts</a:t>
            </a:r>
          </a:p>
          <a:p>
            <a:pPr lvl="1"/>
            <a:r>
              <a:rPr lang="en-US" dirty="0" smtClean="0"/>
              <a:t>Immune to changes in temperature</a:t>
            </a:r>
          </a:p>
          <a:p>
            <a:r>
              <a:rPr lang="en-US" dirty="0" smtClean="0"/>
              <a:t>Greatly reduced power consumption</a:t>
            </a:r>
          </a:p>
          <a:p>
            <a:pPr lvl="1"/>
            <a:r>
              <a:rPr lang="en-US" dirty="0" smtClean="0"/>
              <a:t>No mechanical, moving parts</a:t>
            </a:r>
          </a:p>
          <a:p>
            <a:r>
              <a:rPr lang="en-US" dirty="0" smtClean="0"/>
              <a:t>Much faster than hard drives</a:t>
            </a:r>
          </a:p>
          <a:p>
            <a:pPr lvl="1"/>
            <a:r>
              <a:rPr lang="en-US" dirty="0" smtClean="0"/>
              <a:t>&gt;500 MB/s vs ~200 MB/s for hard drives</a:t>
            </a:r>
          </a:p>
          <a:p>
            <a:pPr lvl="1"/>
            <a:r>
              <a:rPr lang="en-US" dirty="0" smtClean="0"/>
              <a:t>No penalty for random access</a:t>
            </a:r>
          </a:p>
          <a:p>
            <a:pPr lvl="2"/>
            <a:r>
              <a:rPr lang="en-US" dirty="0" smtClean="0"/>
              <a:t>Each flash cell can be addressed directly</a:t>
            </a:r>
          </a:p>
          <a:p>
            <a:pPr lvl="2"/>
            <a:r>
              <a:rPr lang="en-US" dirty="0" smtClean="0"/>
              <a:t>No need to rotate or seek</a:t>
            </a:r>
          </a:p>
          <a:p>
            <a:pPr lvl="1"/>
            <a:r>
              <a:rPr lang="en-US" dirty="0" smtClean="0"/>
              <a:t>Extremely high throughput</a:t>
            </a:r>
          </a:p>
          <a:p>
            <a:pPr lvl="2"/>
            <a:r>
              <a:rPr lang="en-US" dirty="0" smtClean="0"/>
              <a:t>Although each flash chip is slow, they are </a:t>
            </a:r>
            <a:r>
              <a:rPr lang="en-US" dirty="0" err="1" smtClean="0"/>
              <a:t>RAIDed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122" name="Picture 2" descr="D:\Classes\5600\assets\ssd,V-G-319948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04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75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with Flash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Flash memory is written in pages, but erased in blocks</a:t>
            </a:r>
          </a:p>
          <a:p>
            <a:pPr lvl="1"/>
            <a:r>
              <a:rPr lang="en-US" dirty="0"/>
              <a:t>Pages: 4 – 16 KB, Blocks: </a:t>
            </a:r>
            <a:r>
              <a:rPr lang="en-US" dirty="0" smtClean="0"/>
              <a:t>128 – 256 </a:t>
            </a:r>
            <a:r>
              <a:rPr lang="en-US" dirty="0"/>
              <a:t>KB</a:t>
            </a:r>
          </a:p>
          <a:p>
            <a:pPr lvl="1"/>
            <a:r>
              <a:rPr lang="en-US" dirty="0"/>
              <a:t>Thus, flash memory can become fragmented</a:t>
            </a:r>
          </a:p>
          <a:p>
            <a:pPr lvl="1"/>
            <a:r>
              <a:rPr lang="en-US" dirty="0"/>
              <a:t>Leads to the </a:t>
            </a:r>
            <a:r>
              <a:rPr lang="en-US" dirty="0">
                <a:solidFill>
                  <a:schemeClr val="accent1"/>
                </a:solidFill>
              </a:rPr>
              <a:t>write amplification </a:t>
            </a:r>
            <a:r>
              <a:rPr lang="en-US" dirty="0"/>
              <a:t>problem</a:t>
            </a:r>
          </a:p>
          <a:p>
            <a:r>
              <a:rPr lang="en-US" dirty="0" smtClean="0"/>
              <a:t>Flash memory can only be written a fixed number of times</a:t>
            </a:r>
          </a:p>
          <a:p>
            <a:pPr lvl="1"/>
            <a:r>
              <a:rPr lang="en-US" dirty="0" smtClean="0"/>
              <a:t>Typically 3000 – 5000 cycles for MLC</a:t>
            </a:r>
          </a:p>
          <a:p>
            <a:pPr lvl="1"/>
            <a:r>
              <a:rPr lang="en-US" dirty="0" smtClean="0"/>
              <a:t>SSDs use </a:t>
            </a:r>
            <a:r>
              <a:rPr lang="en-US" dirty="0" smtClean="0">
                <a:solidFill>
                  <a:schemeClr val="accent1"/>
                </a:solidFill>
              </a:rPr>
              <a:t>wear leveling </a:t>
            </a:r>
            <a:r>
              <a:rPr lang="en-US" dirty="0" smtClean="0"/>
              <a:t>to evenly distribute writes across all flash cells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8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Amplification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7128"/>
            <a:ext cx="8229600" cy="3152633"/>
          </a:xfrm>
        </p:spPr>
        <p:txBody>
          <a:bodyPr/>
          <a:lstStyle/>
          <a:p>
            <a:r>
              <a:rPr lang="en-US" dirty="0" smtClean="0"/>
              <a:t>Once all pages have been written, valid pages must be consolidated to free up space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Write amplification</a:t>
            </a:r>
            <a:r>
              <a:rPr lang="en-US" dirty="0" smtClean="0"/>
              <a:t>: a write triggers garbage collection/compaction</a:t>
            </a:r>
          </a:p>
          <a:p>
            <a:pPr lvl="1"/>
            <a:r>
              <a:rPr lang="en-US" dirty="0" smtClean="0"/>
              <a:t>One or more blocks must be read, erased, and rewritten before the write can proceed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286000" y="1238532"/>
            <a:ext cx="6025484" cy="2047165"/>
            <a:chOff x="1562669" y="1238531"/>
            <a:chExt cx="6025484" cy="2047165"/>
          </a:xfrm>
        </p:grpSpPr>
        <p:sp>
          <p:nvSpPr>
            <p:cNvPr id="5" name="Rectangle 4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238153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07984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7984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079844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3791802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3791802" y="21563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791802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4487839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487839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4487839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5477300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175610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D’’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6175610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E’’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887568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887568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8756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583605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583605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A’’’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583605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B’’’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5486398" y="215634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5486398" y="27068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6184708" y="161043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sp>
        <p:nvSpPr>
          <p:cNvPr id="64" name="Rectangular Callout 63"/>
          <p:cNvSpPr/>
          <p:nvPr/>
        </p:nvSpPr>
        <p:spPr>
          <a:xfrm>
            <a:off x="179696" y="1299599"/>
            <a:ext cx="1792406" cy="1977960"/>
          </a:xfrm>
          <a:prstGeom prst="wedgeRectCallout">
            <a:avLst>
              <a:gd name="adj1" fmla="val 77284"/>
              <a:gd name="adj2" fmla="val -1987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Stale pages cannot be overwritten or erased individually</a:t>
            </a:r>
            <a:endParaRPr lang="en-US" sz="2400" dirty="0"/>
          </a:p>
        </p:txBody>
      </p:sp>
      <p:sp>
        <p:nvSpPr>
          <p:cNvPr id="65" name="Rectangle 64"/>
          <p:cNvSpPr/>
          <p:nvPr/>
        </p:nvSpPr>
        <p:spPr>
          <a:xfrm>
            <a:off x="5486398" y="1610430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381534" y="161043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381534" y="2156343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8" name="Rectangular Callout 67"/>
          <p:cNvSpPr/>
          <p:nvPr/>
        </p:nvSpPr>
        <p:spPr>
          <a:xfrm>
            <a:off x="5250973" y="170598"/>
            <a:ext cx="3200401" cy="928048"/>
          </a:xfrm>
          <a:prstGeom prst="wedgeRectCallout">
            <a:avLst>
              <a:gd name="adj1" fmla="val -33590"/>
              <a:gd name="adj2" fmla="val 1095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 moved to new block by the garbage collector</a:t>
            </a:r>
            <a:endParaRPr lang="en-US" sz="2400" dirty="0"/>
          </a:p>
        </p:txBody>
      </p:sp>
      <p:sp>
        <p:nvSpPr>
          <p:cNvPr id="69" name="Rectangular Callout 68"/>
          <p:cNvSpPr/>
          <p:nvPr/>
        </p:nvSpPr>
        <p:spPr>
          <a:xfrm>
            <a:off x="193341" y="1272645"/>
            <a:ext cx="1778761" cy="2004913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Cleaned block can now be rewritten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9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6" presetClass="entr" presetSubtype="2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6" presetClass="entr" presetSubtype="2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1000"/>
                            </p:stCondLst>
                            <p:childTnLst>
                              <p:par>
                                <p:cTn id="3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500"/>
                            </p:stCondLst>
                            <p:childTnLst>
                              <p:par>
                                <p:cTn id="3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  <p:bldP spid="49" grpId="0" animBg="1"/>
      <p:bldP spid="49" grpId="1" animBg="1"/>
      <p:bldP spid="49" grpId="2" animBg="1"/>
      <p:bldP spid="53" grpId="0" animBg="1"/>
      <p:bldP spid="53" grpId="1" animBg="1"/>
      <p:bldP spid="53" grpId="2" animBg="1"/>
      <p:bldP spid="54" grpId="0" animBg="1"/>
      <p:bldP spid="54" grpId="1" animBg="1"/>
      <p:bldP spid="54" grpId="2" animBg="1"/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 animBg="1"/>
      <p:bldP spid="58" grpId="1" animBg="1"/>
      <p:bldP spid="58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1" grpId="0" animBg="1"/>
      <p:bldP spid="61" grpId="1" animBg="1"/>
      <p:bldP spid="61" grpId="2" animBg="1"/>
      <p:bldP spid="62" grpId="0" animBg="1"/>
      <p:bldP spid="62" grpId="1" animBg="1"/>
      <p:bldP spid="62" grpId="2" animBg="1"/>
      <p:bldP spid="63" grpId="0" animBg="1"/>
      <p:bldP spid="63" grpId="1" animBg="1"/>
      <p:bldP spid="63" grpId="2" animBg="1"/>
      <p:bldP spid="64" grpId="0" animBg="1"/>
      <p:bldP spid="64" grpId="1" animBg="1"/>
      <p:bldP spid="65" grpId="2" animBg="1"/>
      <p:bldP spid="66" grpId="0" animBg="1"/>
      <p:bldP spid="67" grpId="0" animBg="1"/>
      <p:bldP spid="68" grpId="0" animBg="1"/>
      <p:bldP spid="6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Garbage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531"/>
            <a:ext cx="8229600" cy="5390866"/>
          </a:xfrm>
        </p:spPr>
        <p:txBody>
          <a:bodyPr/>
          <a:lstStyle/>
          <a:p>
            <a:r>
              <a:rPr lang="en-US" dirty="0" smtClean="0"/>
              <a:t>Garbage collection (GC) is vital for the performance of SSDs</a:t>
            </a:r>
          </a:p>
          <a:p>
            <a:r>
              <a:rPr lang="en-US" dirty="0" smtClean="0"/>
              <a:t>Older SSDs had fast writes up until all pages were written once</a:t>
            </a:r>
          </a:p>
          <a:p>
            <a:pPr lvl="1"/>
            <a:r>
              <a:rPr lang="en-US" dirty="0" smtClean="0"/>
              <a:t>Even if the drive has lots of “free space,” each write is amplified, thus reducing performance</a:t>
            </a:r>
          </a:p>
          <a:p>
            <a:r>
              <a:rPr lang="en-US" dirty="0" smtClean="0"/>
              <a:t>Many SSDs over-provision to help the GC</a:t>
            </a:r>
          </a:p>
          <a:p>
            <a:pPr lvl="1"/>
            <a:r>
              <a:rPr lang="en-US" dirty="0" smtClean="0"/>
              <a:t>240 GB SSDs actually have 256 GB of memory</a:t>
            </a:r>
          </a:p>
          <a:p>
            <a:r>
              <a:rPr lang="en-US" dirty="0" smtClean="0"/>
              <a:t>Modern SSDs implement background GC</a:t>
            </a:r>
          </a:p>
          <a:p>
            <a:pPr lvl="1"/>
            <a:r>
              <a:rPr lang="en-US" dirty="0" smtClean="0"/>
              <a:t>However, this doesn’t always work correctly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4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Ambiguity of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180531"/>
            <a:ext cx="8720920" cy="5158853"/>
          </a:xfrm>
        </p:spPr>
        <p:txBody>
          <a:bodyPr/>
          <a:lstStyle/>
          <a:p>
            <a:r>
              <a:rPr lang="en-US" dirty="0" smtClean="0"/>
              <a:t>Goal: the SSD wants to perform background GC</a:t>
            </a:r>
          </a:p>
          <a:p>
            <a:pPr lvl="1"/>
            <a:r>
              <a:rPr lang="en-US" dirty="0" smtClean="0"/>
              <a:t>But this assumes the SSD knows which pages are invalid</a:t>
            </a:r>
          </a:p>
          <a:p>
            <a:r>
              <a:rPr lang="en-US" dirty="0" smtClean="0"/>
              <a:t>Problem: most file systems don’t actually delete data</a:t>
            </a:r>
          </a:p>
          <a:p>
            <a:pPr lvl="1"/>
            <a:r>
              <a:rPr lang="en-US" dirty="0" smtClean="0"/>
              <a:t>On Linux, the “delete” function is unlink()</a:t>
            </a:r>
          </a:p>
          <a:p>
            <a:pPr lvl="1"/>
            <a:r>
              <a:rPr lang="en-US" dirty="0" smtClean="0"/>
              <a:t>Removes the file meta-data, but not the file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495" y="3268639"/>
            <a:ext cx="5211170" cy="330275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written to SSD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File is deleted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GC executes</a:t>
            </a:r>
          </a:p>
          <a:p>
            <a:pPr marL="914400" lvl="1" indent="-514350"/>
            <a:r>
              <a:rPr lang="en-US" dirty="0" smtClean="0"/>
              <a:t>9 pages look valid to the SSD</a:t>
            </a:r>
          </a:p>
          <a:p>
            <a:pPr marL="914400" lvl="1" indent="-514350"/>
            <a:r>
              <a:rPr lang="en-US" dirty="0" smtClean="0"/>
              <a:t>The OS knows only 2 pages are valid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27109" y="1005374"/>
            <a:ext cx="2920620" cy="2047165"/>
            <a:chOff x="1562669" y="1238531"/>
            <a:chExt cx="2920620" cy="2047165"/>
          </a:xfrm>
        </p:grpSpPr>
        <p:sp>
          <p:nvSpPr>
            <p:cNvPr id="6" name="Rectangle 5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262264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262264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6" name="Rectangle 35"/>
          <p:cNvSpPr/>
          <p:nvPr/>
        </p:nvSpPr>
        <p:spPr>
          <a:xfrm>
            <a:off x="262264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320953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320953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320953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032911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032911" y="192318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032911" y="247364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728948" y="1377274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728948" y="19231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48" name="Rectangular Callout 47"/>
          <p:cNvSpPr/>
          <p:nvPr/>
        </p:nvSpPr>
        <p:spPr>
          <a:xfrm>
            <a:off x="236559" y="1197583"/>
            <a:ext cx="1915238" cy="1368191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File metadata (</a:t>
            </a:r>
            <a:r>
              <a:rPr lang="en-US" sz="2400" dirty="0" err="1" smtClean="0"/>
              <a:t>inode</a:t>
            </a:r>
            <a:r>
              <a:rPr lang="en-US" sz="2400" dirty="0" smtClean="0"/>
              <a:t>, name, etc.)</a:t>
            </a:r>
            <a:endParaRPr lang="en-US" sz="2400" dirty="0"/>
          </a:p>
        </p:txBody>
      </p:sp>
      <p:sp>
        <p:nvSpPr>
          <p:cNvPr id="49" name="Rectangular Callout 48"/>
          <p:cNvSpPr/>
          <p:nvPr/>
        </p:nvSpPr>
        <p:spPr>
          <a:xfrm>
            <a:off x="5656995" y="1197583"/>
            <a:ext cx="2022146" cy="1518308"/>
          </a:xfrm>
          <a:prstGeom prst="wedgeRectCallout">
            <a:avLst>
              <a:gd name="adj1" fmla="val -66278"/>
              <a:gd name="adj2" fmla="val -2004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Metadata is overwritten, but the file remains</a:t>
            </a:r>
            <a:endParaRPr lang="en-US" sz="2400" dirty="0"/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5220270" y="3268639"/>
            <a:ext cx="3764504" cy="3302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000" dirty="0"/>
              <a:t>Lack of explicit delete means the GC wastes effort copying useless pages</a:t>
            </a:r>
            <a:endParaRPr lang="en-US" sz="2600" dirty="0"/>
          </a:p>
          <a:p>
            <a:r>
              <a:rPr lang="en-US" sz="3000" dirty="0" smtClean="0"/>
              <a:t>Hard drives are not </a:t>
            </a:r>
            <a:r>
              <a:rPr lang="en-US" sz="3000" dirty="0" err="1" smtClean="0"/>
              <a:t>GCed</a:t>
            </a:r>
            <a:r>
              <a:rPr lang="en-US" sz="3000" dirty="0" smtClean="0"/>
              <a:t>, so this was never a problem</a:t>
            </a:r>
          </a:p>
        </p:txBody>
      </p:sp>
    </p:spTree>
    <p:extLst>
      <p:ext uri="{BB962C8B-B14F-4D97-AF65-F5344CB8AC3E}">
        <p14:creationId xmlns:p14="http://schemas.microsoft.com/office/powerpoint/2010/main" val="14102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8" grpId="0" animBg="1"/>
      <p:bldP spid="48" grpId="1" animBg="1"/>
      <p:bldP spid="49" grpId="0" animBg="1"/>
      <p:bldP spid="5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184" y="1078171"/>
            <a:ext cx="8229600" cy="1651379"/>
          </a:xfrm>
        </p:spPr>
        <p:txBody>
          <a:bodyPr/>
          <a:lstStyle/>
          <a:p>
            <a:r>
              <a:rPr lang="en-US" dirty="0" smtClean="0"/>
              <a:t>New SATA command TRIM (SCSI – UNMAP)</a:t>
            </a:r>
          </a:p>
          <a:p>
            <a:pPr lvl="1"/>
            <a:r>
              <a:rPr lang="en-US" dirty="0" smtClean="0"/>
              <a:t>Allows the OS to tell the SSD that specific LBAs are invalid, may be </a:t>
            </a:r>
            <a:r>
              <a:rPr lang="en-US" dirty="0" err="1" smtClean="0"/>
              <a:t>GCed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50204" y="4940491"/>
            <a:ext cx="8532126" cy="1912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OS support for TRIM</a:t>
            </a:r>
          </a:p>
          <a:p>
            <a:pPr lvl="1"/>
            <a:r>
              <a:rPr lang="en-US" dirty="0"/>
              <a:t>Win 7, OSX Snow Leopard, Linux 2.6.33, Android 4.3</a:t>
            </a:r>
          </a:p>
          <a:p>
            <a:r>
              <a:rPr lang="en-US" dirty="0" smtClean="0"/>
              <a:t>Must be supported by the SSD firmware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73019" y="2715891"/>
            <a:ext cx="2920620" cy="2047165"/>
            <a:chOff x="1562669" y="1238531"/>
            <a:chExt cx="2920620" cy="2047165"/>
          </a:xfrm>
        </p:grpSpPr>
        <p:sp>
          <p:nvSpPr>
            <p:cNvPr id="7" name="Rectangle 6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3168553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3168553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3168553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66863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866863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866863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578821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578821" y="363370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578821" y="41841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274858" y="30877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74858" y="363370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Meta</a:t>
            </a:r>
            <a:endParaRPr lang="en-US" sz="1600" dirty="0"/>
          </a:p>
        </p:txBody>
      </p:sp>
      <p:sp>
        <p:nvSpPr>
          <p:cNvPr id="32" name="Rectangular Callout 31"/>
          <p:cNvSpPr/>
          <p:nvPr/>
        </p:nvSpPr>
        <p:spPr>
          <a:xfrm>
            <a:off x="1562669" y="3179915"/>
            <a:ext cx="1293123" cy="464025"/>
          </a:xfrm>
          <a:prstGeom prst="wedgeRectCallout">
            <a:avLst>
              <a:gd name="adj1" fmla="val 90948"/>
              <a:gd name="adj2" fmla="val 18895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TRIM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510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Leveling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each flash cell wears out after several thousand writes</a:t>
            </a:r>
          </a:p>
          <a:p>
            <a:r>
              <a:rPr lang="en-US" dirty="0" smtClean="0"/>
              <a:t>SSDs use </a:t>
            </a:r>
            <a:r>
              <a:rPr lang="en-US" dirty="0" smtClean="0">
                <a:solidFill>
                  <a:schemeClr val="accent1"/>
                </a:solidFill>
              </a:rPr>
              <a:t>wear leveling </a:t>
            </a:r>
            <a:r>
              <a:rPr lang="en-US" dirty="0" smtClean="0"/>
              <a:t>to spread writes across all cells</a:t>
            </a:r>
          </a:p>
          <a:p>
            <a:pPr lvl="1"/>
            <a:r>
              <a:rPr lang="en-US" dirty="0" smtClean="0"/>
              <a:t>Typical consumer SSDs should last ~5 years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4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Geometry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67757" y="2058527"/>
            <a:ext cx="3452884" cy="3473356"/>
            <a:chOff x="675564" y="3295933"/>
            <a:chExt cx="3452884" cy="3473356"/>
          </a:xfrm>
        </p:grpSpPr>
        <p:sp>
          <p:nvSpPr>
            <p:cNvPr id="7" name="Oval 6"/>
            <p:cNvSpPr/>
            <p:nvPr/>
          </p:nvSpPr>
          <p:spPr>
            <a:xfrm>
              <a:off x="675564" y="3316405"/>
              <a:ext cx="3452884" cy="3452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1017327" y="3658168"/>
              <a:ext cx="2769359" cy="276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400885" y="4041726"/>
              <a:ext cx="2002241" cy="2002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33917" y="4474758"/>
              <a:ext cx="1136179" cy="1136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267801" y="4908642"/>
              <a:ext cx="268410" cy="268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86686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93426" y="5474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57987" y="639995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8819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99478" y="329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58513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199478" y="56109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99478" y="41054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28840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74392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87458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60744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87458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03895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99478" y="36857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31742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99478" y="6058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74392" y="3797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60199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2632" y="58940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93774" y="545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16510" y="3784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73637" y="42578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31854" y="54262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572859" y="5905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42632" y="34285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6600" y="3822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34917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00907" y="5997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819253" y="6312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533498" y="3432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31742" y="38017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91911" y="4264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128298" y="5934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675019" y="6274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6612" y="5456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50" name="Straight Arrow Connector 49"/>
          <p:cNvCxnSpPr/>
          <p:nvPr/>
        </p:nvCxnSpPr>
        <p:spPr>
          <a:xfrm>
            <a:off x="1699025" y="3211319"/>
            <a:ext cx="0" cy="1025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200000">
            <a:off x="881639" y="3505596"/>
            <a:ext cx="10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Rotation</a:t>
            </a:r>
            <a:endParaRPr lang="en-US" sz="2000" b="1" dirty="0"/>
          </a:p>
        </p:txBody>
      </p:sp>
      <p:sp>
        <p:nvSpPr>
          <p:cNvPr id="52" name="Rectangle 51"/>
          <p:cNvSpPr/>
          <p:nvPr/>
        </p:nvSpPr>
        <p:spPr>
          <a:xfrm>
            <a:off x="2298891" y="2560525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ular Callout 54"/>
          <p:cNvSpPr/>
          <p:nvPr/>
        </p:nvSpPr>
        <p:spPr>
          <a:xfrm>
            <a:off x="3694198" y="1110432"/>
            <a:ext cx="1760461" cy="532261"/>
          </a:xfrm>
          <a:prstGeom prst="wedgeRectCallout">
            <a:avLst>
              <a:gd name="adj1" fmla="val 45540"/>
              <a:gd name="adj2" fmla="val 1666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Three tracks</a:t>
            </a:r>
            <a:endParaRPr lang="en-US" sz="24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008499" y="1642693"/>
            <a:ext cx="61580" cy="151364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50706" y="1642693"/>
            <a:ext cx="282530" cy="1409993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5967" y="1642693"/>
            <a:ext cx="537448" cy="138396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1861872" y="1833762"/>
            <a:ext cx="3698543" cy="38573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ular Callout 65"/>
          <p:cNvSpPr/>
          <p:nvPr/>
        </p:nvSpPr>
        <p:spPr>
          <a:xfrm>
            <a:off x="3935064" y="5944476"/>
            <a:ext cx="1617757" cy="633746"/>
          </a:xfrm>
          <a:prstGeom prst="wedgeRectCallout">
            <a:avLst>
              <a:gd name="adj1" fmla="val 28737"/>
              <a:gd name="adj2" fmla="val -73886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One platter</a:t>
            </a:r>
            <a:endParaRPr lang="en-US" sz="2400" dirty="0"/>
          </a:p>
        </p:txBody>
      </p:sp>
      <p:sp>
        <p:nvSpPr>
          <p:cNvPr id="53" name="Rectangular Callout 52"/>
          <p:cNvSpPr/>
          <p:nvPr/>
        </p:nvSpPr>
        <p:spPr>
          <a:xfrm>
            <a:off x="2022522" y="1110432"/>
            <a:ext cx="989459" cy="532261"/>
          </a:xfrm>
          <a:prstGeom prst="wedgeRectCallout">
            <a:avLst>
              <a:gd name="adj1" fmla="val -7931"/>
              <a:gd name="adj2" fmla="val 20384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Sector</a:t>
            </a:r>
            <a:endParaRPr lang="en-US" sz="2400" dirty="0"/>
          </a:p>
        </p:txBody>
      </p:sp>
      <p:sp>
        <p:nvSpPr>
          <p:cNvPr id="81" name="Rectangular Callout 80"/>
          <p:cNvSpPr/>
          <p:nvPr/>
        </p:nvSpPr>
        <p:spPr>
          <a:xfrm>
            <a:off x="1349131" y="5877375"/>
            <a:ext cx="2328289" cy="767947"/>
          </a:xfrm>
          <a:prstGeom prst="wedgeRectCallout">
            <a:avLst>
              <a:gd name="adj1" fmla="val 11152"/>
              <a:gd name="adj2" fmla="val -14141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Outer tracks hold more data</a:t>
            </a:r>
            <a:endParaRPr lang="en-US" sz="2400" dirty="0"/>
          </a:p>
        </p:txBody>
      </p:sp>
      <p:sp>
        <p:nvSpPr>
          <p:cNvPr id="92" name="Rectangular Callout 91"/>
          <p:cNvSpPr/>
          <p:nvPr/>
        </p:nvSpPr>
        <p:spPr>
          <a:xfrm>
            <a:off x="5957207" y="3445566"/>
            <a:ext cx="1617757" cy="633746"/>
          </a:xfrm>
          <a:prstGeom prst="wedgeRectCallout">
            <a:avLst>
              <a:gd name="adj1" fmla="val -79247"/>
              <a:gd name="adj2" fmla="val -928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head</a:t>
            </a:r>
            <a:endParaRPr lang="en-US" sz="2400" dirty="0"/>
          </a:p>
        </p:txBody>
      </p:sp>
      <p:grpSp>
        <p:nvGrpSpPr>
          <p:cNvPr id="94" name="Group 93"/>
          <p:cNvGrpSpPr/>
          <p:nvPr/>
        </p:nvGrpSpPr>
        <p:grpSpPr>
          <a:xfrm>
            <a:off x="4822124" y="3587348"/>
            <a:ext cx="815196" cy="3889070"/>
            <a:chOff x="7196298" y="1776595"/>
            <a:chExt cx="815196" cy="3889070"/>
          </a:xfrm>
        </p:grpSpPr>
        <p:sp>
          <p:nvSpPr>
            <p:cNvPr id="74" name="Trapezoid 73"/>
            <p:cNvSpPr/>
            <p:nvPr/>
          </p:nvSpPr>
          <p:spPr>
            <a:xfrm>
              <a:off x="7199452" y="1776595"/>
              <a:ext cx="812042" cy="1941406"/>
            </a:xfrm>
            <a:prstGeom prst="trapezoid">
              <a:avLst>
                <a:gd name="adj" fmla="val 34874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7336554" y="3267603"/>
              <a:ext cx="537837" cy="537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434516" y="1821656"/>
              <a:ext cx="341912" cy="369332"/>
              <a:chOff x="7183568" y="4004199"/>
              <a:chExt cx="341912" cy="369332"/>
            </a:xfrm>
          </p:grpSpPr>
          <p:sp>
            <p:nvSpPr>
              <p:cNvPr id="76" name="Oval 75"/>
              <p:cNvSpPr/>
              <p:nvPr/>
            </p:nvSpPr>
            <p:spPr>
              <a:xfrm>
                <a:off x="7183568" y="4017909"/>
                <a:ext cx="341912" cy="3419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7262158" y="4004199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93" name="Rectangle 92"/>
            <p:cNvSpPr/>
            <p:nvPr/>
          </p:nvSpPr>
          <p:spPr>
            <a:xfrm>
              <a:off x="7196298" y="3724259"/>
              <a:ext cx="812042" cy="1941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ular Callout 94"/>
          <p:cNvSpPr/>
          <p:nvPr/>
        </p:nvSpPr>
        <p:spPr>
          <a:xfrm>
            <a:off x="5957207" y="4206472"/>
            <a:ext cx="2487582" cy="884555"/>
          </a:xfrm>
          <a:prstGeom prst="wedgeRectCallout">
            <a:avLst>
              <a:gd name="adj1" fmla="val -74858"/>
              <a:gd name="adj2" fmla="val -6482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Seeks across the various tracks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82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repeatCount="4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5" grpId="0" animBg="1"/>
      <p:bldP spid="65" grpId="0" animBg="1"/>
      <p:bldP spid="66" grpId="0" animBg="1"/>
      <p:bldP spid="53" grpId="0" animBg="1"/>
      <p:bldP spid="81" grpId="0" animBg="1"/>
      <p:bldP spid="92" grpId="0" animBg="1"/>
      <p:bldP spid="9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Wear Leveling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933139" y="1100737"/>
            <a:ext cx="6025484" cy="2047165"/>
            <a:chOff x="1562669" y="1238531"/>
            <a:chExt cx="6025484" cy="2047165"/>
          </a:xfrm>
        </p:grpSpPr>
        <p:sp>
          <p:nvSpPr>
            <p:cNvPr id="6" name="Rectangle 5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02867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02867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28673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72698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2698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726983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4438941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438941" y="201854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438941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5134978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134978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134978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6138087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822749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D’’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822749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E’’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7534707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F’’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534707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534707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230744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G’</a:t>
            </a:r>
          </a:p>
        </p:txBody>
      </p:sp>
      <p:sp>
        <p:nvSpPr>
          <p:cNvPr id="53" name="Rectangle 52"/>
          <p:cNvSpPr/>
          <p:nvPr/>
        </p:nvSpPr>
        <p:spPr>
          <a:xfrm>
            <a:off x="8230744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A’’’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8230744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B’’’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133537" y="201854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A’’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133537" y="256900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B’’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31847" y="147263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C’’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3028673" y="1472637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028673" y="2018548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sp>
        <p:nvSpPr>
          <p:cNvPr id="61" name="Rectangular Callout 60"/>
          <p:cNvSpPr/>
          <p:nvPr/>
        </p:nvSpPr>
        <p:spPr>
          <a:xfrm>
            <a:off x="821146" y="1142989"/>
            <a:ext cx="1778761" cy="2004913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Wait as long as possible before garbage collecting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933139" y="3627842"/>
            <a:ext cx="6025484" cy="2047165"/>
            <a:chOff x="1562669" y="1238531"/>
            <a:chExt cx="6025484" cy="2047165"/>
          </a:xfrm>
        </p:grpSpPr>
        <p:sp>
          <p:nvSpPr>
            <p:cNvPr id="63" name="Rectangle 62"/>
            <p:cNvSpPr/>
            <p:nvPr/>
          </p:nvSpPr>
          <p:spPr>
            <a:xfrm>
              <a:off x="1562669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1562669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X</a:t>
              </a:r>
              <a:endParaRPr lang="en-US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658203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58203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658203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356514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356514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356514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6619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306619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06619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76450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76450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76450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667533" y="1238532"/>
              <a:ext cx="2920620" cy="2047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667533" y="1238531"/>
              <a:ext cx="2920620" cy="31389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Block Y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63067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763067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763067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461378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5461378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61378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71061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71061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71061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69372" y="161043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869372" y="2156342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69372" y="2706801"/>
              <a:ext cx="627797" cy="4844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028673" y="3999561"/>
            <a:ext cx="2734102" cy="1581046"/>
            <a:chOff x="2591937" y="4429473"/>
            <a:chExt cx="2734102" cy="1581046"/>
          </a:xfrm>
        </p:grpSpPr>
        <p:sp>
          <p:nvSpPr>
            <p:cNvPr id="91" name="Rectangle 90"/>
            <p:cNvSpPr/>
            <p:nvPr/>
          </p:nvSpPr>
          <p:spPr>
            <a:xfrm>
              <a:off x="259193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259193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9193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9024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29024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9024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002205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999930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4002204" y="552584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698241" y="442947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698242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698240" y="552602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103" name="Rectangle 102"/>
          <p:cNvSpPr/>
          <p:nvPr/>
        </p:nvSpPr>
        <p:spPr>
          <a:xfrm>
            <a:off x="6133537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6133537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133537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831847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6831847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6831847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7541531" y="399974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M’’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7541531" y="454547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N’’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7541531" y="5096112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O’’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8237568" y="400201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M’’’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237568" y="454774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N’’’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8237568" y="5098385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O’’’</a:t>
            </a:r>
            <a:endParaRPr lang="en-US" dirty="0"/>
          </a:p>
        </p:txBody>
      </p:sp>
      <p:sp>
        <p:nvSpPr>
          <p:cNvPr id="115" name="Rectangle 114"/>
          <p:cNvSpPr/>
          <p:nvPr/>
        </p:nvSpPr>
        <p:spPr>
          <a:xfrm>
            <a:off x="6133537" y="399956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M*</a:t>
            </a:r>
            <a:endParaRPr lang="en-US" dirty="0"/>
          </a:p>
        </p:txBody>
      </p:sp>
      <p:sp>
        <p:nvSpPr>
          <p:cNvPr id="116" name="Rectangle 115"/>
          <p:cNvSpPr/>
          <p:nvPr/>
        </p:nvSpPr>
        <p:spPr>
          <a:xfrm>
            <a:off x="6133537" y="454529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N*</a:t>
            </a: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6133537" y="5095931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O*</a:t>
            </a:r>
            <a:endParaRPr lang="en-US" dirty="0"/>
          </a:p>
        </p:txBody>
      </p:sp>
      <p:grpSp>
        <p:nvGrpSpPr>
          <p:cNvPr id="120" name="Group 119"/>
          <p:cNvGrpSpPr/>
          <p:nvPr/>
        </p:nvGrpSpPr>
        <p:grpSpPr>
          <a:xfrm>
            <a:off x="6138087" y="4002015"/>
            <a:ext cx="2734102" cy="1581046"/>
            <a:chOff x="2591937" y="4429473"/>
            <a:chExt cx="2734102" cy="1581046"/>
          </a:xfrm>
        </p:grpSpPr>
        <p:sp>
          <p:nvSpPr>
            <p:cNvPr id="121" name="Rectangle 120"/>
            <p:cNvSpPr/>
            <p:nvPr/>
          </p:nvSpPr>
          <p:spPr>
            <a:xfrm>
              <a:off x="259193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259193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59193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3290247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290247" y="4975385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290247" y="552584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002205" y="442947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999930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</a:t>
              </a:r>
              <a:endParaRPr lang="en-US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002204" y="552584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</a:t>
              </a:r>
              <a:endParaRPr lang="en-US" dirty="0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4698241" y="4429473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J</a:t>
              </a: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698242" y="4977657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698240" y="5526024"/>
              <a:ext cx="627797" cy="48449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</a:t>
              </a:r>
              <a:endParaRPr lang="en-US" dirty="0"/>
            </a:p>
          </p:txBody>
        </p:sp>
      </p:grpSp>
      <p:sp>
        <p:nvSpPr>
          <p:cNvPr id="133" name="Rectangle 132"/>
          <p:cNvSpPr/>
          <p:nvPr/>
        </p:nvSpPr>
        <p:spPr>
          <a:xfrm>
            <a:off x="3028673" y="399806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M*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3028673" y="4543796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N*</a:t>
            </a:r>
            <a:endParaRPr lang="en-US" dirty="0"/>
          </a:p>
        </p:txBody>
      </p:sp>
      <p:sp>
        <p:nvSpPr>
          <p:cNvPr id="135" name="Rectangular Callout 134"/>
          <p:cNvSpPr/>
          <p:nvPr/>
        </p:nvSpPr>
        <p:spPr>
          <a:xfrm>
            <a:off x="1194755" y="5820769"/>
            <a:ext cx="5064457" cy="941695"/>
          </a:xfrm>
          <a:prstGeom prst="wedgeRectCallout">
            <a:avLst>
              <a:gd name="adj1" fmla="val 51471"/>
              <a:gd name="adj2" fmla="val -85055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SSD controller periodically swap long lived data to different blocks</a:t>
            </a:r>
            <a:endParaRPr lang="en-US" sz="2400" dirty="0"/>
          </a:p>
        </p:txBody>
      </p:sp>
      <p:sp>
        <p:nvSpPr>
          <p:cNvPr id="119" name="Rectangular Callout 118"/>
          <p:cNvSpPr/>
          <p:nvPr/>
        </p:nvSpPr>
        <p:spPr>
          <a:xfrm>
            <a:off x="821146" y="3648968"/>
            <a:ext cx="1778761" cy="1789657"/>
          </a:xfrm>
          <a:prstGeom prst="wedgeRectCallout">
            <a:avLst>
              <a:gd name="adj1" fmla="val 76129"/>
              <a:gd name="adj2" fmla="val -19113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Blocks with long lived data receive less wear</a:t>
            </a:r>
            <a:endParaRPr lang="en-US" sz="2400" dirty="0"/>
          </a:p>
        </p:txBody>
      </p:sp>
      <p:sp>
        <p:nvSpPr>
          <p:cNvPr id="136" name="Rectangular Callout 135"/>
          <p:cNvSpPr/>
          <p:nvPr/>
        </p:nvSpPr>
        <p:spPr>
          <a:xfrm>
            <a:off x="2197298" y="209211"/>
            <a:ext cx="3333465" cy="741555"/>
          </a:xfrm>
          <a:prstGeom prst="wedgeRectCallout">
            <a:avLst>
              <a:gd name="adj1" fmla="val 33754"/>
              <a:gd name="adj2" fmla="val 119839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the GC runs now, page G must be copied</a:t>
            </a:r>
            <a:endParaRPr lang="en-US" sz="2400" dirty="0"/>
          </a:p>
        </p:txBody>
      </p:sp>
      <p:sp>
        <p:nvSpPr>
          <p:cNvPr id="137" name="Rectangle 136"/>
          <p:cNvSpPr/>
          <p:nvPr/>
        </p:nvSpPr>
        <p:spPr>
          <a:xfrm>
            <a:off x="3028673" y="5095930"/>
            <a:ext cx="627797" cy="48449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O*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-1044263" y="1924265"/>
            <a:ext cx="2798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Dynamic Wear Leveling</a:t>
            </a:r>
            <a:endParaRPr lang="en-US" sz="2000" b="1" dirty="0"/>
          </a:p>
        </p:txBody>
      </p:sp>
      <p:sp>
        <p:nvSpPr>
          <p:cNvPr id="138" name="TextBox 137"/>
          <p:cNvSpPr txBox="1"/>
          <p:nvPr/>
        </p:nvSpPr>
        <p:spPr>
          <a:xfrm rot="16200000">
            <a:off x="-838875" y="4517088"/>
            <a:ext cx="238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Static Wear Leveling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68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500"/>
                            </p:stCondLst>
                            <p:childTnLst>
                              <p:par>
                                <p:cTn id="8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500"/>
                            </p:stCondLst>
                            <p:childTnLst>
                              <p:par>
                                <p:cTn id="1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9000"/>
                            </p:stCondLst>
                            <p:childTnLst>
                              <p:par>
                                <p:cTn id="1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3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5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0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000"/>
                            </p:stCondLst>
                            <p:childTnLst>
                              <p:par>
                                <p:cTn id="2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000"/>
                            </p:stCondLst>
                            <p:childTnLst>
                              <p:par>
                                <p:cTn id="2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1500"/>
                            </p:stCondLst>
                            <p:childTnLst>
                              <p:par>
                                <p:cTn id="2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2000"/>
                            </p:stCondLst>
                            <p:childTnLst>
                              <p:par>
                                <p:cTn id="2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7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2500"/>
                            </p:stCondLst>
                            <p:childTnLst>
                              <p:par>
                                <p:cTn id="28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3500"/>
                            </p:stCondLst>
                            <p:childTnLst>
                              <p:par>
                                <p:cTn id="30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0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0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4000"/>
                            </p:stCondLst>
                            <p:childTnLst>
                              <p:par>
                                <p:cTn id="3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4500"/>
                            </p:stCondLst>
                            <p:childTnLst>
                              <p:par>
                                <p:cTn id="3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5000"/>
                            </p:stCondLst>
                            <p:childTnLst>
                              <p:par>
                                <p:cTn id="3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6000"/>
                            </p:stCondLst>
                            <p:childTnLst>
                              <p:par>
                                <p:cTn id="346" presetID="30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4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30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5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6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6500"/>
                            </p:stCondLst>
                            <p:childTnLst>
                              <p:par>
                                <p:cTn id="362" presetID="14" presetClass="exit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5" presetID="14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7500"/>
                            </p:stCondLst>
                            <p:childTnLst>
                              <p:par>
                                <p:cTn id="40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8000"/>
                            </p:stCondLst>
                            <p:childTnLst>
                              <p:par>
                                <p:cTn id="40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8500"/>
                            </p:stCondLst>
                            <p:childTnLst>
                              <p:par>
                                <p:cTn id="4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500"/>
                            </p:stCondLst>
                            <p:childTnLst>
                              <p:par>
                                <p:cTn id="4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4" grpId="2" animBg="1"/>
      <p:bldP spid="35" grpId="0" animBg="1"/>
      <p:bldP spid="35" grpId="1" animBg="1"/>
      <p:bldP spid="35" grpId="2" animBg="1"/>
      <p:bldP spid="36" grpId="0" animBg="1"/>
      <p:bldP spid="36" grpId="1" animBg="1"/>
      <p:bldP spid="36" grpId="2" animBg="1"/>
      <p:bldP spid="37" grpId="0" animBg="1"/>
      <p:bldP spid="37" grpId="1" animBg="1"/>
      <p:bldP spid="37" grpId="2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5" grpId="1" animBg="1"/>
      <p:bldP spid="56" grpId="0" animBg="1"/>
      <p:bldP spid="56" grpId="1" animBg="1"/>
      <p:bldP spid="57" grpId="0" animBg="1"/>
      <p:bldP spid="59" grpId="0" animBg="1"/>
      <p:bldP spid="60" grpId="0" animBg="1"/>
      <p:bldP spid="61" grpId="0" animBg="1"/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5" grpId="0" animBg="1"/>
      <p:bldP spid="105" grpId="1" animBg="1"/>
      <p:bldP spid="105" grpId="2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11" grpId="0" animBg="1"/>
      <p:bldP spid="111" grpId="1" animBg="1"/>
      <p:bldP spid="111" grpId="2" animBg="1"/>
      <p:bldP spid="112" grpId="0" animBg="1"/>
      <p:bldP spid="112" grpId="1" animBg="1"/>
      <p:bldP spid="112" grpId="2" animBg="1"/>
      <p:bldP spid="113" grpId="0" animBg="1"/>
      <p:bldP spid="113" grpId="1" animBg="1"/>
      <p:bldP spid="113" grpId="2" animBg="1"/>
      <p:bldP spid="114" grpId="0" animBg="1"/>
      <p:bldP spid="114" grpId="1" animBg="1"/>
      <p:bldP spid="114" grpId="2" animBg="1"/>
      <p:bldP spid="115" grpId="0" animBg="1"/>
      <p:bldP spid="115" grpId="1" animBg="1"/>
      <p:bldP spid="116" grpId="0" animBg="1"/>
      <p:bldP spid="116" grpId="1" animBg="1"/>
      <p:bldP spid="117" grpId="0" animBg="1"/>
      <p:bldP spid="117" grpId="1" animBg="1"/>
      <p:bldP spid="133" grpId="0" animBg="1"/>
      <p:bldP spid="134" grpId="0" animBg="1"/>
      <p:bldP spid="135" grpId="0" animBg="1"/>
      <p:bldP spid="119" grpId="0" animBg="1"/>
      <p:bldP spid="136" grpId="0" animBg="1"/>
      <p:bldP spid="136" grpId="1" animBg="1"/>
      <p:bldP spid="137" grpId="0" animBg="1"/>
      <p:bldP spid="13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Controllers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6943"/>
            <a:ext cx="8229600" cy="4380932"/>
          </a:xfrm>
        </p:spPr>
        <p:txBody>
          <a:bodyPr>
            <a:normAutofit/>
          </a:bodyPr>
          <a:lstStyle/>
          <a:p>
            <a:r>
              <a:rPr lang="en-US" dirty="0" smtClean="0"/>
              <a:t>All operations handled by the SSD controller</a:t>
            </a:r>
          </a:p>
          <a:p>
            <a:pPr lvl="1"/>
            <a:r>
              <a:rPr lang="en-US" dirty="0" smtClean="0"/>
              <a:t>Maps LBAs to physical pages</a:t>
            </a:r>
          </a:p>
          <a:p>
            <a:pPr lvl="1"/>
            <a:r>
              <a:rPr lang="en-US" dirty="0" smtClean="0"/>
              <a:t>Keeps track of free pages, controls the GC</a:t>
            </a:r>
          </a:p>
          <a:p>
            <a:pPr lvl="1"/>
            <a:r>
              <a:rPr lang="en-US" dirty="0" smtClean="0"/>
              <a:t>May implement background GC</a:t>
            </a:r>
          </a:p>
          <a:p>
            <a:pPr lvl="1"/>
            <a:r>
              <a:rPr lang="en-US" dirty="0" smtClean="0"/>
              <a:t>Performs wear leveling via data rotation</a:t>
            </a:r>
          </a:p>
          <a:p>
            <a:r>
              <a:rPr lang="en-US" dirty="0" smtClean="0"/>
              <a:t>Controller performance is crucial for overall SSD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pic>
        <p:nvPicPr>
          <p:cNvPr id="8194" name="Picture 2" descr="D:\Classes\5600\assets\SandForce-b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5045" y="211539"/>
            <a:ext cx="2407008" cy="208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9474" y="1207827"/>
            <a:ext cx="6057332" cy="1214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SSDs are extremely complicated internally</a:t>
            </a:r>
          </a:p>
        </p:txBody>
      </p:sp>
    </p:spTree>
    <p:extLst>
      <p:ext uri="{BB962C8B-B14F-4D97-AF65-F5344CB8AC3E}">
        <p14:creationId xmlns:p14="http://schemas.microsoft.com/office/powerpoint/2010/main" val="15610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848" y="0"/>
            <a:ext cx="8229600" cy="1143000"/>
          </a:xfrm>
        </p:spPr>
        <p:txBody>
          <a:bodyPr/>
          <a:lstStyle/>
          <a:p>
            <a:r>
              <a:rPr lang="en-US" dirty="0" smtClean="0"/>
              <a:t>Flavors of NAND Flash Memory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091553"/>
            <a:ext cx="4040188" cy="639762"/>
          </a:xfr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Multi-Level Cell (MLC)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60710" y="1751786"/>
            <a:ext cx="4114800" cy="4471585"/>
          </a:xfrm>
        </p:spPr>
        <p:txBody>
          <a:bodyPr/>
          <a:lstStyle/>
          <a:p>
            <a:r>
              <a:rPr lang="en-US" dirty="0" smtClean="0"/>
              <a:t>One bit per flash cell</a:t>
            </a:r>
          </a:p>
          <a:p>
            <a:pPr lvl="1"/>
            <a:r>
              <a:rPr lang="en-US" dirty="0" smtClean="0"/>
              <a:t>0 or 1</a:t>
            </a:r>
          </a:p>
          <a:p>
            <a:r>
              <a:rPr lang="en-US" dirty="0" smtClean="0"/>
              <a:t>Lower capacity and more expensive than MLC flash</a:t>
            </a:r>
          </a:p>
          <a:p>
            <a:r>
              <a:rPr lang="en-US" dirty="0" smtClean="0"/>
              <a:t>Higher throughput than MLC</a:t>
            </a:r>
          </a:p>
          <a:p>
            <a:r>
              <a:rPr lang="en-US" dirty="0" smtClean="0"/>
              <a:t>10000 – 100000 write cycles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Expensive, enterprise drives</a:t>
            </a: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5025" y="1091553"/>
            <a:ext cx="4041775" cy="639762"/>
          </a:xfr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Single-Level Cell (SLC)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8810" y="1751786"/>
            <a:ext cx="4144133" cy="4683126"/>
          </a:xfrm>
        </p:spPr>
        <p:txBody>
          <a:bodyPr>
            <a:normAutofit/>
          </a:bodyPr>
          <a:lstStyle/>
          <a:p>
            <a:r>
              <a:rPr lang="en-US" dirty="0" smtClean="0"/>
              <a:t>Multiple bits per flash cell</a:t>
            </a:r>
          </a:p>
          <a:p>
            <a:pPr lvl="1"/>
            <a:r>
              <a:rPr lang="en-US" dirty="0" smtClean="0"/>
              <a:t>For two-level: 00, 01, 10, 11</a:t>
            </a:r>
          </a:p>
          <a:p>
            <a:pPr lvl="1"/>
            <a:r>
              <a:rPr lang="en-US" dirty="0" smtClean="0"/>
              <a:t>2, 3, and 4-bit MLC is available</a:t>
            </a:r>
          </a:p>
          <a:p>
            <a:r>
              <a:rPr lang="en-US" dirty="0" smtClean="0"/>
              <a:t>Higher capacity and cheaper than SLC flash</a:t>
            </a:r>
          </a:p>
          <a:p>
            <a:r>
              <a:rPr lang="en-US" dirty="0" smtClean="0"/>
              <a:t>Lower throughput due to the need for error correction</a:t>
            </a:r>
          </a:p>
          <a:p>
            <a:r>
              <a:rPr lang="en-US" dirty="0" smtClean="0"/>
              <a:t>3000 – 5000 write </a:t>
            </a:r>
            <a:r>
              <a:rPr lang="en-US" dirty="0" err="1" smtClean="0"/>
              <a:t>cycels</a:t>
            </a:r>
            <a:endParaRPr lang="en-US" dirty="0" smtClean="0"/>
          </a:p>
          <a:p>
            <a:r>
              <a:rPr lang="en-US" dirty="0" smtClean="0"/>
              <a:t>Consumes more power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 smtClean="0"/>
              <a:t>Consumer-grade drives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Disk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3" y="1180531"/>
            <a:ext cx="8816453" cy="5616054"/>
          </a:xfrm>
        </p:spPr>
        <p:txBody>
          <a:bodyPr/>
          <a:lstStyle/>
          <a:p>
            <a:r>
              <a:rPr lang="en-US" dirty="0" smtClean="0"/>
              <a:t>ST-506 </a:t>
            </a:r>
            <a:r>
              <a:rPr lang="en-US" dirty="0" smtClean="0">
                <a:sym typeface="Wingdings" panose="05000000000000000000" pitchFamily="2" charset="2"/>
              </a:rPr>
              <a:t> ATA  IDE  SATA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Ancient standard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Commands (read/write) and addresses in cylinder/head/sector format placed in device registers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</a:t>
            </a:r>
            <a:r>
              <a:rPr lang="en-US" dirty="0" smtClean="0">
                <a:sym typeface="Wingdings" panose="05000000000000000000" pitchFamily="2" charset="2"/>
              </a:rPr>
              <a:t>ecent versions support </a:t>
            </a:r>
            <a:r>
              <a:rPr lang="en-US" dirty="0">
                <a:solidFill>
                  <a:schemeClr val="accent1"/>
                </a:solidFill>
              </a:rPr>
              <a:t>Logical Block Addresses </a:t>
            </a:r>
            <a:r>
              <a:rPr lang="en-US" dirty="0"/>
              <a:t>(LBA) 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SCSI (Small Computer Systems Interface)</a:t>
            </a:r>
          </a:p>
          <a:p>
            <a:pPr lvl="1"/>
            <a:r>
              <a:rPr lang="en-US" dirty="0" smtClean="0"/>
              <a:t>Packet based, like TCP/IP</a:t>
            </a:r>
          </a:p>
          <a:p>
            <a:pPr lvl="1"/>
            <a:r>
              <a:rPr lang="en-US" dirty="0" smtClean="0"/>
              <a:t>Device translates LBA to internal format (e.g. c/h/s)</a:t>
            </a:r>
          </a:p>
          <a:p>
            <a:pPr lvl="1"/>
            <a:r>
              <a:rPr lang="en-US" dirty="0" smtClean="0"/>
              <a:t>Transport independent</a:t>
            </a:r>
          </a:p>
          <a:p>
            <a:pPr lvl="2"/>
            <a:r>
              <a:rPr lang="en-US" dirty="0" smtClean="0"/>
              <a:t>USB drives, CD/DVD/</a:t>
            </a:r>
            <a:r>
              <a:rPr lang="en-US" dirty="0" err="1" smtClean="0"/>
              <a:t>Bluray</a:t>
            </a:r>
            <a:r>
              <a:rPr lang="en-US" dirty="0" smtClean="0"/>
              <a:t>, </a:t>
            </a:r>
            <a:r>
              <a:rPr lang="en-US" dirty="0" err="1" smtClean="0"/>
              <a:t>Firewire</a:t>
            </a:r>
            <a:endParaRPr lang="en-US" dirty="0" smtClean="0"/>
          </a:p>
          <a:p>
            <a:pPr lvl="2"/>
            <a:r>
              <a:rPr lang="en-US" dirty="0" smtClean="0"/>
              <a:t>iSCSI is SCSI over TCP/IP and Ethernet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1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Delay With Disks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0" name="Content Placeholder 2"/>
          <p:cNvSpPr>
            <a:spLocks noGrp="1"/>
          </p:cNvSpPr>
          <p:nvPr>
            <p:ph idx="1"/>
          </p:nvPr>
        </p:nvSpPr>
        <p:spPr>
          <a:xfrm>
            <a:off x="4110445" y="1071347"/>
            <a:ext cx="5033556" cy="578665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u="sng" dirty="0" smtClean="0"/>
              <a:t>Three types of delay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Rotational Delay</a:t>
            </a:r>
          </a:p>
          <a:p>
            <a:pPr marL="914400" lvl="1" indent="-514350"/>
            <a:r>
              <a:rPr lang="en-US" dirty="0" smtClean="0"/>
              <a:t>Time to rotate the desired sector to the read head</a:t>
            </a:r>
          </a:p>
          <a:p>
            <a:pPr marL="914400" lvl="1" indent="-514350"/>
            <a:r>
              <a:rPr lang="en-US" dirty="0" smtClean="0"/>
              <a:t>Related to RPM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Seek delay</a:t>
            </a:r>
          </a:p>
          <a:p>
            <a:pPr marL="914400" lvl="1" indent="-514350"/>
            <a:r>
              <a:rPr lang="en-US" dirty="0" smtClean="0"/>
              <a:t>Time to move the read head to a different track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Transfer time</a:t>
            </a:r>
          </a:p>
          <a:p>
            <a:pPr marL="914400" lvl="1" indent="-514350"/>
            <a:r>
              <a:rPr lang="en-US" dirty="0" smtClean="0"/>
              <a:t>Time to read or write bytes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128881" y="1711857"/>
            <a:ext cx="3452884" cy="3473356"/>
            <a:chOff x="675564" y="3295933"/>
            <a:chExt cx="3452884" cy="3473356"/>
          </a:xfrm>
        </p:grpSpPr>
        <p:sp>
          <p:nvSpPr>
            <p:cNvPr id="68" name="Oval 67"/>
            <p:cNvSpPr/>
            <p:nvPr/>
          </p:nvSpPr>
          <p:spPr>
            <a:xfrm>
              <a:off x="675564" y="3316405"/>
              <a:ext cx="3452884" cy="3452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1017327" y="3658168"/>
              <a:ext cx="2769359" cy="27693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1400885" y="4041726"/>
              <a:ext cx="2002241" cy="20022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1833917" y="4474758"/>
              <a:ext cx="1136179" cy="11361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267801" y="4908642"/>
              <a:ext cx="268410" cy="26841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786686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693426" y="547460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257987" y="639995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08819" y="486386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199478" y="329593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958513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199478" y="56109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199478" y="41054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428840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74392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687458" y="539044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60744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87458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31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403895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2199478" y="368573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031742" y="486386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2199478" y="6058195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18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774392" y="379793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260199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842632" y="589400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3193774" y="545640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16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616510" y="378428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173637" y="425782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22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131854" y="542627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20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572859" y="590535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19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842632" y="342859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13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376600" y="382225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14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3634917" y="429009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15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300907" y="59977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819253" y="6312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533498" y="3432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11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1031742" y="380178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10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91911" y="426405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128298" y="593479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675019" y="627468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6612" y="545640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7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 rot="3266656">
            <a:off x="771252" y="1331583"/>
            <a:ext cx="0" cy="10258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 rot="19466656">
            <a:off x="123748" y="1401569"/>
            <a:ext cx="10986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Rotation</a:t>
            </a:r>
            <a:endParaRPr lang="en-US" sz="2000" b="1" dirty="0"/>
          </a:p>
        </p:txBody>
      </p:sp>
      <p:grpSp>
        <p:nvGrpSpPr>
          <p:cNvPr id="132" name="Group 131"/>
          <p:cNvGrpSpPr/>
          <p:nvPr/>
        </p:nvGrpSpPr>
        <p:grpSpPr>
          <a:xfrm>
            <a:off x="2983248" y="3233854"/>
            <a:ext cx="815196" cy="3889070"/>
            <a:chOff x="7196298" y="1776595"/>
            <a:chExt cx="815196" cy="3889070"/>
          </a:xfrm>
        </p:grpSpPr>
        <p:sp>
          <p:nvSpPr>
            <p:cNvPr id="133" name="Trapezoid 132"/>
            <p:cNvSpPr/>
            <p:nvPr/>
          </p:nvSpPr>
          <p:spPr>
            <a:xfrm>
              <a:off x="7199452" y="1776595"/>
              <a:ext cx="812042" cy="1941406"/>
            </a:xfrm>
            <a:prstGeom prst="trapezoid">
              <a:avLst>
                <a:gd name="adj" fmla="val 34874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336554" y="3267603"/>
              <a:ext cx="537837" cy="5378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/>
            <p:cNvGrpSpPr/>
            <p:nvPr/>
          </p:nvGrpSpPr>
          <p:grpSpPr>
            <a:xfrm>
              <a:off x="7434516" y="1821656"/>
              <a:ext cx="341912" cy="369332"/>
              <a:chOff x="7183568" y="4004199"/>
              <a:chExt cx="341912" cy="369332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7183568" y="4017909"/>
                <a:ext cx="341912" cy="341912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62158" y="4004199"/>
                <a:ext cx="184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6" name="Rectangle 135"/>
            <p:cNvSpPr/>
            <p:nvPr/>
          </p:nvSpPr>
          <p:spPr>
            <a:xfrm>
              <a:off x="7196298" y="3724259"/>
              <a:ext cx="812042" cy="19414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2170931" y="4729803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ular Callout 140"/>
          <p:cNvSpPr/>
          <p:nvPr/>
        </p:nvSpPr>
        <p:spPr>
          <a:xfrm>
            <a:off x="828097" y="5399364"/>
            <a:ext cx="1595316" cy="532261"/>
          </a:xfrm>
          <a:prstGeom prst="wedgeRectCallout">
            <a:avLst>
              <a:gd name="adj1" fmla="val 49892"/>
              <a:gd name="adj2" fmla="val -91031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Short delay</a:t>
            </a:r>
            <a:endParaRPr lang="en-US" sz="2400" dirty="0"/>
          </a:p>
        </p:txBody>
      </p:sp>
      <p:sp>
        <p:nvSpPr>
          <p:cNvPr id="142" name="Rectangle 141"/>
          <p:cNvSpPr/>
          <p:nvPr/>
        </p:nvSpPr>
        <p:spPr>
          <a:xfrm>
            <a:off x="3057694" y="2705718"/>
            <a:ext cx="510184" cy="36848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ular Callout 142"/>
          <p:cNvSpPr/>
          <p:nvPr/>
        </p:nvSpPr>
        <p:spPr>
          <a:xfrm>
            <a:off x="2032876" y="1013990"/>
            <a:ext cx="1595316" cy="532261"/>
          </a:xfrm>
          <a:prstGeom prst="wedgeRectCallout">
            <a:avLst>
              <a:gd name="adj1" fmla="val 37915"/>
              <a:gd name="adj2" fmla="val 244867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Long delay</a:t>
            </a:r>
            <a:endParaRPr lang="en-US" sz="2400" dirty="0"/>
          </a:p>
        </p:txBody>
      </p:sp>
      <p:cxnSp>
        <p:nvCxnSpPr>
          <p:cNvPr id="54" name="Straight Arrow Connector 53"/>
          <p:cNvCxnSpPr>
            <a:endCxn id="104" idx="3"/>
          </p:cNvCxnSpPr>
          <p:nvPr/>
        </p:nvCxnSpPr>
        <p:spPr>
          <a:xfrm flipH="1">
            <a:off x="3065795" y="3075348"/>
            <a:ext cx="298438" cy="981649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90" idx="3"/>
          </p:cNvCxnSpPr>
          <p:nvPr/>
        </p:nvCxnSpPr>
        <p:spPr>
          <a:xfrm flipH="1">
            <a:off x="2071499" y="3641361"/>
            <a:ext cx="920656" cy="570166"/>
          </a:xfrm>
          <a:prstGeom prst="straightConnector1">
            <a:avLst/>
          </a:prstGeom>
          <a:ln w="57150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ular Callout 144"/>
          <p:cNvSpPr/>
          <p:nvPr/>
        </p:nvSpPr>
        <p:spPr>
          <a:xfrm>
            <a:off x="109837" y="5336274"/>
            <a:ext cx="3944169" cy="1392051"/>
          </a:xfrm>
          <a:prstGeom prst="wedgeRectCallout">
            <a:avLst>
              <a:gd name="adj1" fmla="val 24857"/>
              <a:gd name="adj2" fmla="val -135434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Track skew: offset sectors so that sequential reads across tracks incorporate seek delay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34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4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 animBg="1"/>
      <p:bldP spid="143" grpId="1" animBg="1"/>
      <p:bldP spid="1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17" y="8502"/>
            <a:ext cx="8407021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To Calculate Transfer Time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4223023"/>
              </p:ext>
            </p:extLst>
          </p:nvPr>
        </p:nvGraphicFramePr>
        <p:xfrm>
          <a:off x="238833" y="1539753"/>
          <a:ext cx="42369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227"/>
                <a:gridCol w="1603058"/>
                <a:gridCol w="119862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Cheetah 15K.5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Barracuda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Capacity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 GB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TB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RPM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Avg. Seek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 </a:t>
                      </a:r>
                      <a:r>
                        <a:rPr lang="en-US" dirty="0" err="1" smtClean="0"/>
                        <a:t>ms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 Transfer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125 MB/s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105 MB/s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098" name="Picture 2" descr="D:\Classes\5600\assets\seagate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377" y="911344"/>
            <a:ext cx="1800594" cy="58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674358" y="1119116"/>
            <a:ext cx="4312693" cy="2354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u="sng" dirty="0" smtClean="0"/>
              <a:t>Transfer time</a:t>
            </a:r>
          </a:p>
          <a:p>
            <a:pPr marL="0" indent="0" algn="ctr">
              <a:buNone/>
            </a:pPr>
            <a:r>
              <a:rPr lang="en-US" sz="2800" i="1" dirty="0" smtClean="0"/>
              <a:t>T</a:t>
            </a:r>
            <a:r>
              <a:rPr lang="en-US" sz="2800" i="1" baseline="-25000" dirty="0" smtClean="0"/>
              <a:t>I/O</a:t>
            </a:r>
            <a:r>
              <a:rPr lang="en-US" sz="2800" i="1" dirty="0" smtClean="0"/>
              <a:t> =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seek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rotation</a:t>
            </a:r>
            <a:r>
              <a:rPr lang="en-US" sz="2800" i="1" dirty="0" smtClean="0"/>
              <a:t> + </a:t>
            </a:r>
            <a:r>
              <a:rPr lang="en-US" sz="2800" i="1" dirty="0" err="1" smtClean="0"/>
              <a:t>T</a:t>
            </a:r>
            <a:r>
              <a:rPr lang="en-US" sz="2800" i="1" baseline="-25000" dirty="0" err="1" smtClean="0"/>
              <a:t>transfer</a:t>
            </a:r>
            <a:endParaRPr lang="en-US" sz="2800" i="1" baseline="-25000" dirty="0" smtClean="0"/>
          </a:p>
          <a:p>
            <a:pPr marL="0" indent="0" algn="ctr">
              <a:buNone/>
            </a:pPr>
            <a:endParaRPr lang="en-US" sz="2800" i="1" baseline="-25000" dirty="0"/>
          </a:p>
          <a:p>
            <a:pPr marL="0" indent="0" algn="ctr">
              <a:buNone/>
            </a:pPr>
            <a:r>
              <a:rPr lang="en-US" sz="2800" dirty="0" smtClean="0"/>
              <a:t>Assume we are transferring 4096 bytes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29654" y="3473353"/>
            <a:ext cx="8857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 txBox="1">
            <a:spLocks/>
          </p:cNvSpPr>
          <p:nvPr/>
        </p:nvSpPr>
        <p:spPr>
          <a:xfrm>
            <a:off x="928048" y="3603009"/>
            <a:ext cx="8038530" cy="14193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+ </a:t>
            </a:r>
            <a:r>
              <a:rPr lang="en-US" sz="2400" i="1" dirty="0" smtClean="0"/>
              <a:t>1 / (15000 </a:t>
            </a:r>
            <a:r>
              <a:rPr lang="en-US" sz="2400" i="1" dirty="0" smtClean="0"/>
              <a:t>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/>
              <a:t>	</a:t>
            </a:r>
            <a:r>
              <a:rPr lang="en-US" sz="2400" i="1" dirty="0" smtClean="0"/>
              <a:t>+ (4096 B / 125 MB/s </a:t>
            </a:r>
            <a:r>
              <a:rPr lang="en-US" sz="2400" i="1" dirty="0"/>
              <a:t>*</a:t>
            </a:r>
            <a:r>
              <a:rPr lang="en-US" sz="2400" i="1" dirty="0" smtClean="0"/>
              <a:t> </a:t>
            </a:r>
            <a:r>
              <a:rPr lang="en-US" sz="2400" i="1" dirty="0" smtClean="0"/>
              <a:t>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/ 2</a:t>
            </a:r>
            <a:r>
              <a:rPr lang="en-US" sz="2400" i="1" baseline="30000" dirty="0" smtClean="0"/>
              <a:t>20</a:t>
            </a:r>
            <a:r>
              <a:rPr lang="en-US" sz="2400" i="1" dirty="0" smtClean="0"/>
              <a:t> MB/B)</a:t>
            </a:r>
          </a:p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= 4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+ 2ms + 0.03125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≈ </a:t>
            </a:r>
            <a:r>
              <a:rPr lang="en-US" sz="2400" i="1" dirty="0" smtClean="0">
                <a:solidFill>
                  <a:schemeClr val="accent1"/>
                </a:solidFill>
              </a:rPr>
              <a:t>6 </a:t>
            </a:r>
            <a:r>
              <a:rPr lang="en-US" sz="2400" i="1" dirty="0" err="1" smtClean="0">
                <a:solidFill>
                  <a:schemeClr val="accent1"/>
                </a:solidFill>
              </a:rPr>
              <a:t>ms</a:t>
            </a:r>
            <a:endParaRPr lang="en-US" sz="2400" i="1" dirty="0" smtClean="0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6200000" flipH="1">
            <a:off x="-158998" y="4067033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Cheetah</a:t>
            </a:r>
            <a:endParaRPr lang="en-US" sz="2400" b="1" dirty="0"/>
          </a:p>
        </p:txBody>
      </p:sp>
      <p:sp>
        <p:nvSpPr>
          <p:cNvPr id="14" name="TextBox 13"/>
          <p:cNvSpPr txBox="1"/>
          <p:nvPr/>
        </p:nvSpPr>
        <p:spPr>
          <a:xfrm rot="16200000" flipH="1">
            <a:off x="-151051" y="5689906"/>
            <a:ext cx="155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Barracuda</a:t>
            </a:r>
            <a:endParaRPr lang="en-US" sz="2400" b="1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928048" y="5110858"/>
            <a:ext cx="8038530" cy="158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 smtClean="0"/>
              <a:t>T</a:t>
            </a:r>
            <a:r>
              <a:rPr lang="en-US" sz="2400" i="1" baseline="-25000" dirty="0" smtClean="0"/>
              <a:t>I/O</a:t>
            </a:r>
            <a:r>
              <a:rPr lang="en-US" sz="2400" i="1" dirty="0" smtClean="0"/>
              <a:t> </a:t>
            </a:r>
            <a:r>
              <a:rPr lang="en-US" sz="2400" i="1" dirty="0"/>
              <a:t>= </a:t>
            </a:r>
            <a:r>
              <a:rPr lang="en-US" sz="2400" i="1" dirty="0" smtClean="0"/>
              <a:t>9 </a:t>
            </a:r>
            <a:r>
              <a:rPr lang="en-US" sz="2400" i="1" dirty="0" err="1"/>
              <a:t>ms</a:t>
            </a:r>
            <a:r>
              <a:rPr lang="en-US" sz="2400" i="1" dirty="0"/>
              <a:t> + </a:t>
            </a:r>
            <a:r>
              <a:rPr lang="en-US" sz="2400" i="1" dirty="0" smtClean="0"/>
              <a:t>1 / (7200 </a:t>
            </a:r>
            <a:r>
              <a:rPr lang="en-US" sz="2400" i="1" dirty="0"/>
              <a:t>RPM / 60 s/M / 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/s) / 2 </a:t>
            </a:r>
            <a:endParaRPr lang="en-US" sz="2400" i="1" dirty="0"/>
          </a:p>
          <a:p>
            <a:pPr marL="0" indent="0">
              <a:buNone/>
            </a:pPr>
            <a:r>
              <a:rPr lang="en-US" sz="2400" i="1" dirty="0"/>
              <a:t>	+ (4096 B / </a:t>
            </a:r>
            <a:r>
              <a:rPr lang="en-US" sz="2400" i="1" dirty="0" smtClean="0"/>
              <a:t>105 </a:t>
            </a:r>
            <a:r>
              <a:rPr lang="en-US" sz="2400" i="1" dirty="0"/>
              <a:t>MB/s </a:t>
            </a:r>
            <a:r>
              <a:rPr lang="en-US" sz="2400" i="1" dirty="0" smtClean="0"/>
              <a:t>*</a:t>
            </a:r>
            <a:r>
              <a:rPr lang="en-US" sz="2400" i="1" dirty="0" smtClean="0"/>
              <a:t> </a:t>
            </a:r>
            <a:r>
              <a:rPr lang="en-US" sz="2400" i="1" dirty="0" smtClean="0"/>
              <a:t>1000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/s </a:t>
            </a:r>
            <a:r>
              <a:rPr lang="en-US" sz="2400" i="1" dirty="0"/>
              <a:t>/ 2</a:t>
            </a:r>
            <a:r>
              <a:rPr lang="en-US" sz="2400" i="1" baseline="30000" dirty="0"/>
              <a:t>20</a:t>
            </a:r>
            <a:r>
              <a:rPr lang="en-US" sz="2400" i="1" dirty="0"/>
              <a:t> </a:t>
            </a:r>
            <a:r>
              <a:rPr lang="en-US" sz="2400" i="1" dirty="0" smtClean="0"/>
              <a:t>MB/B)</a:t>
            </a:r>
          </a:p>
          <a:p>
            <a:pPr marL="0" indent="0">
              <a:buNone/>
            </a:pPr>
            <a:r>
              <a:rPr lang="en-US" sz="2400" i="1" dirty="0"/>
              <a:t>T</a:t>
            </a:r>
            <a:r>
              <a:rPr lang="en-US" sz="2400" i="1" baseline="-25000" dirty="0"/>
              <a:t>I/O</a:t>
            </a:r>
            <a:r>
              <a:rPr lang="en-US" sz="2400" i="1" dirty="0"/>
              <a:t> = 9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+ 4.17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+ 0.0372 </a:t>
            </a:r>
            <a:r>
              <a:rPr lang="en-US" sz="2400" i="1" dirty="0" err="1" smtClean="0"/>
              <a:t>ms</a:t>
            </a:r>
            <a:r>
              <a:rPr lang="en-US" sz="2400" i="1" dirty="0" smtClean="0"/>
              <a:t> </a:t>
            </a:r>
            <a:r>
              <a:rPr lang="en-US" sz="2400" i="1" dirty="0"/>
              <a:t>≈ </a:t>
            </a:r>
            <a:r>
              <a:rPr lang="en-US" sz="2400" i="1" dirty="0" smtClean="0">
                <a:solidFill>
                  <a:schemeClr val="accent1"/>
                </a:solidFill>
              </a:rPr>
              <a:t>13.2 </a:t>
            </a:r>
            <a:r>
              <a:rPr lang="en-US" sz="2400" i="1" dirty="0" err="1">
                <a:solidFill>
                  <a:schemeClr val="accent1"/>
                </a:solidFill>
              </a:rPr>
              <a:t>ms</a:t>
            </a:r>
            <a:endParaRPr lang="en-US" sz="24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5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70386</TotalTime>
  <Words>4089</Words>
  <Application>Microsoft Office PowerPoint</Application>
  <PresentationFormat>On-screen Show (4:3)</PresentationFormat>
  <Paragraphs>1217</Paragraphs>
  <Slides>62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CS 5600 Computer Systems</vt:lpstr>
      <vt:lpstr>PowerPoint Presentation</vt:lpstr>
      <vt:lpstr>Hard Drive Hardware</vt:lpstr>
      <vt:lpstr>A Multi-Platter Disk</vt:lpstr>
      <vt:lpstr>Addressing and Geometry</vt:lpstr>
      <vt:lpstr>Geometry Example</vt:lpstr>
      <vt:lpstr>Common Disk Interfaces</vt:lpstr>
      <vt:lpstr>Types of Delay With Disks</vt:lpstr>
      <vt:lpstr>How To Calculate Transfer Time</vt:lpstr>
      <vt:lpstr>Sequential vs. Random Access</vt:lpstr>
      <vt:lpstr>Caching</vt:lpstr>
      <vt:lpstr>Disk Scheduling</vt:lpstr>
      <vt:lpstr>FCFS Scheduling</vt:lpstr>
      <vt:lpstr>SSTF Scheduling</vt:lpstr>
      <vt:lpstr>SCAN Example</vt:lpstr>
      <vt:lpstr>C-SCAN Example</vt:lpstr>
      <vt:lpstr>C-LOOK Example</vt:lpstr>
      <vt:lpstr>Implementing Disk Scheduling</vt:lpstr>
      <vt:lpstr>Command Queuing</vt:lpstr>
      <vt:lpstr>PowerPoint Presentation</vt:lpstr>
      <vt:lpstr>Beyond Single Disks</vt:lpstr>
      <vt:lpstr>Redundant Array of Inexpensive Disks</vt:lpstr>
      <vt:lpstr>Example RAID Controller</vt:lpstr>
      <vt:lpstr>RAID 0: Striping</vt:lpstr>
      <vt:lpstr>Addressing Blocks</vt:lpstr>
      <vt:lpstr>Chunk Sizing</vt:lpstr>
      <vt:lpstr>Measuring RAID Performance (1)</vt:lpstr>
      <vt:lpstr>Measuring RAID Performance (2)</vt:lpstr>
      <vt:lpstr>Analysis of RAID 0</vt:lpstr>
      <vt:lpstr>RAID 1: Mirroring</vt:lpstr>
      <vt:lpstr>RAID 0+1 and 1+0 Examples</vt:lpstr>
      <vt:lpstr>Analysis of RAID 1 (1)</vt:lpstr>
      <vt:lpstr>Analysis of RAID 1 (2)</vt:lpstr>
      <vt:lpstr>Analysis of RAID 1 (3)</vt:lpstr>
      <vt:lpstr>The Consistent Update Problem</vt:lpstr>
      <vt:lpstr>Decreasing the Cost of Reliability</vt:lpstr>
      <vt:lpstr>RAID 4: Parity Drive</vt:lpstr>
      <vt:lpstr>Updating Parity on Write</vt:lpstr>
      <vt:lpstr>Random Writes and RAID 4</vt:lpstr>
      <vt:lpstr>Analysis of RAID 4</vt:lpstr>
      <vt:lpstr>RAID 5: Rotating Parity</vt:lpstr>
      <vt:lpstr>Random Writes and RAID 5</vt:lpstr>
      <vt:lpstr>Analysis of Raid 5</vt:lpstr>
      <vt:lpstr>Comparison of RAID Levels</vt:lpstr>
      <vt:lpstr>RAID 6</vt:lpstr>
      <vt:lpstr>Choosing a RAID Level</vt:lpstr>
      <vt:lpstr>Other Considerations</vt:lpstr>
      <vt:lpstr>PowerPoint Presentation</vt:lpstr>
      <vt:lpstr>Beyond Spinning Disks</vt:lpstr>
      <vt:lpstr>Solid State Drives</vt:lpstr>
      <vt:lpstr>Advantages of SSDs</vt:lpstr>
      <vt:lpstr>PowerPoint Presentation</vt:lpstr>
      <vt:lpstr>Challenges with Flash</vt:lpstr>
      <vt:lpstr>Write Amplification</vt:lpstr>
      <vt:lpstr>Garbage Collection</vt:lpstr>
      <vt:lpstr>The Ambiguity of Delete</vt:lpstr>
      <vt:lpstr>Delete Example</vt:lpstr>
      <vt:lpstr>TRIM</vt:lpstr>
      <vt:lpstr>Wear Leveling</vt:lpstr>
      <vt:lpstr>Wear Leveling Examples</vt:lpstr>
      <vt:lpstr>SSD Controllers</vt:lpstr>
      <vt:lpstr>Flavors of NAND Flash Memory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1110</cp:revision>
  <cp:lastPrinted>2012-08-22T04:00:45Z</cp:lastPrinted>
  <dcterms:created xsi:type="dcterms:W3CDTF">2012-01-03T02:22:46Z</dcterms:created>
  <dcterms:modified xsi:type="dcterms:W3CDTF">2014-03-21T00:45:02Z</dcterms:modified>
</cp:coreProperties>
</file>