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93"/>
  </p:notesMasterIdLst>
  <p:sldIdLst>
    <p:sldId id="268" r:id="rId3"/>
    <p:sldId id="281" r:id="rId4"/>
    <p:sldId id="784" r:id="rId5"/>
    <p:sldId id="257" r:id="rId6"/>
    <p:sldId id="258" r:id="rId7"/>
    <p:sldId id="259" r:id="rId8"/>
    <p:sldId id="809" r:id="rId9"/>
    <p:sldId id="810" r:id="rId10"/>
    <p:sldId id="270" r:id="rId11"/>
    <p:sldId id="271" r:id="rId12"/>
    <p:sldId id="272" r:id="rId13"/>
    <p:sldId id="862" r:id="rId14"/>
    <p:sldId id="826" r:id="rId15"/>
    <p:sldId id="835" r:id="rId16"/>
    <p:sldId id="838" r:id="rId17"/>
    <p:sldId id="839" r:id="rId18"/>
    <p:sldId id="837" r:id="rId19"/>
    <p:sldId id="836" r:id="rId20"/>
    <p:sldId id="827" r:id="rId21"/>
    <p:sldId id="828" r:id="rId22"/>
    <p:sldId id="831" r:id="rId23"/>
    <p:sldId id="832" r:id="rId24"/>
    <p:sldId id="829" r:id="rId25"/>
    <p:sldId id="833" r:id="rId26"/>
    <p:sldId id="834" r:id="rId27"/>
    <p:sldId id="830" r:id="rId28"/>
    <p:sldId id="841" r:id="rId29"/>
    <p:sldId id="842" r:id="rId30"/>
    <p:sldId id="843" r:id="rId31"/>
    <p:sldId id="844" r:id="rId32"/>
    <p:sldId id="845" r:id="rId33"/>
    <p:sldId id="846" r:id="rId34"/>
    <p:sldId id="863" r:id="rId35"/>
    <p:sldId id="864" r:id="rId36"/>
    <p:sldId id="865" r:id="rId37"/>
    <p:sldId id="850" r:id="rId38"/>
    <p:sldId id="851" r:id="rId39"/>
    <p:sldId id="852" r:id="rId40"/>
    <p:sldId id="853" r:id="rId41"/>
    <p:sldId id="854" r:id="rId42"/>
    <p:sldId id="855" r:id="rId43"/>
    <p:sldId id="847" r:id="rId44"/>
    <p:sldId id="848" r:id="rId45"/>
    <p:sldId id="849" r:id="rId46"/>
    <p:sldId id="856" r:id="rId47"/>
    <p:sldId id="857" r:id="rId48"/>
    <p:sldId id="858" r:id="rId49"/>
    <p:sldId id="859" r:id="rId50"/>
    <p:sldId id="860" r:id="rId51"/>
    <p:sldId id="861" r:id="rId52"/>
    <p:sldId id="260" r:id="rId53"/>
    <p:sldId id="792" r:id="rId54"/>
    <p:sldId id="261" r:id="rId55"/>
    <p:sldId id="786" r:id="rId56"/>
    <p:sldId id="787" r:id="rId57"/>
    <p:sldId id="788" r:id="rId58"/>
    <p:sldId id="789" r:id="rId59"/>
    <p:sldId id="790" r:id="rId60"/>
    <p:sldId id="796" r:id="rId61"/>
    <p:sldId id="801" r:id="rId62"/>
    <p:sldId id="802" r:id="rId63"/>
    <p:sldId id="805" r:id="rId64"/>
    <p:sldId id="813" r:id="rId65"/>
    <p:sldId id="807" r:id="rId66"/>
    <p:sldId id="811" r:id="rId67"/>
    <p:sldId id="791" r:id="rId68"/>
    <p:sldId id="808" r:id="rId69"/>
    <p:sldId id="793" r:id="rId70"/>
    <p:sldId id="263" r:id="rId71"/>
    <p:sldId id="262" r:id="rId72"/>
    <p:sldId id="265" r:id="rId73"/>
    <p:sldId id="266" r:id="rId74"/>
    <p:sldId id="799" r:id="rId75"/>
    <p:sldId id="794" r:id="rId76"/>
    <p:sldId id="785" r:id="rId77"/>
    <p:sldId id="797" r:id="rId78"/>
    <p:sldId id="795" r:id="rId79"/>
    <p:sldId id="800" r:id="rId80"/>
    <p:sldId id="814" r:id="rId81"/>
    <p:sldId id="816" r:id="rId82"/>
    <p:sldId id="815" r:id="rId83"/>
    <p:sldId id="817" r:id="rId84"/>
    <p:sldId id="818" r:id="rId85"/>
    <p:sldId id="819" r:id="rId86"/>
    <p:sldId id="820" r:id="rId87"/>
    <p:sldId id="822" r:id="rId88"/>
    <p:sldId id="823" r:id="rId89"/>
    <p:sldId id="824" r:id="rId90"/>
    <p:sldId id="825" r:id="rId91"/>
    <p:sldId id="821" r:id="rId9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Why LLMs" id="{F7BBE8C6-D884-4B95-9D62-BF9FEBBAC5DF}">
          <p14:sldIdLst>
            <p14:sldId id="258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862"/>
            <p14:sldId id="826"/>
            <p14:sldId id="835"/>
            <p14:sldId id="838"/>
            <p14:sldId id="839"/>
            <p14:sldId id="837"/>
            <p14:sldId id="836"/>
            <p14:sldId id="827"/>
            <p14:sldId id="828"/>
            <p14:sldId id="831"/>
            <p14:sldId id="832"/>
            <p14:sldId id="829"/>
            <p14:sldId id="833"/>
            <p14:sldId id="834"/>
            <p14:sldId id="830"/>
            <p14:sldId id="841"/>
            <p14:sldId id="842"/>
            <p14:sldId id="843"/>
            <p14:sldId id="844"/>
            <p14:sldId id="845"/>
            <p14:sldId id="846"/>
            <p14:sldId id="863"/>
            <p14:sldId id="864"/>
            <p14:sldId id="865"/>
            <p14:sldId id="850"/>
            <p14:sldId id="851"/>
            <p14:sldId id="852"/>
            <p14:sldId id="853"/>
            <p14:sldId id="854"/>
            <p14:sldId id="855"/>
            <p14:sldId id="847"/>
            <p14:sldId id="848"/>
            <p14:sldId id="849"/>
            <p14:sldId id="856"/>
            <p14:sldId id="857"/>
            <p14:sldId id="858"/>
            <p14:sldId id="859"/>
            <p14:sldId id="860"/>
            <p14:sldId id="861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22"/>
            <p14:sldId id="823"/>
            <p14:sldId id="824"/>
            <p14:sldId id="825"/>
            <p14:sldId id="8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viewProps" Target="view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11/14/2024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74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77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11/14/2024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11/14/2024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11/14/2024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2024-11-14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11/14/2024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11/14/2024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14/11/2024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14/11/2024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14/11/2024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14/11/2024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11/14/2024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11/14/2024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11/14/2024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11/14/2024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11/14/2024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11/14/2024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11/14/2024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hyperlink" Target="https://github.com/pgvector/pgvector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1.png"/><Relationship Id="rId18" Type="http://schemas.openxmlformats.org/officeDocument/2006/relationships/image" Target="../media/image331.png"/><Relationship Id="rId7" Type="http://schemas.openxmlformats.org/officeDocument/2006/relationships/image" Target="../media/image290.png"/><Relationship Id="rId12" Type="http://schemas.openxmlformats.org/officeDocument/2006/relationships/image" Target="../media/image281.png"/><Relationship Id="rId17" Type="http://schemas.openxmlformats.org/officeDocument/2006/relationships/image" Target="../media/image32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11.png"/><Relationship Id="rId10" Type="http://schemas.openxmlformats.org/officeDocument/2006/relationships/image" Target="../media/image271.png"/><Relationship Id="rId4" Type="http://schemas.openxmlformats.org/officeDocument/2006/relationships/image" Target="../media/image270.png"/><Relationship Id="rId9" Type="http://schemas.openxmlformats.org/officeDocument/2006/relationships/image" Target="../media/image260.png"/><Relationship Id="rId14" Type="http://schemas.openxmlformats.org/officeDocument/2006/relationships/image" Target="../media/image30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8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aper-walkthrough-attention-is-all-you-need-80399cdc59e1" TargetMode="External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5" Type="http://schemas.openxmlformats.org/officeDocument/2006/relationships/hyperlink" Target="https://medium.com/@ngiengkianyew/what-is-relative-positional-encoding-7e2fbaa3b510" TargetMode="External"/><Relationship Id="rId4" Type="http://schemas.openxmlformats.org/officeDocument/2006/relationships/hyperlink" Target="https://towardsdatascience.com/tracing-the-transformer-in-diagrams-95dbeb68160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404262-CBD4-60B5-5D3D-44E276D3B3A5}"/>
              </a:ext>
            </a:extLst>
          </p:cNvPr>
          <p:cNvGrpSpPr/>
          <p:nvPr/>
        </p:nvGrpSpPr>
        <p:grpSpPr>
          <a:xfrm>
            <a:off x="1061882" y="5738289"/>
            <a:ext cx="934065" cy="729800"/>
            <a:chOff x="1061882" y="5783414"/>
            <a:chExt cx="934065" cy="72980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3041F06-63EE-4C66-9FD8-DA51DC79C66D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BA8E7C-4C6D-9AB5-C465-2D7087D33FEC}"/>
                </a:ext>
              </a:extLst>
            </p:cNvPr>
            <p:cNvSpPr txBox="1"/>
            <p:nvPr/>
          </p:nvSpPr>
          <p:spPr>
            <a:xfrm>
              <a:off x="1081548" y="6051549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288A7-D2FA-D810-31BB-195C229A7D89}"/>
              </a:ext>
            </a:extLst>
          </p:cNvPr>
          <p:cNvGrpSpPr/>
          <p:nvPr/>
        </p:nvGrpSpPr>
        <p:grpSpPr>
          <a:xfrm>
            <a:off x="6051752" y="5738289"/>
            <a:ext cx="1125629" cy="729800"/>
            <a:chOff x="943894" y="5783414"/>
            <a:chExt cx="1125629" cy="72980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D067B78-EF66-2FBE-BCD4-EA2F14AC992F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11716-C4F1-3802-FB7C-2CA709E59582}"/>
                </a:ext>
              </a:extLst>
            </p:cNvPr>
            <p:cNvSpPr txBox="1"/>
            <p:nvPr/>
          </p:nvSpPr>
          <p:spPr>
            <a:xfrm>
              <a:off x="943894" y="6051549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06C87D-41D1-B56F-88F8-A072CAF12250}"/>
              </a:ext>
            </a:extLst>
          </p:cNvPr>
          <p:cNvGrpSpPr/>
          <p:nvPr/>
        </p:nvGrpSpPr>
        <p:grpSpPr>
          <a:xfrm>
            <a:off x="2654706" y="5738289"/>
            <a:ext cx="3106996" cy="729799"/>
            <a:chOff x="1061881" y="5783415"/>
            <a:chExt cx="3106996" cy="72979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88447FF7-E130-668F-68EF-E5BFE8A7D8D9}"/>
                </a:ext>
              </a:extLst>
            </p:cNvPr>
            <p:cNvSpPr/>
            <p:nvPr/>
          </p:nvSpPr>
          <p:spPr>
            <a:xfrm rot="5400000">
              <a:off x="2516062" y="4329234"/>
              <a:ext cx="198634" cy="310699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573E8-FD75-611A-39E7-333E7A827BF5}"/>
                </a:ext>
              </a:extLst>
            </p:cNvPr>
            <p:cNvSpPr txBox="1"/>
            <p:nvPr/>
          </p:nvSpPr>
          <p:spPr>
            <a:xfrm>
              <a:off x="1514162" y="6051549"/>
              <a:ext cx="2189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layer(s)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8C6BAC-8193-D0F5-6745-ABFDA9646193}"/>
              </a:ext>
            </a:extLst>
          </p:cNvPr>
          <p:cNvGrpSpPr/>
          <p:nvPr/>
        </p:nvGrpSpPr>
        <p:grpSpPr>
          <a:xfrm>
            <a:off x="2566219" y="1298523"/>
            <a:ext cx="3426550" cy="1325563"/>
            <a:chOff x="2566219" y="1298523"/>
            <a:chExt cx="3426550" cy="13255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92099A-2864-6DEC-0219-E1D5BE9D3034}"/>
                </a:ext>
              </a:extLst>
            </p:cNvPr>
            <p:cNvSpPr txBox="1"/>
            <p:nvPr/>
          </p:nvSpPr>
          <p:spPr>
            <a:xfrm>
              <a:off x="3653008" y="1298523"/>
              <a:ext cx="1252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Weights</a:t>
              </a:r>
              <a:endParaRPr lang="LID4096" sz="2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698576-67CA-DA87-30B9-8AA72648084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566219" y="1760188"/>
              <a:ext cx="1713275" cy="32129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F501B9-A1E1-B2A1-05EE-E62152D5F46C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279494" y="1760188"/>
              <a:ext cx="125358" cy="5012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9EFB6B-507B-2482-467C-D970E578AA10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4279494" y="1760188"/>
              <a:ext cx="1713275" cy="86389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7DC92-E30D-A0DB-D23D-7CACE8F4199E}"/>
              </a:ext>
            </a:extLst>
          </p:cNvPr>
          <p:cNvSpPr txBox="1"/>
          <p:nvPr/>
        </p:nvSpPr>
        <p:spPr>
          <a:xfrm>
            <a:off x="5377069" y="5727125"/>
            <a:ext cx="51144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expensive!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4BBEC-D3C4-15E3-7EE6-C0909001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A290-5518-E6BF-A895-448A6395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r>
              <a:rPr lang="en-BE" dirty="0"/>
              <a:t>: </a:t>
            </a:r>
            <a:r>
              <a:rPr lang="en-US" dirty="0"/>
              <a:t>using the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B3B-DFE8-4C7D-0998-346CFAA5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new input</a:t>
            </a:r>
            <a:endParaRPr lang="en-BE" dirty="0"/>
          </a:p>
          <a:p>
            <a:r>
              <a:rPr lang="en-US" dirty="0"/>
              <a:t>Compute output for each layer (forward)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DBD38-F77E-8DE6-3643-F836AC76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EC3C-8F87-6087-1923-DCB43D83DB57}"/>
              </a:ext>
            </a:extLst>
          </p:cNvPr>
          <p:cNvSpPr txBox="1"/>
          <p:nvPr/>
        </p:nvSpPr>
        <p:spPr>
          <a:xfrm>
            <a:off x="2007704" y="3431571"/>
            <a:ext cx="69728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Weights are fixed, i.e., ANN doesn't change`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D2BC-846C-A72A-F5B8-D97DB6E4D4D8}"/>
              </a:ext>
            </a:extLst>
          </p:cNvPr>
          <p:cNvSpPr txBox="1"/>
          <p:nvPr/>
        </p:nvSpPr>
        <p:spPr>
          <a:xfrm>
            <a:off x="5150927" y="4975962"/>
            <a:ext cx="44610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cheap!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5554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922-CD59-FE21-F906-E45D6EC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8707-45ED-3C52-6A4E-1F277D87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144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r>
              <a:rPr lang="en-US" dirty="0"/>
              <a:t>Multi-head attention</a:t>
            </a:r>
          </a:p>
          <a:p>
            <a:pPr lvl="1"/>
            <a:r>
              <a:rPr lang="en-US" dirty="0"/>
              <a:t>Layer normalization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Predict next output token based on</a:t>
            </a:r>
          </a:p>
          <a:p>
            <a:pPr lvl="1"/>
            <a:r>
              <a:rPr lang="en-US" dirty="0"/>
              <a:t>Input token sequence</a:t>
            </a:r>
          </a:p>
          <a:p>
            <a:pPr lvl="1"/>
            <a:r>
              <a:rPr lang="en-US" dirty="0"/>
              <a:t>Previous output token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2791-A232-52BB-2045-6D2124A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C2759-9114-B46F-9C55-64696EC9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7214616" y="275590"/>
            <a:ext cx="4343400" cy="60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5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6897-BDFB-F9FD-2005-FF0CE13C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A0B0E-0478-129C-B451-8B0FCDD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026ABE-635D-5847-3BB1-912A8A919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46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93FD-36AE-9442-F93C-0B9AEC98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B2E-3319-04F7-2735-0BA74D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033E-B48D-441E-61FB-B667D085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545B24-BFFB-3845-8421-9E3A9882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78753" r="12063" b="8268"/>
          <a:stretch/>
        </p:blipFill>
        <p:spPr bwMode="auto">
          <a:xfrm>
            <a:off x="2366195" y="2664635"/>
            <a:ext cx="7459611" cy="15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5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0984-B12F-1A75-C55D-8240F4A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dirty="0"/>
                  <a:t> input tokens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</m:oMath>
                </a14:m>
                <a:r>
                  <a:rPr lang="en-US" dirty="0"/>
                  <a:t> previous ouput tokens</a:t>
                </a:r>
                <a:endParaRPr lang="LID4096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  <a:blipFill>
                <a:blip r:embed="rId2"/>
                <a:stretch>
                  <a:fillRect t="-6977" r="-12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22158-FCD0-5747-88FC-851B5616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16</a:t>
            </a:fld>
            <a:endParaRPr lang="LID4096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93A332-3A28-0B0C-9547-E23130FB6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28428"/>
              </p:ext>
            </p:extLst>
          </p:nvPr>
        </p:nvGraphicFramePr>
        <p:xfrm>
          <a:off x="196366" y="2999206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8BDA6B8-7BD4-F458-DA1C-509668D4B91C}"/>
              </a:ext>
            </a:extLst>
          </p:cNvPr>
          <p:cNvGrpSpPr/>
          <p:nvPr/>
        </p:nvGrpSpPr>
        <p:grpSpPr>
          <a:xfrm>
            <a:off x="3034947" y="3343269"/>
            <a:ext cx="2112304" cy="2595005"/>
            <a:chOff x="9808906" y="2317355"/>
            <a:chExt cx="2112304" cy="259500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B43E6C0-DD0A-16AC-E6A2-CAEB7F46016D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32972-7493-62E0-AFB5-10D935C42561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A4CC36-3045-9D64-3598-885C786C2CA4}"/>
              </a:ext>
            </a:extLst>
          </p:cNvPr>
          <p:cNvSpPr txBox="1"/>
          <p:nvPr/>
        </p:nvSpPr>
        <p:spPr>
          <a:xfrm>
            <a:off x="10537696" y="3266317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F411F-CA07-6B07-B99A-12BE0016E895}"/>
              </a:ext>
            </a:extLst>
          </p:cNvPr>
          <p:cNvSpPr txBox="1"/>
          <p:nvPr/>
        </p:nvSpPr>
        <p:spPr>
          <a:xfrm>
            <a:off x="2003744" y="6133527"/>
            <a:ext cx="80958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Input and output vocabulary can be different (sizes)</a:t>
            </a:r>
            <a:endParaRPr lang="LID4096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C75868-569A-0797-E431-581658AE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28550"/>
              </p:ext>
            </p:extLst>
          </p:nvPr>
        </p:nvGraphicFramePr>
        <p:xfrm>
          <a:off x="6494120" y="2994895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chaise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85BB-446D-B8B1-62F8-6B7253F830DF}"/>
              </a:ext>
            </a:extLst>
          </p:cNvPr>
          <p:cNvGrpSpPr/>
          <p:nvPr/>
        </p:nvGrpSpPr>
        <p:grpSpPr>
          <a:xfrm>
            <a:off x="9332701" y="3338958"/>
            <a:ext cx="2112304" cy="2595005"/>
            <a:chOff x="9808906" y="2317355"/>
            <a:chExt cx="2112304" cy="259500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C783A5E-DD61-FB4A-1CBE-955728DA54A3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DD169-523B-D590-CE2A-BA1A1118851A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AE7B79-92C6-9411-C1AF-A55856C28AAA}"/>
              </a:ext>
            </a:extLst>
          </p:cNvPr>
          <p:cNvSpPr txBox="1"/>
          <p:nvPr/>
        </p:nvSpPr>
        <p:spPr>
          <a:xfrm>
            <a:off x="3795392" y="3296299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38086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30D-3B10-5502-015A-D14EAA1C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A566-F91D-93B0-D059-756D424F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6DAFEB-3729-7420-4D42-B3BBB162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D4BF-3BD7-2355-68BB-F6D144BA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6BD-7F89-54B7-E1C2-785297D0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9C9C-CA55-A8AD-E2A0-9F9B854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C69A6F-A6A8-7CE6-3948-CD3CE5EE3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71666" r="51350" b="8267"/>
          <a:stretch/>
        </p:blipFill>
        <p:spPr bwMode="auto">
          <a:xfrm>
            <a:off x="4788027" y="2150955"/>
            <a:ext cx="2615946" cy="25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8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4B44-E047-8E3D-8F37-2E08AFF40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BA9-CC9B-489C-BC4B-9D0C8F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Represent words as one-hot vectors</a:t>
                </a:r>
                <a:br>
                  <a:rPr lang="en-US" dirty="0"/>
                </a:br>
                <a:r>
                  <a:rPr lang="en-US" dirty="0"/>
                  <a:t>length = vocabulary size</a:t>
                </a:r>
              </a:p>
              <a:p>
                <a:pPr marL="742950" lvl="1" indent="-285750"/>
                <a:r>
                  <a:rPr lang="en-US" dirty="0"/>
                  <a:t>Issues</a:t>
                </a:r>
              </a:p>
              <a:p>
                <a:pPr marL="1200150" lvl="2" indent="-285750"/>
                <a:r>
                  <a:rPr lang="en-US" dirty="0"/>
                  <a:t>Unwieldy</a:t>
                </a:r>
              </a:p>
              <a:p>
                <a:pPr marL="1200150" lvl="2" indent="-285750"/>
                <a:r>
                  <a:rPr lang="en-US" dirty="0"/>
                  <a:t>No semantics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Word embeddings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 distance </a:t>
                </a:r>
                <a:r>
                  <a:rPr lang="en-US" dirty="0">
                    <a:sym typeface="Symbol" panose="05050102010706020507" pitchFamily="18" charset="2"/>
                  </a:rPr>
                  <a:t></a:t>
                </a:r>
                <a:r>
                  <a:rPr lang="en-US" dirty="0"/>
                  <a:t> semantic distance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context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Discover relations with surrounding words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  <a:blipFill>
                <a:blip r:embed="rId2"/>
                <a:stretch>
                  <a:fillRect l="-1885" t="-3501" b="-4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AAC1-58F4-89F9-5348-02F4492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57CC1682-7333-8E3E-81AB-B0FEDF89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93293-3DE8-34BD-A65A-6D72C5E0DED9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0A1E70-C239-B2CF-E3B8-647C39AC2ECF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BD1D29-B4D4-EBF5-2C01-09F7D4B85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/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59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2ED-F9D5-905A-72D2-458CC6E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encoding: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39BE-3268-C8EA-2CA9-FECB142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context,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Position of token in sequence is important</a:t>
            </a:r>
          </a:p>
          <a:p>
            <a:pPr lvl="1"/>
            <a:r>
              <a:rPr lang="en-US" dirty="0"/>
              <a:t>Absolute position</a:t>
            </a:r>
          </a:p>
          <a:p>
            <a:pPr lvl="1"/>
            <a:r>
              <a:rPr lang="en-US" dirty="0"/>
              <a:t>Relative position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1AFF-67BC-2B11-5385-E89883E1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4945-92AF-4EF9-0540-AD45A527A58A}"/>
              </a:ext>
            </a:extLst>
          </p:cNvPr>
          <p:cNvSpPr txBox="1"/>
          <p:nvPr/>
        </p:nvSpPr>
        <p:spPr>
          <a:xfrm>
            <a:off x="1399032" y="2356847"/>
            <a:ext cx="974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George Floyd was murdered by Officer Derek Chauvin in Minneapolis</a:t>
            </a:r>
            <a:endParaRPr lang="LID4096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E7781-734F-A026-0388-50898A2637EB}"/>
              </a:ext>
            </a:extLst>
          </p:cNvPr>
          <p:cNvSpPr txBox="1"/>
          <p:nvPr/>
        </p:nvSpPr>
        <p:spPr>
          <a:xfrm>
            <a:off x="1441511" y="3569951"/>
            <a:ext cx="966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Officer Derek Chauvin was murdered by George Floyd in Minneapolis</a:t>
            </a:r>
            <a:endParaRPr lang="LID4096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0C169-9C51-C4A7-C816-3BC735E1EE6C}"/>
              </a:ext>
            </a:extLst>
          </p:cNvPr>
          <p:cNvSpPr txBox="1"/>
          <p:nvPr/>
        </p:nvSpPr>
        <p:spPr>
          <a:xfrm>
            <a:off x="5727556" y="293262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versu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04506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74D9-4808-9CE3-5F61-0087D7A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97003-24DD-6813-7EBB-7CDF0DA1B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03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05A9-05CD-5B70-77B5-8D29C0DC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2DF-91F3-B49A-3115-0C10817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2FC2-6A0E-517D-7271-5F15C640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A51F9B-5819-674D-3687-808C9B1D9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64972" r="52524" b="8267"/>
          <a:stretch/>
        </p:blipFill>
        <p:spPr bwMode="auto">
          <a:xfrm>
            <a:off x="4446891" y="1992453"/>
            <a:ext cx="3354120" cy="2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7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518D-FA64-03C9-0221-3E11C81E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B943-E300-6FE4-F771-10689F2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FF785-5A46-5D93-92D5-11D90D4E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7" y="1209033"/>
            <a:ext cx="6518790" cy="46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EAAB5E-0F6F-4733-B1E5-440BFDDBBC5C}"/>
              </a:ext>
            </a:extLst>
          </p:cNvPr>
          <p:cNvGrpSpPr/>
          <p:nvPr/>
        </p:nvGrpSpPr>
        <p:grpSpPr>
          <a:xfrm>
            <a:off x="1386252" y="2448231"/>
            <a:ext cx="4992397" cy="2635045"/>
            <a:chOff x="1091283" y="2664542"/>
            <a:chExt cx="4992397" cy="263504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41913-FEAF-735A-4913-2C8031C2E5F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373785" y="2664542"/>
              <a:ext cx="1709895" cy="9168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0EA7494-53C9-2E28-D075-14456EEA5A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373785" y="3581400"/>
              <a:ext cx="1709895" cy="17181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9D252-8A66-241B-A30F-20E06570AF8C}"/>
                </a:ext>
              </a:extLst>
            </p:cNvPr>
            <p:cNvSpPr txBox="1"/>
            <p:nvPr/>
          </p:nvSpPr>
          <p:spPr>
            <a:xfrm>
              <a:off x="1091283" y="3104346"/>
              <a:ext cx="328250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Unique vector for</a:t>
              </a:r>
              <a:br>
                <a:rPr lang="en-US" sz="2800" dirty="0"/>
              </a:br>
              <a:r>
                <a:rPr lang="en-US" sz="2800" dirty="0"/>
                <a:t>each position in text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3AF1BF-FC1C-1ABF-280B-3BFF8506046C}"/>
              </a:ext>
            </a:extLst>
          </p:cNvPr>
          <p:cNvSpPr txBox="1"/>
          <p:nvPr/>
        </p:nvSpPr>
        <p:spPr>
          <a:xfrm>
            <a:off x="1028878" y="4822534"/>
            <a:ext cx="40505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Add to embedding vector</a:t>
            </a:r>
            <a:br>
              <a:rPr lang="en-US" sz="2800" dirty="0"/>
            </a:br>
            <a:r>
              <a:rPr lang="en-US" sz="2800" dirty="0"/>
              <a:t>of word at that position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/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blipFill>
                <a:blip r:embed="rId3"/>
                <a:stretch>
                  <a:fillRect l="-445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5C3D-8BE0-3F15-4D2E-0D8363C7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FB52-8931-89B4-B09F-CD2F68A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1FE47A-0349-AB0F-BE26-D49B326E3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CBC2-E592-9DBF-5BB1-9A2A73B6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212-D6CA-B25D-720E-4A90F7D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</a:t>
            </a:r>
            <a:r>
              <a:rPr lang="en-US" dirty="0" err="1"/>
              <a:t>attenstion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751C-D55C-2E23-12F3-550E2B54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D6260E-CFA7-3507-BFA1-483AC3B92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t="54865" r="52557" b="31663"/>
          <a:stretch/>
        </p:blipFill>
        <p:spPr bwMode="auto">
          <a:xfrm>
            <a:off x="4896800" y="2534211"/>
            <a:ext cx="2431255" cy="18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0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B46-9E04-797D-59C0-10E495C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</p:spPr>
            <p:txBody>
              <a:bodyPr/>
              <a:lstStyle/>
              <a:p>
                <a:r>
                  <a:rPr lang="en-US" dirty="0"/>
                  <a:t>V: value</a:t>
                </a:r>
              </a:p>
              <a:p>
                <a:r>
                  <a:rPr lang="en-US" dirty="0"/>
                  <a:t>K: key</a:t>
                </a:r>
              </a:p>
              <a:p>
                <a:r>
                  <a:rPr lang="en-US" dirty="0"/>
                  <a:t>Q: query</a:t>
                </a:r>
              </a:p>
              <a:p>
                <a:endParaRPr lang="en-US" dirty="0"/>
              </a:p>
              <a:p>
                <a:r>
                  <a:rPr lang="en-US" i="1" dirty="0"/>
                  <a:t>h</a:t>
                </a:r>
                <a:r>
                  <a:rPr lang="en-US" dirty="0"/>
                  <a:t>: number of heads,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  <a:blipFill>
                <a:blip r:embed="rId2"/>
                <a:stretch>
                  <a:fillRect l="-193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EDEBD-30BE-737F-7B96-73A2ECE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13705-704F-DB25-4AC0-729B52B3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10" y="1690688"/>
            <a:ext cx="37623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/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/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blipFill>
                <a:blip r:embed="rId5"/>
                <a:stretch>
                  <a:fillRect l="-16901" r="-1408" b="-81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/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blipFill>
                <a:blip r:embed="rId6"/>
                <a:stretch>
                  <a:fillRect l="-15584" r="-3896"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/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blipFill>
                <a:blip r:embed="rId7"/>
                <a:stretch>
                  <a:fillRect l="-16438" r="-4110" b="-181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/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blipFill>
                <a:blip r:embed="rId8"/>
                <a:stretch>
                  <a:fillRect l="-4237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D3F372-A036-B399-3DDA-660666B8C10D}"/>
              </a:ext>
            </a:extLst>
          </p:cNvPr>
          <p:cNvSpPr txBox="1"/>
          <p:nvPr/>
        </p:nvSpPr>
        <p:spPr>
          <a:xfrm>
            <a:off x="7784690" y="2359742"/>
            <a:ext cx="3989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Heads can look at all tokens!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843CB-5ECD-6C90-EB04-8EFD9EADDB3D}"/>
              </a:ext>
            </a:extLst>
          </p:cNvPr>
          <p:cNvSpPr txBox="1"/>
          <p:nvPr/>
        </p:nvSpPr>
        <p:spPr>
          <a:xfrm>
            <a:off x="2269035" y="5267167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Was defeated by</a:t>
            </a:r>
            <a:endParaRPr lang="LID4096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91F-9BFE-C2A1-DC5C-0EC1EC56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 in same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C87B-25C5-5EC9-EA18-69854AC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/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2C440CB-63DC-B4D8-EA6C-31AB7D78D71A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70858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7F0-F2EB-C60F-3AAE-619F719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D500-7FD5-E292-C1E1-40B21DDE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can have multiple semantic relationships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3B36-998A-8276-EABD-8F90CDF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CE2B8-6503-317A-ED91-044EB7007A84}"/>
              </a:ext>
            </a:extLst>
          </p:cNvPr>
          <p:cNvSpPr/>
          <p:nvPr/>
        </p:nvSpPr>
        <p:spPr>
          <a:xfrm>
            <a:off x="894731" y="4227870"/>
            <a:ext cx="1189703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7CF58C-9EF2-F95F-0174-B905E08E3BB0}"/>
              </a:ext>
            </a:extLst>
          </p:cNvPr>
          <p:cNvSpPr/>
          <p:nvPr/>
        </p:nvSpPr>
        <p:spPr>
          <a:xfrm>
            <a:off x="4144292" y="4227870"/>
            <a:ext cx="1587910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Soviet Union</a:t>
            </a:r>
            <a:endParaRPr lang="LID4096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05B87-5787-1CEB-AFDB-3A3595C9FBA4}"/>
              </a:ext>
            </a:extLst>
          </p:cNvPr>
          <p:cNvGrpSpPr/>
          <p:nvPr/>
        </p:nvGrpSpPr>
        <p:grpSpPr>
          <a:xfrm>
            <a:off x="1495933" y="2501940"/>
            <a:ext cx="3448664" cy="1732280"/>
            <a:chOff x="1495933" y="2501940"/>
            <a:chExt cx="3448664" cy="1732280"/>
          </a:xfrm>
        </p:grpSpPr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14F52E4-EEA6-4B44-C812-BABE585EF026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10238709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BBDE9-A494-2686-B7D3-C6D3DE25220B}"/>
                </a:ext>
              </a:extLst>
            </p:cNvPr>
            <p:cNvSpPr txBox="1"/>
            <p:nvPr/>
          </p:nvSpPr>
          <p:spPr>
            <a:xfrm>
              <a:off x="2724776" y="2501940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 ally of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317E7-FC70-42FA-7CD8-23DC5E46C096}"/>
              </a:ext>
            </a:extLst>
          </p:cNvPr>
          <p:cNvGrpSpPr/>
          <p:nvPr/>
        </p:nvGrpSpPr>
        <p:grpSpPr>
          <a:xfrm>
            <a:off x="1495933" y="3257001"/>
            <a:ext cx="3448664" cy="977219"/>
            <a:chOff x="1495933" y="3257001"/>
            <a:chExt cx="3448664" cy="977219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B0BB2281-918C-AA7C-CA68-9F7746A921C1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4277417"/>
              </a:avLst>
            </a:prstGeom>
            <a:ln w="3175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5E3B1B-2AA8-2AC5-C178-ADF78F29BA10}"/>
                </a:ext>
              </a:extLst>
            </p:cNvPr>
            <p:cNvSpPr txBox="1"/>
            <p:nvPr/>
          </p:nvSpPr>
          <p:spPr>
            <a:xfrm>
              <a:off x="2321653" y="3257001"/>
              <a:ext cx="1875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occupied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26821E-433D-B615-C8AF-B73F964347C8}"/>
              </a:ext>
            </a:extLst>
          </p:cNvPr>
          <p:cNvGrpSpPr/>
          <p:nvPr/>
        </p:nvGrpSpPr>
        <p:grpSpPr>
          <a:xfrm>
            <a:off x="1495933" y="4654140"/>
            <a:ext cx="3448664" cy="982359"/>
            <a:chOff x="1495933" y="4654140"/>
            <a:chExt cx="3448664" cy="982359"/>
          </a:xfrm>
        </p:grpSpPr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057EA3D-DFF8-C247-0390-57FAFC92F779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4354843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4FBE-4C43-BE21-C008-90BD4D9B7F30}"/>
                </a:ext>
              </a:extLst>
            </p:cNvPr>
            <p:cNvSpPr txBox="1"/>
            <p:nvPr/>
          </p:nvSpPr>
          <p:spPr>
            <a:xfrm>
              <a:off x="2269035" y="5267167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defeated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4BECD-74A2-F0AC-8265-79E9ABA4BA08}"/>
              </a:ext>
            </a:extLst>
          </p:cNvPr>
          <p:cNvGrpSpPr/>
          <p:nvPr/>
        </p:nvGrpSpPr>
        <p:grpSpPr>
          <a:xfrm>
            <a:off x="1495933" y="4654140"/>
            <a:ext cx="3448664" cy="1922979"/>
            <a:chOff x="1495933" y="4654140"/>
            <a:chExt cx="3448664" cy="192297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F4B3552-EB43-C701-E674-2ED22309F6AE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11864520"/>
              </a:avLst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22AE9-4B5C-8BC9-EFA4-63B488A364EE}"/>
                </a:ext>
              </a:extLst>
            </p:cNvPr>
            <p:cNvSpPr txBox="1"/>
            <p:nvPr/>
          </p:nvSpPr>
          <p:spPr>
            <a:xfrm>
              <a:off x="2522862" y="6207787"/>
              <a:ext cx="1329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Traded with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73AAE1C-CF57-ECF5-C7E1-A0C5715E1985}"/>
              </a:ext>
            </a:extLst>
          </p:cNvPr>
          <p:cNvSpPr txBox="1"/>
          <p:nvPr/>
        </p:nvSpPr>
        <p:spPr>
          <a:xfrm>
            <a:off x="6459800" y="3739684"/>
            <a:ext cx="47916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Split embeddings into </a:t>
            </a:r>
            <a:r>
              <a:rPr lang="en-US" sz="2800" i="1" dirty="0"/>
              <a:t>h</a:t>
            </a:r>
            <a:r>
              <a:rPr lang="en-US" sz="2800" dirty="0"/>
              <a:t> parts,</a:t>
            </a:r>
            <a:br>
              <a:rPr lang="en-US" sz="2800" dirty="0"/>
            </a:br>
            <a:r>
              <a:rPr lang="en-US" sz="2800" dirty="0"/>
              <a:t>use </a:t>
            </a:r>
            <a:r>
              <a:rPr lang="en-US" sz="2800" i="1" dirty="0"/>
              <a:t>h</a:t>
            </a:r>
            <a:r>
              <a:rPr lang="en-US" sz="2800" dirty="0"/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2069004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FF3A-4D49-446C-A3F0-529878C0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B717-65E1-4153-BA32-1373D51C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5394AF-6CA7-AD27-C258-E98FFCBD2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6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FC04-E80C-D182-D8CB-0CC4E1D0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E4AE-1D74-A862-CC79-676FEB53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layer normalization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166A-7643-2304-2F6C-5DFDD9B5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8EBEC5-3C34-06F9-9CCD-62C1E3E87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EFC-2CF3-329B-90C6-5E0A239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skip connections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F17F2-55BB-FA94-6625-7E1EFB9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0F3160-E37F-971E-8D66-603FEE66E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9398C4-46AA-5EC8-C095-73DA2697C7EE}"/>
              </a:ext>
            </a:extLst>
          </p:cNvPr>
          <p:cNvGrpSpPr/>
          <p:nvPr/>
        </p:nvGrpSpPr>
        <p:grpSpPr>
          <a:xfrm>
            <a:off x="979630" y="3657600"/>
            <a:ext cx="3954111" cy="1057085"/>
            <a:chOff x="979630" y="3657600"/>
            <a:chExt cx="3954111" cy="10570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474F26-625D-A791-A589-E5F0F4C005D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305908" y="3657600"/>
              <a:ext cx="1627833" cy="641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C8E8C2-399D-69D6-A215-F07D6D612380}"/>
                </a:ext>
              </a:extLst>
            </p:cNvPr>
            <p:cNvSpPr txBox="1"/>
            <p:nvPr/>
          </p:nvSpPr>
          <p:spPr>
            <a:xfrm>
              <a:off x="979630" y="3883688"/>
              <a:ext cx="232627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Skip connection</a:t>
              </a:r>
              <a:br>
                <a:rPr lang="en-US" sz="2400" dirty="0"/>
              </a:br>
              <a:r>
                <a:rPr lang="en-US" sz="2400" dirty="0"/>
                <a:t>(residual)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02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11E-8EDA-7B55-AC58-929B5F22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E799A-95C4-8E78-D2B0-C4B3AD0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5BD920-3586-EB2E-22DE-7B7D12C2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8" y="1804219"/>
            <a:ext cx="11568537" cy="34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/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Input/output sequences have varying lengths,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2400" dirty="0"/>
                  <a:t> is constant</a:t>
                </a:r>
                <a:endParaRPr lang="LID4096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blipFill>
                <a:blip r:embed="rId3"/>
                <a:stretch>
                  <a:fillRect l="-982" t="-9091" r="-140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/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4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8BAC2-4AB8-9280-52B0-20BAC07C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8695-FDF6-3FBE-B959-A398631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A5C22B-6393-B4A0-18C7-E39D92B9F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17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61528-F706-264F-88DE-715EC65A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2793-66FC-3079-A72A-11EB4C22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9963-5F88-36F1-1F19-BEF20E6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54EA43-AC93-E590-A355-8C50ABA78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36948" r="52729" b="49441"/>
          <a:stretch/>
        </p:blipFill>
        <p:spPr bwMode="auto">
          <a:xfrm>
            <a:off x="4624552" y="2474021"/>
            <a:ext cx="2942897" cy="19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B3982-8A6F-1A0C-51C3-947219B5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DD25A2-8729-65D8-413D-CDB6872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18FBD-98EF-3EF0-80A1-E4225425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35</a:t>
            </a:fld>
            <a:endParaRPr lang="en-US"/>
          </a:p>
        </p:txBody>
      </p:sp>
      <p:grpSp>
        <p:nvGrpSpPr>
          <p:cNvPr id="11294" name="Group 11293">
            <a:extLst>
              <a:ext uri="{FF2B5EF4-FFF2-40B4-BE49-F238E27FC236}">
                <a16:creationId xmlns:a16="http://schemas.microsoft.com/office/drawing/2014/main" id="{E1F72883-A216-DE4D-329F-80582FD45850}"/>
              </a:ext>
            </a:extLst>
          </p:cNvPr>
          <p:cNvGrpSpPr/>
          <p:nvPr/>
        </p:nvGrpSpPr>
        <p:grpSpPr>
          <a:xfrm>
            <a:off x="586409" y="1690688"/>
            <a:ext cx="5665525" cy="3847192"/>
            <a:chOff x="1152940" y="1751828"/>
            <a:chExt cx="5665525" cy="3847192"/>
          </a:xfrm>
        </p:grpSpPr>
        <p:grpSp>
          <p:nvGrpSpPr>
            <p:cNvPr id="11280" name="Group 11279">
              <a:extLst>
                <a:ext uri="{FF2B5EF4-FFF2-40B4-BE49-F238E27FC236}">
                  <a16:creationId xmlns:a16="http://schemas.microsoft.com/office/drawing/2014/main" id="{A6549437-02AA-4ECA-0C6B-2A13BD2B0C72}"/>
                </a:ext>
              </a:extLst>
            </p:cNvPr>
            <p:cNvGrpSpPr/>
            <p:nvPr/>
          </p:nvGrpSpPr>
          <p:grpSpPr>
            <a:xfrm flipV="1">
              <a:off x="1563978" y="3111662"/>
              <a:ext cx="4960374" cy="812772"/>
              <a:chOff x="1592827" y="4416916"/>
              <a:chExt cx="4960374" cy="812772"/>
            </a:xfrm>
          </p:grpSpPr>
          <p:cxnSp>
            <p:nvCxnSpPr>
              <p:cNvPr id="11281" name="Straight Arrow Connector 11280">
                <a:extLst>
                  <a:ext uri="{FF2B5EF4-FFF2-40B4-BE49-F238E27FC236}">
                    <a16:creationId xmlns:a16="http://schemas.microsoft.com/office/drawing/2014/main" id="{EC792301-5BA0-41FB-7DEF-953FDEFFBACF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2" name="Straight Arrow Connector 11281">
                <a:extLst>
                  <a:ext uri="{FF2B5EF4-FFF2-40B4-BE49-F238E27FC236}">
                    <a16:creationId xmlns:a16="http://schemas.microsoft.com/office/drawing/2014/main" id="{E1C35174-DFC5-D1E3-AF85-E9E76ACA1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3" name="Straight Arrow Connector 11282">
                <a:extLst>
                  <a:ext uri="{FF2B5EF4-FFF2-40B4-BE49-F238E27FC236}">
                    <a16:creationId xmlns:a16="http://schemas.microsoft.com/office/drawing/2014/main" id="{2C325254-2A80-9D3F-D470-D9C481741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4" name="Straight Arrow Connector 11283">
                <a:extLst>
                  <a:ext uri="{FF2B5EF4-FFF2-40B4-BE49-F238E27FC236}">
                    <a16:creationId xmlns:a16="http://schemas.microsoft.com/office/drawing/2014/main" id="{EE6DFF2B-C977-2804-F8B4-AF83C9DFE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5" name="Straight Arrow Connector 11284">
                <a:extLst>
                  <a:ext uri="{FF2B5EF4-FFF2-40B4-BE49-F238E27FC236}">
                    <a16:creationId xmlns:a16="http://schemas.microsoft.com/office/drawing/2014/main" id="{21521D9D-11A4-239D-7D8D-C50863FE69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6" name="Straight Arrow Connector 11285">
                <a:extLst>
                  <a:ext uri="{FF2B5EF4-FFF2-40B4-BE49-F238E27FC236}">
                    <a16:creationId xmlns:a16="http://schemas.microsoft.com/office/drawing/2014/main" id="{E710D363-E75F-676D-4AC0-0667F55A4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7" name="Straight Arrow Connector 11286">
                <a:extLst>
                  <a:ext uri="{FF2B5EF4-FFF2-40B4-BE49-F238E27FC236}">
                    <a16:creationId xmlns:a16="http://schemas.microsoft.com/office/drawing/2014/main" id="{9700B041-2512-7623-5161-B495FB37D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8" name="Straight Arrow Connector 11287">
                <a:extLst>
                  <a:ext uri="{FF2B5EF4-FFF2-40B4-BE49-F238E27FC236}">
                    <a16:creationId xmlns:a16="http://schemas.microsoft.com/office/drawing/2014/main" id="{3C84D5F1-4E8A-6CB5-CF99-9D8191F5D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9" name="Straight Arrow Connector 11288">
                <a:extLst>
                  <a:ext uri="{FF2B5EF4-FFF2-40B4-BE49-F238E27FC236}">
                    <a16:creationId xmlns:a16="http://schemas.microsoft.com/office/drawing/2014/main" id="{6BDAF821-932B-EED9-3A70-4496497FB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0" name="Straight Arrow Connector 11289">
                <a:extLst>
                  <a:ext uri="{FF2B5EF4-FFF2-40B4-BE49-F238E27FC236}">
                    <a16:creationId xmlns:a16="http://schemas.microsoft.com/office/drawing/2014/main" id="{8E487CE3-B243-2FA0-47DA-29DB2D995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1" name="Straight Arrow Connector 11290">
                <a:extLst>
                  <a:ext uri="{FF2B5EF4-FFF2-40B4-BE49-F238E27FC236}">
                    <a16:creationId xmlns:a16="http://schemas.microsoft.com/office/drawing/2014/main" id="{B2C4CD3C-35D1-43E4-0B49-92A7A658BB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2" name="Straight Arrow Connector 11291">
                <a:extLst>
                  <a:ext uri="{FF2B5EF4-FFF2-40B4-BE49-F238E27FC236}">
                    <a16:creationId xmlns:a16="http://schemas.microsoft.com/office/drawing/2014/main" id="{562F6923-040F-BB26-1C9E-897EE5D99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/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864" r="-8475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/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333" r="-8333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/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94" r="-5882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A13CC7-D0B4-B08F-4D8A-6CD98669BE5B}"/>
                </a:ext>
              </a:extLst>
            </p:cNvPr>
            <p:cNvSpPr txBox="1"/>
            <p:nvPr/>
          </p:nvSpPr>
          <p:spPr>
            <a:xfrm>
              <a:off x="4347419" y="522968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D16FA0-5F35-0006-C5D6-A76231BF3CDD}"/>
                </a:ext>
              </a:extLst>
            </p:cNvPr>
            <p:cNvGrpSpPr/>
            <p:nvPr/>
          </p:nvGrpSpPr>
          <p:grpSpPr>
            <a:xfrm>
              <a:off x="1347020" y="3925303"/>
              <a:ext cx="491613" cy="491613"/>
              <a:chOff x="1081549" y="4412536"/>
              <a:chExt cx="491613" cy="49161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77397F-9870-2D33-1467-7C41579B7045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311" r="-6557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311B47-4D3B-6993-1196-A70204800F7B}"/>
                </a:ext>
              </a:extLst>
            </p:cNvPr>
            <p:cNvGrpSpPr/>
            <p:nvPr/>
          </p:nvGrpSpPr>
          <p:grpSpPr>
            <a:xfrm>
              <a:off x="2614558" y="3925303"/>
              <a:ext cx="491613" cy="491613"/>
              <a:chOff x="1081549" y="4412536"/>
              <a:chExt cx="491613" cy="49161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0F70D3-E4DF-5AB5-9F59-0FA993D32746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A0372E-60EC-C615-E86F-EB79F4F93F51}"/>
                </a:ext>
              </a:extLst>
            </p:cNvPr>
            <p:cNvGrpSpPr/>
            <p:nvPr/>
          </p:nvGrpSpPr>
          <p:grpSpPr>
            <a:xfrm>
              <a:off x="3882096" y="3925303"/>
              <a:ext cx="491613" cy="491613"/>
              <a:chOff x="1081549" y="4412536"/>
              <a:chExt cx="491613" cy="4916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76E6AB-5150-36E0-9740-07621AEBF0F1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93B0D-DEF5-04FF-30CA-FC377ADEACF1}"/>
                </a:ext>
              </a:extLst>
            </p:cNvPr>
            <p:cNvGrpSpPr/>
            <p:nvPr/>
          </p:nvGrpSpPr>
          <p:grpSpPr>
            <a:xfrm>
              <a:off x="6307394" y="3925303"/>
              <a:ext cx="511071" cy="491613"/>
              <a:chOff x="1081549" y="4412536"/>
              <a:chExt cx="511071" cy="49161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F6C1C9E-E6A6-404F-8E00-2990AB6C3BDE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5333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88E11-BA01-CA63-5CA7-995F81EBDCF1}"/>
                </a:ext>
              </a:extLst>
            </p:cNvPr>
            <p:cNvSpPr txBox="1"/>
            <p:nvPr/>
          </p:nvSpPr>
          <p:spPr>
            <a:xfrm>
              <a:off x="5149634" y="39864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4" name="Group 11263">
              <a:extLst>
                <a:ext uri="{FF2B5EF4-FFF2-40B4-BE49-F238E27FC236}">
                  <a16:creationId xmlns:a16="http://schemas.microsoft.com/office/drawing/2014/main" id="{BF50C838-141A-AE39-A1EC-FADEBD8CC22C}"/>
                </a:ext>
              </a:extLst>
            </p:cNvPr>
            <p:cNvGrpSpPr/>
            <p:nvPr/>
          </p:nvGrpSpPr>
          <p:grpSpPr>
            <a:xfrm>
              <a:off x="1592827" y="4416916"/>
              <a:ext cx="4960374" cy="812772"/>
              <a:chOff x="1592827" y="4416916"/>
              <a:chExt cx="4960374" cy="81277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9D1015-B39A-69CF-5FAD-159571DADE2A}"/>
                  </a:ext>
                </a:extLst>
              </p:cNvPr>
              <p:cNvCxnSpPr>
                <a:stCxn id="5" idx="0"/>
                <a:endCxn id="9" idx="4"/>
              </p:cNvCxnSpPr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85D7E03-37BD-ED75-EA41-BC3933378EBC}"/>
                  </a:ext>
                </a:extLst>
              </p:cNvPr>
              <p:cNvCxnSpPr>
                <a:cxnSpLocks/>
                <a:stCxn id="6" idx="0"/>
                <a:endCxn id="9" idx="4"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131522-4D90-B2F2-30C4-2A547DADE279}"/>
                  </a:ext>
                </a:extLst>
              </p:cNvPr>
              <p:cNvCxnSpPr>
                <a:cxnSpLocks/>
                <a:stCxn id="7" idx="0"/>
                <a:endCxn id="9" idx="4"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8350BC8-58DF-6F11-4FD3-6D668D507EBC}"/>
                  </a:ext>
                </a:extLst>
              </p:cNvPr>
              <p:cNvCxnSpPr>
                <a:cxnSpLocks/>
                <a:stCxn id="5" idx="0"/>
                <a:endCxn id="14" idx="4"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1C816C4-D44D-55CF-B590-B7F1CD4CB5EC}"/>
                  </a:ext>
                </a:extLst>
              </p:cNvPr>
              <p:cNvCxnSpPr>
                <a:cxnSpLocks/>
                <a:stCxn id="6" idx="0"/>
                <a:endCxn id="14" idx="4"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F199C68-9E28-9D13-189D-E9AD332DC2DF}"/>
                  </a:ext>
                </a:extLst>
              </p:cNvPr>
              <p:cNvCxnSpPr>
                <a:cxnSpLocks/>
                <a:stCxn id="7" idx="0"/>
                <a:endCxn id="14" idx="4"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FC8920C-608A-407E-977E-438798C97C96}"/>
                  </a:ext>
                </a:extLst>
              </p:cNvPr>
              <p:cNvCxnSpPr>
                <a:cxnSpLocks/>
                <a:stCxn id="5" idx="0"/>
                <a:endCxn id="17" idx="4"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900246A-FA7C-398C-589F-F5DD5D1360D9}"/>
                  </a:ext>
                </a:extLst>
              </p:cNvPr>
              <p:cNvCxnSpPr>
                <a:cxnSpLocks/>
                <a:stCxn id="6" idx="0"/>
                <a:endCxn id="17" idx="4"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6D055B1-F2EC-14BA-754B-7FD18E377E97}"/>
                  </a:ext>
                </a:extLst>
              </p:cNvPr>
              <p:cNvCxnSpPr>
                <a:cxnSpLocks/>
                <a:stCxn id="7" idx="0"/>
                <a:endCxn id="17" idx="4"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A390D4-34D6-0138-3E32-97C3D8A1B5E0}"/>
                  </a:ext>
                </a:extLst>
              </p:cNvPr>
              <p:cNvCxnSpPr>
                <a:cxnSpLocks/>
                <a:stCxn id="5" idx="0"/>
                <a:endCxn id="20" idx="4"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2815952-005D-5EDD-3109-AAD54BF6B6A1}"/>
                  </a:ext>
                </a:extLst>
              </p:cNvPr>
              <p:cNvCxnSpPr>
                <a:cxnSpLocks/>
                <a:stCxn id="6" idx="0"/>
                <a:endCxn id="20" idx="4"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74536BC-57FF-93D4-1EEC-D4EBB2FE3137}"/>
                  </a:ext>
                </a:extLst>
              </p:cNvPr>
              <p:cNvCxnSpPr>
                <a:cxnSpLocks/>
                <a:stCxn id="7" idx="0"/>
                <a:endCxn id="20" idx="4"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/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2034" r="-6780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/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667" r="-6667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/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118" r="-4412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506FBA-0D9B-D36E-5A25-5922DB43DB9E}"/>
                </a:ext>
              </a:extLst>
            </p:cNvPr>
            <p:cNvSpPr txBox="1"/>
            <p:nvPr/>
          </p:nvSpPr>
          <p:spPr>
            <a:xfrm>
              <a:off x="4316223" y="17518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5" name="Group 11264">
              <a:extLst>
                <a:ext uri="{FF2B5EF4-FFF2-40B4-BE49-F238E27FC236}">
                  <a16:creationId xmlns:a16="http://schemas.microsoft.com/office/drawing/2014/main" id="{F0CC0BB4-A711-BA31-9A50-2C018B637B79}"/>
                </a:ext>
              </a:extLst>
            </p:cNvPr>
            <p:cNvGrpSpPr/>
            <p:nvPr/>
          </p:nvGrpSpPr>
          <p:grpSpPr>
            <a:xfrm flipV="1">
              <a:off x="1459394" y="2241029"/>
              <a:ext cx="4960374" cy="812772"/>
              <a:chOff x="1592827" y="4416916"/>
              <a:chExt cx="4960374" cy="812772"/>
            </a:xfrm>
          </p:grpSpPr>
          <p:cxnSp>
            <p:nvCxnSpPr>
              <p:cNvPr id="11267" name="Straight Arrow Connector 11266">
                <a:extLst>
                  <a:ext uri="{FF2B5EF4-FFF2-40B4-BE49-F238E27FC236}">
                    <a16:creationId xmlns:a16="http://schemas.microsoft.com/office/drawing/2014/main" id="{AE281946-48A2-4C09-8854-BD55778514F1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" name="Straight Arrow Connector 11267">
                <a:extLst>
                  <a:ext uri="{FF2B5EF4-FFF2-40B4-BE49-F238E27FC236}">
                    <a16:creationId xmlns:a16="http://schemas.microsoft.com/office/drawing/2014/main" id="{5555F729-3BF4-C84B-B72F-E1D99E466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9" name="Straight Arrow Connector 11268">
                <a:extLst>
                  <a:ext uri="{FF2B5EF4-FFF2-40B4-BE49-F238E27FC236}">
                    <a16:creationId xmlns:a16="http://schemas.microsoft.com/office/drawing/2014/main" id="{BC664772-BA14-6C78-0379-56C1B7277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0" name="Straight Arrow Connector 11269">
                <a:extLst>
                  <a:ext uri="{FF2B5EF4-FFF2-40B4-BE49-F238E27FC236}">
                    <a16:creationId xmlns:a16="http://schemas.microsoft.com/office/drawing/2014/main" id="{7EDC4C93-1D2E-3E72-1217-0C72999B7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1" name="Straight Arrow Connector 11270">
                <a:extLst>
                  <a:ext uri="{FF2B5EF4-FFF2-40B4-BE49-F238E27FC236}">
                    <a16:creationId xmlns:a16="http://schemas.microsoft.com/office/drawing/2014/main" id="{B531987D-9994-35F5-E476-624ADB629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2" name="Straight Arrow Connector 11271">
                <a:extLst>
                  <a:ext uri="{FF2B5EF4-FFF2-40B4-BE49-F238E27FC236}">
                    <a16:creationId xmlns:a16="http://schemas.microsoft.com/office/drawing/2014/main" id="{4DE78401-780C-6B36-DEB0-C1184E417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3" name="Straight Arrow Connector 11272">
                <a:extLst>
                  <a:ext uri="{FF2B5EF4-FFF2-40B4-BE49-F238E27FC236}">
                    <a16:creationId xmlns:a16="http://schemas.microsoft.com/office/drawing/2014/main" id="{A69E66F2-51EB-638B-8B0A-6C1438C66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4" name="Straight Arrow Connector 11273">
                <a:extLst>
                  <a:ext uri="{FF2B5EF4-FFF2-40B4-BE49-F238E27FC236}">
                    <a16:creationId xmlns:a16="http://schemas.microsoft.com/office/drawing/2014/main" id="{4C34CAC9-F483-0AB3-1445-351A03FCC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5" name="Straight Arrow Connector 11274">
                <a:extLst>
                  <a:ext uri="{FF2B5EF4-FFF2-40B4-BE49-F238E27FC236}">
                    <a16:creationId xmlns:a16="http://schemas.microsoft.com/office/drawing/2014/main" id="{C8917007-6FA6-D81F-76D6-550CDE43C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6" name="Straight Arrow Connector 11275">
                <a:extLst>
                  <a:ext uri="{FF2B5EF4-FFF2-40B4-BE49-F238E27FC236}">
                    <a16:creationId xmlns:a16="http://schemas.microsoft.com/office/drawing/2014/main" id="{BF76C423-5901-D149-BFDD-B59BC7BBF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7" name="Straight Arrow Connector 11276">
                <a:extLst>
                  <a:ext uri="{FF2B5EF4-FFF2-40B4-BE49-F238E27FC236}">
                    <a16:creationId xmlns:a16="http://schemas.microsoft.com/office/drawing/2014/main" id="{140E86FB-0A57-7463-2D03-F53120773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8" name="Straight Arrow Connector 11277">
                <a:extLst>
                  <a:ext uri="{FF2B5EF4-FFF2-40B4-BE49-F238E27FC236}">
                    <a16:creationId xmlns:a16="http://schemas.microsoft.com/office/drawing/2014/main" id="{CF85E3A2-11CF-8140-4497-D8C4BA1DC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93" name="Rectangle 11292">
              <a:extLst>
                <a:ext uri="{FF2B5EF4-FFF2-40B4-BE49-F238E27FC236}">
                  <a16:creationId xmlns:a16="http://schemas.microsoft.com/office/drawing/2014/main" id="{BDEF5538-4EA4-98E7-AD99-D5211283B524}"/>
                </a:ext>
              </a:extLst>
            </p:cNvPr>
            <p:cNvSpPr/>
            <p:nvPr/>
          </p:nvSpPr>
          <p:spPr>
            <a:xfrm>
              <a:off x="1152940" y="2791369"/>
              <a:ext cx="5531062" cy="825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002330-9C2F-8FEC-98A6-C4B300423513}"/>
                </a:ext>
              </a:extLst>
            </p:cNvPr>
            <p:cNvSpPr txBox="1"/>
            <p:nvPr/>
          </p:nvSpPr>
          <p:spPr>
            <a:xfrm rot="16200000">
              <a:off x="3491665" y="2958917"/>
              <a:ext cx="6399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. . .</a:t>
              </a:r>
              <a:endParaRPr lang="LID4096" sz="2800" dirty="0"/>
            </a:p>
          </p:txBody>
        </p:sp>
      </p:grpSp>
      <p:grpSp>
        <p:nvGrpSpPr>
          <p:cNvPr id="11307" name="Group 11306">
            <a:extLst>
              <a:ext uri="{FF2B5EF4-FFF2-40B4-BE49-F238E27FC236}">
                <a16:creationId xmlns:a16="http://schemas.microsoft.com/office/drawing/2014/main" id="{31DA485C-0BBC-AE63-9F0A-098F5112AA3E}"/>
              </a:ext>
            </a:extLst>
          </p:cNvPr>
          <p:cNvGrpSpPr/>
          <p:nvPr/>
        </p:nvGrpSpPr>
        <p:grpSpPr>
          <a:xfrm>
            <a:off x="7438278" y="1875354"/>
            <a:ext cx="4048539" cy="2935773"/>
            <a:chOff x="7305261" y="1360450"/>
            <a:chExt cx="4048539" cy="2935773"/>
          </a:xfrm>
        </p:grpSpPr>
        <p:grpSp>
          <p:nvGrpSpPr>
            <p:cNvPr id="11305" name="Group 11304">
              <a:extLst>
                <a:ext uri="{FF2B5EF4-FFF2-40B4-BE49-F238E27FC236}">
                  <a16:creationId xmlns:a16="http://schemas.microsoft.com/office/drawing/2014/main" id="{376FD299-5D0A-E0EA-76E1-0574008B0A46}"/>
                </a:ext>
              </a:extLst>
            </p:cNvPr>
            <p:cNvGrpSpPr/>
            <p:nvPr/>
          </p:nvGrpSpPr>
          <p:grpSpPr>
            <a:xfrm>
              <a:off x="7305261" y="2083905"/>
              <a:ext cx="4048539" cy="2212318"/>
              <a:chOff x="7305261" y="2083905"/>
              <a:chExt cx="4048539" cy="2212318"/>
            </a:xfrm>
          </p:grpSpPr>
          <p:cxnSp>
            <p:nvCxnSpPr>
              <p:cNvPr id="11296" name="Straight Arrow Connector 11295">
                <a:extLst>
                  <a:ext uri="{FF2B5EF4-FFF2-40B4-BE49-F238E27FC236}">
                    <a16:creationId xmlns:a16="http://schemas.microsoft.com/office/drawing/2014/main" id="{25F61252-14ED-B563-2105-FF8B87E113F8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40485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7" name="Straight Arrow Connector 11296">
                <a:extLst>
                  <a:ext uri="{FF2B5EF4-FFF2-40B4-BE49-F238E27FC236}">
                    <a16:creationId xmlns:a16="http://schemas.microsoft.com/office/drawing/2014/main" id="{5BC3463B-32FE-EF05-CAC9-128310EE4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3636" y="2083905"/>
                <a:ext cx="0" cy="2210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9" name="TextBox 11298">
                <a:extLst>
                  <a:ext uri="{FF2B5EF4-FFF2-40B4-BE49-F238E27FC236}">
                    <a16:creationId xmlns:a16="http://schemas.microsoft.com/office/drawing/2014/main" id="{DDE23F56-3165-83EF-CD00-60BEA3E2FC6D}"/>
                  </a:ext>
                </a:extLst>
              </p:cNvPr>
              <p:cNvSpPr txBox="1"/>
              <p:nvPr/>
            </p:nvSpPr>
            <p:spPr>
              <a:xfrm>
                <a:off x="9210262" y="392689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LID4096" dirty="0"/>
              </a:p>
            </p:txBody>
          </p:sp>
          <p:cxnSp>
            <p:nvCxnSpPr>
              <p:cNvPr id="11301" name="Straight Connector 11300">
                <a:extLst>
                  <a:ext uri="{FF2B5EF4-FFF2-40B4-BE49-F238E27FC236}">
                    <a16:creationId xmlns:a16="http://schemas.microsoft.com/office/drawing/2014/main" id="{C8091F47-BD08-13F6-CF39-DA06F2FD128D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18983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2" name="Straight Connector 11301">
                <a:extLst>
                  <a:ext uri="{FF2B5EF4-FFF2-40B4-BE49-F238E27FC236}">
                    <a16:creationId xmlns:a16="http://schemas.microsoft.com/office/drawing/2014/main" id="{D8619294-77D3-1AA4-00AA-2D24BD233A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3697" y="2415208"/>
                <a:ext cx="1646777" cy="15399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06" name="TextBox 11305">
              <a:extLst>
                <a:ext uri="{FF2B5EF4-FFF2-40B4-BE49-F238E27FC236}">
                  <a16:creationId xmlns:a16="http://schemas.microsoft.com/office/drawing/2014/main" id="{06DBBD9C-B251-60B0-4B35-FE628B72D432}"/>
                </a:ext>
              </a:extLst>
            </p:cNvPr>
            <p:cNvSpPr txBox="1"/>
            <p:nvPr/>
          </p:nvSpPr>
          <p:spPr>
            <a:xfrm>
              <a:off x="7424719" y="1360450"/>
              <a:ext cx="353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Activation function: </a:t>
              </a:r>
              <a:r>
                <a:rPr lang="en-US" sz="2400" dirty="0" err="1"/>
                <a:t>ReLU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962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767E-C81F-F8B4-828D-BAD2A9D75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E613-A191-6C97-AFEB-352CAE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C952B3-CF84-6232-D8E8-B686661F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56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9B3F-807F-0AD0-635F-9D538285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8FC-5409-A1D9-4A95-4D4DE36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F917-D7EC-0E40-3C9E-3C79ADE6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AF1CBC-1F4A-43EB-7C44-A8222911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1963" r="49484" b="32052"/>
          <a:stretch/>
        </p:blipFill>
        <p:spPr bwMode="auto">
          <a:xfrm>
            <a:off x="4483240" y="1545129"/>
            <a:ext cx="3225521" cy="37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5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32306B-7AEA-DDDE-FCC9-0025A7CFACEB}"/>
              </a:ext>
            </a:extLst>
          </p:cNvPr>
          <p:cNvGrpSpPr/>
          <p:nvPr/>
        </p:nvGrpSpPr>
        <p:grpSpPr>
          <a:xfrm>
            <a:off x="482295" y="2648840"/>
            <a:ext cx="3290834" cy="3844035"/>
            <a:chOff x="8062966" y="2177840"/>
            <a:chExt cx="3290834" cy="384403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EFC32B8-3281-1440-4CEC-7F9BEE780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6" t="31963" r="49484" b="32052"/>
            <a:stretch/>
          </p:blipFill>
          <p:spPr bwMode="auto">
            <a:xfrm>
              <a:off x="8062966" y="2177840"/>
              <a:ext cx="3290834" cy="384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274D34-786B-7792-5146-67441029A584}"/>
                </a:ext>
              </a:extLst>
            </p:cNvPr>
            <p:cNvSpPr/>
            <p:nvPr/>
          </p:nvSpPr>
          <p:spPr>
            <a:xfrm>
              <a:off x="8062966" y="4149263"/>
              <a:ext cx="547634" cy="432569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AFB45-A2E5-201E-7418-1D2521E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DCDBE-FB88-8F95-B334-D0C964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CBAE87-1932-3927-4906-8027919EF309}"/>
              </a:ext>
            </a:extLst>
          </p:cNvPr>
          <p:cNvGrpSpPr/>
          <p:nvPr/>
        </p:nvGrpSpPr>
        <p:grpSpPr>
          <a:xfrm>
            <a:off x="6191864" y="3031889"/>
            <a:ext cx="1438636" cy="1991633"/>
            <a:chOff x="6191864" y="3031889"/>
            <a:chExt cx="1438636" cy="1991633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BB452060-A5F7-46EA-9349-EB2A6BCEC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6191864" y="3031889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7BBFC3-9A47-3792-A1FB-BC8E8BB6D7EB}"/>
                </a:ext>
              </a:extLst>
            </p:cNvPr>
            <p:cNvCxnSpPr>
              <a:cxnSpLocks/>
            </p:cNvCxnSpPr>
            <p:nvPr/>
          </p:nvCxnSpPr>
          <p:spPr>
            <a:xfrm>
              <a:off x="6191864" y="5023522"/>
              <a:ext cx="7716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20DCAC-B0F1-0AE2-9A1C-46A63798C4EF}"/>
              </a:ext>
            </a:extLst>
          </p:cNvPr>
          <p:cNvGrpSpPr/>
          <p:nvPr/>
        </p:nvGrpSpPr>
        <p:grpSpPr>
          <a:xfrm>
            <a:off x="7999136" y="1492764"/>
            <a:ext cx="2025562" cy="2386906"/>
            <a:chOff x="7999136" y="1492764"/>
            <a:chExt cx="2025562" cy="2386906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A6787311-5958-6E33-06D7-6546A4F0B4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8586062" y="1492764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FF11C4-5771-3A48-FAFF-867FCFC742C2}"/>
                </a:ext>
              </a:extLst>
            </p:cNvPr>
            <p:cNvSpPr txBox="1"/>
            <p:nvPr/>
          </p:nvSpPr>
          <p:spPr>
            <a:xfrm rot="19411773">
              <a:off x="7999136" y="3418005"/>
              <a:ext cx="574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 . .</a:t>
              </a:r>
              <a:endParaRPr lang="LID4096" sz="24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D4856-177F-D377-A26F-D3E322210273}"/>
              </a:ext>
            </a:extLst>
          </p:cNvPr>
          <p:cNvGrpSpPr/>
          <p:nvPr/>
        </p:nvGrpSpPr>
        <p:grpSpPr>
          <a:xfrm>
            <a:off x="4023360" y="4191257"/>
            <a:ext cx="2168504" cy="1985706"/>
            <a:chOff x="4023360" y="4191257"/>
            <a:chExt cx="2168504" cy="198570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01CB6A8-6ED7-BABF-8AE1-2CD9097CF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4753228" y="4191257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5D440A1-8B60-D459-FAA8-6CA310C643AC}"/>
                </a:ext>
              </a:extLst>
            </p:cNvPr>
            <p:cNvSpPr/>
            <p:nvPr/>
          </p:nvSpPr>
          <p:spPr>
            <a:xfrm>
              <a:off x="4023360" y="4620263"/>
              <a:ext cx="601980" cy="34035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F64733-61F2-5D10-205B-A690BEE0C076}"/>
              </a:ext>
            </a:extLst>
          </p:cNvPr>
          <p:cNvGrpSpPr/>
          <p:nvPr/>
        </p:nvGrpSpPr>
        <p:grpSpPr>
          <a:xfrm>
            <a:off x="5486450" y="4857765"/>
            <a:ext cx="5728732" cy="781623"/>
            <a:chOff x="5486450" y="4857765"/>
            <a:chExt cx="5728732" cy="781623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EEA1FBBA-3A52-8C08-5F08-19491628B792}"/>
                </a:ext>
              </a:extLst>
            </p:cNvPr>
            <p:cNvSpPr/>
            <p:nvPr/>
          </p:nvSpPr>
          <p:spPr>
            <a:xfrm rot="3139046">
              <a:off x="8213741" y="2130474"/>
              <a:ext cx="274150" cy="5728732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95D7BE-BC99-A97B-A5AA-55B1A3679BC4}"/>
                </a:ext>
              </a:extLst>
            </p:cNvPr>
            <p:cNvSpPr txBox="1"/>
            <p:nvPr/>
          </p:nvSpPr>
          <p:spPr>
            <a:xfrm>
              <a:off x="8418872" y="5054613"/>
              <a:ext cx="4748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N</a:t>
              </a:r>
              <a:endParaRPr lang="LID4096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1545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12E3-6EAB-3BB4-B6D5-D46F538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D84C-37F3-6522-AA48-FAAE02D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60E83B-6B69-5FC8-FB59-DD5F7363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LLMs?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Computing on the edge: quantization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DB06-08A0-48AF-5742-2E264C22D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D96B-484A-0043-EC21-C0B277D8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DC37-755F-5FA8-2ED3-AD8BD62B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28613-934C-41CA-7203-CF64AD5B1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4619297" y="1097012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6509-98B5-79D7-01E9-F681756F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DF8-CC3E-D172-AF95-9768845C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Embedding output token sequence</a:t>
                </a:r>
              </a:p>
              <a:p>
                <a:pPr lvl="1"/>
                <a:r>
                  <a:rPr lang="en-US" dirty="0"/>
                  <a:t>Output of encoder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Key/Value derived from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  <a:blipFill>
                <a:blip r:embed="rId2"/>
                <a:stretch>
                  <a:fillRect l="-1929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A7EA-C40B-736F-7D61-1C89B71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EE770D-EDC9-0EAE-A365-61B84FE2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7765619" y="1313321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792ACB9-06E0-0270-0034-0E9228A50594}"/>
              </a:ext>
            </a:extLst>
          </p:cNvPr>
          <p:cNvGrpSpPr/>
          <p:nvPr/>
        </p:nvGrpSpPr>
        <p:grpSpPr>
          <a:xfrm>
            <a:off x="3247102" y="2979174"/>
            <a:ext cx="6535995" cy="1820658"/>
            <a:chOff x="3247102" y="2979174"/>
            <a:chExt cx="6535995" cy="18206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7D2E77-1062-3F2B-0F76-20028E26A0C5}"/>
                </a:ext>
              </a:extLst>
            </p:cNvPr>
            <p:cNvSpPr/>
            <p:nvPr/>
          </p:nvSpPr>
          <p:spPr>
            <a:xfrm>
              <a:off x="7765619" y="2979174"/>
              <a:ext cx="2017478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D7810F-AAA2-150B-E260-C7CCD4150FB7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6970814" y="3480620"/>
              <a:ext cx="794805" cy="1088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4EE23E-6E59-9D69-346F-7D0EECFEBD04}"/>
                </a:ext>
              </a:extLst>
            </p:cNvPr>
            <p:cNvSpPr txBox="1"/>
            <p:nvPr/>
          </p:nvSpPr>
          <p:spPr>
            <a:xfrm>
              <a:off x="3247102" y="4338167"/>
              <a:ext cx="372371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Multi-head cross-attention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DC3D-5000-E89B-EA8C-9BCF52F006A0}"/>
              </a:ext>
            </a:extLst>
          </p:cNvPr>
          <p:cNvGrpSpPr/>
          <p:nvPr/>
        </p:nvGrpSpPr>
        <p:grpSpPr>
          <a:xfrm>
            <a:off x="2378851" y="4373401"/>
            <a:ext cx="7417764" cy="1484408"/>
            <a:chOff x="2365332" y="2979174"/>
            <a:chExt cx="7417764" cy="14844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6EDC7D-25F5-B270-1D18-EB66FDB142A1}"/>
                </a:ext>
              </a:extLst>
            </p:cNvPr>
            <p:cNvSpPr/>
            <p:nvPr/>
          </p:nvSpPr>
          <p:spPr>
            <a:xfrm>
              <a:off x="8088261" y="2979174"/>
              <a:ext cx="1694835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32C3D4-4DEC-9B30-F89F-9D2BBEA163B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6957295" y="3480620"/>
              <a:ext cx="1130966" cy="75213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FEBA4-D818-358B-571E-5330C5DD5C65}"/>
                </a:ext>
              </a:extLst>
            </p:cNvPr>
            <p:cNvSpPr txBox="1"/>
            <p:nvPr/>
          </p:nvSpPr>
          <p:spPr>
            <a:xfrm>
              <a:off x="2365332" y="4001917"/>
              <a:ext cx="459196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Masked multi-head self-attention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93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46CFD-D133-CA74-80F0-1FC13AE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903F-6D13-E3D7-E540-3AECD136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083B95-BE1E-C694-57E1-B62B4D940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24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1BD0E-3F67-07C6-0AE0-B62ADC2D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83E8-7B2F-B3E4-3E57-F77828F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96DA-B8FA-B36F-3573-B0054983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E28F01-E1CF-76EB-B690-720CCA164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48182" r="24125" b="34302"/>
          <a:stretch/>
        </p:blipFill>
        <p:spPr bwMode="auto">
          <a:xfrm>
            <a:off x="4724400" y="2268020"/>
            <a:ext cx="2743200" cy="23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6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DE5-EFCA-0175-2BC4-1833CB4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output sequence</a:t>
                </a:r>
              </a:p>
              <a:p>
                <a:r>
                  <a:rPr lang="en-US" dirty="0"/>
                  <a:t>"Future" tokens are masked out</a:t>
                </a:r>
              </a:p>
              <a:p>
                <a:pPr lvl="1"/>
                <a:r>
                  <a:rPr lang="en-US" dirty="0"/>
                  <a:t>Available during training</a:t>
                </a:r>
              </a:p>
              <a:p>
                <a:pPr lvl="1"/>
                <a:r>
                  <a:rPr lang="en-US" dirty="0"/>
                  <a:t>Not available during inference!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Look-ahead mask </a:t>
                </a:r>
                <a:r>
                  <a:rPr lang="en-US" i="1" dirty="0"/>
                  <a:t>M</a:t>
                </a:r>
              </a:p>
              <a:p>
                <a:r>
                  <a:rPr lang="en-US" dirty="0"/>
                  <a:t>Add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79BD-7C95-9446-0B33-4491B0F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7171-B916-B184-74C3-452E37A54060}"/>
              </a:ext>
            </a:extLst>
          </p:cNvPr>
          <p:cNvSpPr txBox="1"/>
          <p:nvPr/>
        </p:nvSpPr>
        <p:spPr>
          <a:xfrm>
            <a:off x="1740310" y="3923071"/>
            <a:ext cx="77469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Only previous output tokens used during training!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A28AA-129E-4242-DECA-2D74FACDBB0A}"/>
                  </a:ext>
                </a:extLst>
              </p:cNvPr>
              <p:cNvSpPr txBox="1"/>
              <p:nvPr/>
            </p:nvSpPr>
            <p:spPr>
              <a:xfrm>
                <a:off x="4714567" y="4930878"/>
                <a:ext cx="287309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A28AA-129E-4242-DECA-2D74FACDB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567" y="4930878"/>
                <a:ext cx="2873094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A0DAC04-7499-7109-725E-259F10E3DC82}"/>
              </a:ext>
            </a:extLst>
          </p:cNvPr>
          <p:cNvGrpSpPr/>
          <p:nvPr/>
        </p:nvGrpSpPr>
        <p:grpSpPr>
          <a:xfrm>
            <a:off x="7688826" y="5024284"/>
            <a:ext cx="580855" cy="883208"/>
            <a:chOff x="7305368" y="5024284"/>
            <a:chExt cx="580855" cy="883208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45A09F54-9F9E-455D-F741-23E93099F4D4}"/>
                </a:ext>
              </a:extLst>
            </p:cNvPr>
            <p:cNvSpPr/>
            <p:nvPr/>
          </p:nvSpPr>
          <p:spPr>
            <a:xfrm>
              <a:off x="7305368" y="5024284"/>
              <a:ext cx="157316" cy="88320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792A5D-B430-9667-47B4-4424DA261962}"/>
                </a:ext>
              </a:extLst>
            </p:cNvPr>
            <p:cNvSpPr txBox="1"/>
            <p:nvPr/>
          </p:nvSpPr>
          <p:spPr>
            <a:xfrm>
              <a:off x="7554081" y="5232062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T</a:t>
              </a:r>
              <a:endParaRPr lang="LID4096" i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5B1A9C-0398-8655-5334-93A5D3B1027B}"/>
              </a:ext>
            </a:extLst>
          </p:cNvPr>
          <p:cNvGrpSpPr/>
          <p:nvPr/>
        </p:nvGrpSpPr>
        <p:grpSpPr>
          <a:xfrm>
            <a:off x="5535566" y="6147466"/>
            <a:ext cx="2045110" cy="534405"/>
            <a:chOff x="4798142" y="6176962"/>
            <a:chExt cx="2045110" cy="5344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04829728-1131-D335-45B0-43D310023728}"/>
                </a:ext>
              </a:extLst>
            </p:cNvPr>
            <p:cNvSpPr/>
            <p:nvPr/>
          </p:nvSpPr>
          <p:spPr>
            <a:xfrm rot="5400000">
              <a:off x="5753228" y="5221876"/>
              <a:ext cx="134937" cy="204511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870849-9422-59F3-FC33-D863A5107A25}"/>
                </a:ext>
              </a:extLst>
            </p:cNvPr>
            <p:cNvSpPr txBox="1"/>
            <p:nvPr/>
          </p:nvSpPr>
          <p:spPr>
            <a:xfrm>
              <a:off x="5661367" y="6249702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T</a:t>
              </a:r>
              <a:endParaRPr lang="LID4096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/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64C55-A0CE-55A9-AF03-E87839DF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1FFE-8699-CDD7-7142-6FFDAD15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A2630-7259-6BCE-AACA-42989774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40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A5B6-BE45-3A67-1FAD-AC0A16D7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B4A3-3402-F6F0-6D33-D9E2FA7C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cross-attention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AB32-D97E-42CE-06B7-2480CFCE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B7E820-3D16-B026-5289-47B69356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7086" r="26192" b="51893"/>
          <a:stretch/>
        </p:blipFill>
        <p:spPr bwMode="auto">
          <a:xfrm>
            <a:off x="4149793" y="2371252"/>
            <a:ext cx="3892415" cy="21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964B7-7D8D-1B49-F2AA-A0D4ED77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657-D071-DF45-D377-54A18202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in input and </a:t>
                </a:r>
                <a:r>
                  <a:rPr lang="en-US" b="1" dirty="0"/>
                  <a:t>B</a:t>
                </a:r>
                <a:r>
                  <a:rPr lang="en-US" dirty="0"/>
                  <a:t> in output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1168-726B-4067-DF8D-C073230F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/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041BA9-F7CC-5205-557D-65974A40C701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/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0E2A-CD4C-7E80-CC61-6A622B2D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D331-2EAE-0885-0909-48A746F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B33C82-F36E-A0C0-D4B9-FA99EC2EE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02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F4207-C3A2-B4EF-4ECF-300EA028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369-D313-44C4-BBD2-15BAEC0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21CA-B5CA-9F32-EA82-8C4B35E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033630-1380-AE58-D92D-A5CB7DBE6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066" r="21712" b="75572"/>
          <a:stretch/>
        </p:blipFill>
        <p:spPr bwMode="auto">
          <a:xfrm>
            <a:off x="4393325" y="1906399"/>
            <a:ext cx="3405351" cy="30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1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F9E3-2096-E5A5-AF3A-4B17100D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EFE0-49D7-A9EF-DE2E-A2B20833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Linear</a:t>
                </a:r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output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vocabulary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: probabilities of output tokens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 r="-35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60F1-E0AD-AC65-1333-5994B5D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CD8A5-DD00-4DA1-EF11-162092E1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3049"/>
              </p:ext>
            </p:extLst>
          </p:nvPr>
        </p:nvGraphicFramePr>
        <p:xfrm>
          <a:off x="6494120" y="2994895"/>
          <a:ext cx="26892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450344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02D23B7-E10C-97D8-0F75-99970794167B}"/>
              </a:ext>
            </a:extLst>
          </p:cNvPr>
          <p:cNvGrpSpPr/>
          <p:nvPr/>
        </p:nvGrpSpPr>
        <p:grpSpPr>
          <a:xfrm>
            <a:off x="9391694" y="3366610"/>
            <a:ext cx="2112304" cy="2595005"/>
            <a:chOff x="9808906" y="2317355"/>
            <a:chExt cx="2112304" cy="25950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9875D64-20F8-39FA-3829-4ABA6742A2EA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CE12D5-0FFF-A670-325D-E6437711C346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BFB1A-2F16-780A-24B4-6A60276F8516}"/>
              </a:ext>
            </a:extLst>
          </p:cNvPr>
          <p:cNvGrpSpPr/>
          <p:nvPr/>
        </p:nvGrpSpPr>
        <p:grpSpPr>
          <a:xfrm>
            <a:off x="2047461" y="4664112"/>
            <a:ext cx="4396138" cy="899856"/>
            <a:chOff x="2047461" y="4664112"/>
            <a:chExt cx="4396138" cy="8998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EC7E0B-F981-99E6-565A-35D26D265A9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4775297" y="4664112"/>
              <a:ext cx="1668302" cy="48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326FAB-B403-25BF-1564-4308C625B96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775297" y="5148470"/>
              <a:ext cx="1529068" cy="2720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F3DAB-2754-EDA4-3F10-8DCD0CBDC841}"/>
                </a:ext>
              </a:extLst>
            </p:cNvPr>
            <p:cNvSpPr txBox="1"/>
            <p:nvPr/>
          </p:nvSpPr>
          <p:spPr>
            <a:xfrm>
              <a:off x="2047461" y="4732971"/>
              <a:ext cx="272783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Candidates for next output tokens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283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models: text to text</a:t>
            </a:r>
          </a:p>
          <a:p>
            <a:pPr lvl="1"/>
            <a:r>
              <a:rPr lang="en-US" dirty="0"/>
              <a:t>Text generation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Information retrieval</a:t>
            </a:r>
          </a:p>
          <a:p>
            <a:r>
              <a:rPr lang="en-US" dirty="0"/>
              <a:t>Multi-modal models</a:t>
            </a:r>
          </a:p>
          <a:p>
            <a:pPr lvl="1"/>
            <a:r>
              <a:rPr lang="en-US" dirty="0"/>
              <a:t>Image description: image to text</a:t>
            </a:r>
          </a:p>
          <a:p>
            <a:pPr lvl="1"/>
            <a:r>
              <a:rPr lang="en-US" dirty="0"/>
              <a:t>Image generation: text to image</a:t>
            </a:r>
          </a:p>
          <a:p>
            <a:pPr lvl="1"/>
            <a:r>
              <a:rPr lang="en-US" dirty="0"/>
              <a:t>Video summarization: video to text</a:t>
            </a:r>
          </a:p>
          <a:p>
            <a:pPr lvl="1"/>
            <a:r>
              <a:rPr lang="en-US" dirty="0"/>
              <a:t>Video generation: text to video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55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68" y="1173480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183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59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520748" cy="2071182"/>
            <a:chOff x="965576" y="4285168"/>
            <a:chExt cx="10520748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82711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(6 GB) + host RAM (16 GB)!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61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62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63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64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65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66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67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69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72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75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76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78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your model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Architecture: deep neural networks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Only for your own models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87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7FC1-EE04-108A-B308-8D66A797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fine tuning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6324-2C17-10C1-1F44-72C1C939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Fine-Tuning</a:t>
            </a:r>
          </a:p>
          <a:p>
            <a:r>
              <a:rPr lang="en-US" dirty="0"/>
              <a:t>Odds Ratio Policy Optimization</a:t>
            </a:r>
          </a:p>
          <a:p>
            <a:r>
              <a:rPr lang="en-US" dirty="0"/>
              <a:t>Direct Preference Optimization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C9BDE-E6CE-8CFA-1538-4345DEE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5958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  <a:endParaRPr lang="en-US" i="1" dirty="0">
              <a:hlinkClick r:id="rId3"/>
            </a:endParaRPr>
          </a:p>
          <a:p>
            <a:r>
              <a:rPr lang="en-US" i="1" dirty="0">
                <a:hlinkClick r:id="rId3"/>
              </a:rPr>
              <a:t>Paper walkthrough: attention is all you need</a:t>
            </a:r>
            <a:r>
              <a:rPr lang="en-US" dirty="0"/>
              <a:t>, Muhammad </a:t>
            </a:r>
            <a:r>
              <a:rPr lang="en-US" dirty="0" err="1"/>
              <a:t>Ardi</a:t>
            </a:r>
            <a:endParaRPr lang="en-US" dirty="0"/>
          </a:p>
          <a:p>
            <a:r>
              <a:rPr lang="en-US" i="1" dirty="0">
                <a:hlinkClick r:id="rId4"/>
              </a:rPr>
              <a:t>Tracing the transformer in diagrams</a:t>
            </a:r>
            <a:r>
              <a:rPr lang="en-US" dirty="0"/>
              <a:t>,  Eric Silberstein</a:t>
            </a:r>
          </a:p>
          <a:p>
            <a:r>
              <a:rPr lang="en-US" i="1" dirty="0">
                <a:hlinkClick r:id="rId5"/>
              </a:rPr>
              <a:t>What is relative positional encoding</a:t>
            </a:r>
            <a:r>
              <a:rPr lang="en-US" dirty="0"/>
              <a:t>, </a:t>
            </a:r>
            <a:r>
              <a:rPr lang="en-US" dirty="0" err="1"/>
              <a:t>Ngieng</a:t>
            </a:r>
            <a:r>
              <a:rPr lang="en-US" dirty="0"/>
              <a:t> </a:t>
            </a:r>
            <a:r>
              <a:rPr lang="en-US" dirty="0" err="1"/>
              <a:t>Kianyev</a:t>
            </a:r>
            <a:endParaRPr lang="en-US" dirty="0"/>
          </a:p>
          <a:p>
            <a:r>
              <a:rPr lang="en-US" i="1" dirty="0">
                <a:hlinkClick r:id="rId6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4271</TotalTime>
  <Words>2992</Words>
  <Application>Microsoft Office PowerPoint</Application>
  <PresentationFormat>Widescreen</PresentationFormat>
  <Paragraphs>763</Paragraphs>
  <Slides>90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90</vt:i4>
      </vt:variant>
    </vt:vector>
  </HeadingPairs>
  <TitlesOfParts>
    <vt:vector size="102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Why LLMs?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Inference: using the ANN</vt:lpstr>
      <vt:lpstr>Transformers</vt:lpstr>
      <vt:lpstr>PowerPoint Presentation</vt:lpstr>
      <vt:lpstr>Inputs</vt:lpstr>
      <vt:lpstr>Inputs</vt:lpstr>
      <vt:lpstr>PowerPoint Presentation</vt:lpstr>
      <vt:lpstr>Embeddings</vt:lpstr>
      <vt:lpstr>Embeddings</vt:lpstr>
      <vt:lpstr>Positional encoding: motivation</vt:lpstr>
      <vt:lpstr>PowerPoint Presentation</vt:lpstr>
      <vt:lpstr>Absolute positional encoding</vt:lpstr>
      <vt:lpstr>Absolute positional encoding</vt:lpstr>
      <vt:lpstr>PowerPoint Presentation</vt:lpstr>
      <vt:lpstr>Multi-head self-attenstion</vt:lpstr>
      <vt:lpstr>Multi-head self-attention</vt:lpstr>
      <vt:lpstr>Self-attention</vt:lpstr>
      <vt:lpstr>Multi-head</vt:lpstr>
      <vt:lpstr>PowerPoint Presentation</vt:lpstr>
      <vt:lpstr>Add &amp; layer normalization</vt:lpstr>
      <vt:lpstr>Add skip connections</vt:lpstr>
      <vt:lpstr>Layer normalization</vt:lpstr>
      <vt:lpstr>PowerPoint Presentation</vt:lpstr>
      <vt:lpstr>Feed Forward</vt:lpstr>
      <vt:lpstr>Feed forward</vt:lpstr>
      <vt:lpstr>PowerPoint Presentation</vt:lpstr>
      <vt:lpstr>Encoder</vt:lpstr>
      <vt:lpstr>Encoder(s)</vt:lpstr>
      <vt:lpstr>PowerPoint Presentation</vt:lpstr>
      <vt:lpstr>Decoder</vt:lpstr>
      <vt:lpstr>Decoder(s)</vt:lpstr>
      <vt:lpstr>PowerPoint Presentation</vt:lpstr>
      <vt:lpstr>Masked multi-head self-attention</vt:lpstr>
      <vt:lpstr>Masked multi-head self-attention</vt:lpstr>
      <vt:lpstr>PowerPoint Presentation</vt:lpstr>
      <vt:lpstr>Multi-head cross-attention</vt:lpstr>
      <vt:lpstr>Cross-attention</vt:lpstr>
      <vt:lpstr>PowerPoint Presentation</vt:lpstr>
      <vt:lpstr>Transformer output</vt:lpstr>
      <vt:lpstr>Transformer output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Shrinking your model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Quantization methods</vt:lpstr>
      <vt:lpstr>Quantization-aware training</vt:lpstr>
      <vt:lpstr>Fine tuning</vt:lpstr>
      <vt:lpstr>Types of fine tuning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35</cp:revision>
  <dcterms:created xsi:type="dcterms:W3CDTF">2024-10-24T07:20:14Z</dcterms:created>
  <dcterms:modified xsi:type="dcterms:W3CDTF">2024-11-14T09:31:31Z</dcterms:modified>
</cp:coreProperties>
</file>