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19"/>
  </p:notesMasterIdLst>
  <p:sldIdLst>
    <p:sldId id="268" r:id="rId3"/>
    <p:sldId id="281" r:id="rId4"/>
    <p:sldId id="784" r:id="rId5"/>
    <p:sldId id="257" r:id="rId6"/>
    <p:sldId id="881" r:id="rId7"/>
    <p:sldId id="884" r:id="rId8"/>
    <p:sldId id="883" r:id="rId9"/>
    <p:sldId id="882" r:id="rId10"/>
    <p:sldId id="886" r:id="rId11"/>
    <p:sldId id="258" r:id="rId12"/>
    <p:sldId id="885" r:id="rId13"/>
    <p:sldId id="259" r:id="rId14"/>
    <p:sldId id="809" r:id="rId15"/>
    <p:sldId id="810" r:id="rId16"/>
    <p:sldId id="270" r:id="rId17"/>
    <p:sldId id="271" r:id="rId18"/>
    <p:sldId id="272" r:id="rId19"/>
    <p:sldId id="862" r:id="rId20"/>
    <p:sldId id="826" r:id="rId21"/>
    <p:sldId id="835" r:id="rId22"/>
    <p:sldId id="838" r:id="rId23"/>
    <p:sldId id="839" r:id="rId24"/>
    <p:sldId id="837" r:id="rId25"/>
    <p:sldId id="836" r:id="rId26"/>
    <p:sldId id="827" r:id="rId27"/>
    <p:sldId id="828" r:id="rId28"/>
    <p:sldId id="831" r:id="rId29"/>
    <p:sldId id="832" r:id="rId30"/>
    <p:sldId id="829" r:id="rId31"/>
    <p:sldId id="833" r:id="rId32"/>
    <p:sldId id="834" r:id="rId33"/>
    <p:sldId id="830" r:id="rId34"/>
    <p:sldId id="841" r:id="rId35"/>
    <p:sldId id="842" r:id="rId36"/>
    <p:sldId id="843" r:id="rId37"/>
    <p:sldId id="844" r:id="rId38"/>
    <p:sldId id="845" r:id="rId39"/>
    <p:sldId id="846" r:id="rId40"/>
    <p:sldId id="863" r:id="rId41"/>
    <p:sldId id="864" r:id="rId42"/>
    <p:sldId id="865" r:id="rId43"/>
    <p:sldId id="850" r:id="rId44"/>
    <p:sldId id="851" r:id="rId45"/>
    <p:sldId id="852" r:id="rId46"/>
    <p:sldId id="853" r:id="rId47"/>
    <p:sldId id="854" r:id="rId48"/>
    <p:sldId id="855" r:id="rId49"/>
    <p:sldId id="847" r:id="rId50"/>
    <p:sldId id="848" r:id="rId51"/>
    <p:sldId id="849" r:id="rId52"/>
    <p:sldId id="856" r:id="rId53"/>
    <p:sldId id="857" r:id="rId54"/>
    <p:sldId id="858" r:id="rId55"/>
    <p:sldId id="859" r:id="rId56"/>
    <p:sldId id="860" r:id="rId57"/>
    <p:sldId id="861" r:id="rId58"/>
    <p:sldId id="260" r:id="rId59"/>
    <p:sldId id="792" r:id="rId60"/>
    <p:sldId id="261" r:id="rId61"/>
    <p:sldId id="786" r:id="rId62"/>
    <p:sldId id="787" r:id="rId63"/>
    <p:sldId id="788" r:id="rId64"/>
    <p:sldId id="789" r:id="rId65"/>
    <p:sldId id="790" r:id="rId66"/>
    <p:sldId id="796" r:id="rId67"/>
    <p:sldId id="801" r:id="rId68"/>
    <p:sldId id="802" r:id="rId69"/>
    <p:sldId id="805" r:id="rId70"/>
    <p:sldId id="813" r:id="rId71"/>
    <p:sldId id="807" r:id="rId72"/>
    <p:sldId id="811" r:id="rId73"/>
    <p:sldId id="791" r:id="rId74"/>
    <p:sldId id="808" r:id="rId75"/>
    <p:sldId id="793" r:id="rId76"/>
    <p:sldId id="263" r:id="rId77"/>
    <p:sldId id="262" r:id="rId78"/>
    <p:sldId id="265" r:id="rId79"/>
    <p:sldId id="266" r:id="rId80"/>
    <p:sldId id="799" r:id="rId81"/>
    <p:sldId id="794" r:id="rId82"/>
    <p:sldId id="785" r:id="rId83"/>
    <p:sldId id="797" r:id="rId84"/>
    <p:sldId id="795" r:id="rId85"/>
    <p:sldId id="800" r:id="rId86"/>
    <p:sldId id="814" r:id="rId87"/>
    <p:sldId id="816" r:id="rId88"/>
    <p:sldId id="815" r:id="rId89"/>
    <p:sldId id="817" r:id="rId90"/>
    <p:sldId id="818" r:id="rId91"/>
    <p:sldId id="819" r:id="rId92"/>
    <p:sldId id="820" r:id="rId93"/>
    <p:sldId id="866" r:id="rId94"/>
    <p:sldId id="822" r:id="rId95"/>
    <p:sldId id="823" r:id="rId96"/>
    <p:sldId id="868" r:id="rId97"/>
    <p:sldId id="872" r:id="rId98"/>
    <p:sldId id="869" r:id="rId99"/>
    <p:sldId id="876" r:id="rId100"/>
    <p:sldId id="877" r:id="rId101"/>
    <p:sldId id="878" r:id="rId102"/>
    <p:sldId id="880" r:id="rId103"/>
    <p:sldId id="879" r:id="rId104"/>
    <p:sldId id="824" r:id="rId105"/>
    <p:sldId id="825" r:id="rId106"/>
    <p:sldId id="874" r:id="rId107"/>
    <p:sldId id="821" r:id="rId108"/>
    <p:sldId id="873" r:id="rId109"/>
    <p:sldId id="870" r:id="rId110"/>
    <p:sldId id="871" r:id="rId111"/>
    <p:sldId id="867" r:id="rId112"/>
    <p:sldId id="875" r:id="rId113"/>
    <p:sldId id="887" r:id="rId114"/>
    <p:sldId id="888" r:id="rId115"/>
    <p:sldId id="889" r:id="rId116"/>
    <p:sldId id="890" r:id="rId117"/>
    <p:sldId id="891" r:id="rId11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Getting ready" id="{97C6310E-9C98-4631-9DEF-07EEA2F306E7}">
          <p14:sldIdLst>
            <p14:sldId id="881"/>
            <p14:sldId id="884"/>
            <p14:sldId id="883"/>
            <p14:sldId id="882"/>
            <p14:sldId id="886"/>
          </p14:sldIdLst>
        </p14:section>
        <p14:section name="Why LLMs" id="{F7BBE8C6-D884-4B95-9D62-BF9FEBBAC5DF}">
          <p14:sldIdLst>
            <p14:sldId id="258"/>
            <p14:sldId id="885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862"/>
            <p14:sldId id="826"/>
            <p14:sldId id="835"/>
            <p14:sldId id="838"/>
            <p14:sldId id="839"/>
            <p14:sldId id="837"/>
            <p14:sldId id="836"/>
            <p14:sldId id="827"/>
            <p14:sldId id="828"/>
            <p14:sldId id="831"/>
            <p14:sldId id="832"/>
            <p14:sldId id="829"/>
            <p14:sldId id="833"/>
            <p14:sldId id="834"/>
            <p14:sldId id="830"/>
            <p14:sldId id="841"/>
            <p14:sldId id="842"/>
            <p14:sldId id="843"/>
            <p14:sldId id="844"/>
            <p14:sldId id="845"/>
            <p14:sldId id="846"/>
            <p14:sldId id="863"/>
            <p14:sldId id="864"/>
            <p14:sldId id="865"/>
            <p14:sldId id="850"/>
            <p14:sldId id="851"/>
            <p14:sldId id="852"/>
            <p14:sldId id="853"/>
            <p14:sldId id="854"/>
            <p14:sldId id="855"/>
            <p14:sldId id="847"/>
            <p14:sldId id="848"/>
            <p14:sldId id="849"/>
            <p14:sldId id="856"/>
            <p14:sldId id="857"/>
            <p14:sldId id="858"/>
            <p14:sldId id="859"/>
            <p14:sldId id="860"/>
            <p14:sldId id="861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  <p14:sldId id="820"/>
            <p14:sldId id="866"/>
            <p14:sldId id="822"/>
            <p14:sldId id="823"/>
            <p14:sldId id="868"/>
            <p14:sldId id="872"/>
            <p14:sldId id="869"/>
            <p14:sldId id="876"/>
            <p14:sldId id="877"/>
            <p14:sldId id="878"/>
            <p14:sldId id="880"/>
            <p14:sldId id="879"/>
          </p14:sldIdLst>
        </p14:section>
        <p14:section name="Fine tuning" id="{D12FE25A-9AF2-48DD-A4BA-A7C5489923AB}">
          <p14:sldIdLst>
            <p14:sldId id="824"/>
            <p14:sldId id="825"/>
          </p14:sldIdLst>
        </p14:section>
        <p14:section name="Conclusions &amp; wrap up" id="{EC4C7A25-74C7-4E7F-BD0A-7A800E8C8FEB}">
          <p14:sldIdLst>
            <p14:sldId id="874"/>
            <p14:sldId id="821"/>
          </p14:sldIdLst>
        </p14:section>
        <p14:section name="Appendices" id="{F3955B0F-5A83-4AC3-9AE3-A7620E350455}">
          <p14:sldIdLst>
            <p14:sldId id="873"/>
            <p14:sldId id="870"/>
            <p14:sldId id="871"/>
            <p14:sldId id="867"/>
            <p14:sldId id="875"/>
            <p14:sldId id="887"/>
            <p14:sldId id="888"/>
            <p14:sldId id="889"/>
            <p14:sldId id="890"/>
            <p14:sldId id="8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viewProps" Target="viewProp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11/27/2024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80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83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11/27/2024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11/27/2024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11/27/2024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2024-11-27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11/27/2024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11/27/2024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27/11/2024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27/11/2024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27/11/2024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27/11/2024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11/27/2024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11/27/2024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11/27/2024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11/27/2024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11/27/2024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11/27/2024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11/27/2024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hyperlink" Target="https://symbl.ai/developers/blog/a-guide-to-quantization-in-llms/" TargetMode="External"/><Relationship Id="rId3" Type="http://schemas.openxmlformats.org/officeDocument/2006/relationships/hyperlink" Target="https://towardsdatascience.com/paper-walkthrough-attention-is-all-you-need-80399cdc59e1" TargetMode="External"/><Relationship Id="rId7" Type="http://schemas.openxmlformats.org/officeDocument/2006/relationships/hyperlink" Target="https://ai.meta.com/blog/meta-llama-3/" TargetMode="External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decisionforce/understanding-mathematics-behind-floating-point-precisions-24c7aac535e3#:~:text=As%20we%20know%2C%20machines%20understand,Double%2Dprecision%20(FP64)." TargetMode="External"/><Relationship Id="rId5" Type="http://schemas.openxmlformats.org/officeDocument/2006/relationships/hyperlink" Target="https://medium.com/@ngiengkianyew/what-is-relative-positional-encoding-7e2fbaa3b510" TargetMode="External"/><Relationship Id="rId4" Type="http://schemas.openxmlformats.org/officeDocument/2006/relationships/hyperlink" Target="https://towardsdatascience.com/tracing-the-transformer-in-diagrams-95dbeb68160c" TargetMode="Externa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da-forge/miniforge/releases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12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1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13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gjbex/AI-tools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account.vscentrum.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vscentrum.be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AI-tool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hyperlink" Target="https://github.com/pgvector/pgvector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1.png"/><Relationship Id="rId18" Type="http://schemas.openxmlformats.org/officeDocument/2006/relationships/image" Target="../media/image331.png"/><Relationship Id="rId7" Type="http://schemas.openxmlformats.org/officeDocument/2006/relationships/image" Target="../media/image290.png"/><Relationship Id="rId12" Type="http://schemas.openxmlformats.org/officeDocument/2006/relationships/image" Target="../media/image281.png"/><Relationship Id="rId17" Type="http://schemas.openxmlformats.org/officeDocument/2006/relationships/image" Target="../media/image32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13.png"/><Relationship Id="rId15" Type="http://schemas.openxmlformats.org/officeDocument/2006/relationships/image" Target="../media/image311.png"/><Relationship Id="rId10" Type="http://schemas.openxmlformats.org/officeDocument/2006/relationships/image" Target="../media/image271.png"/><Relationship Id="rId4" Type="http://schemas.openxmlformats.org/officeDocument/2006/relationships/image" Target="../media/image270.png"/><Relationship Id="rId9" Type="http://schemas.openxmlformats.org/officeDocument/2006/relationships/image" Target="../media/image260.png"/><Relationship Id="rId14" Type="http://schemas.openxmlformats.org/officeDocument/2006/relationships/image" Target="../media/image30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istralai/Mistral-7B-v0.1" TargetMode="External"/><Relationship Id="rId2" Type="http://schemas.openxmlformats.org/officeDocument/2006/relationships/hyperlink" Target="https://huggingface.co/meta-llama/Llama-3.2-3B-Instru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5F181-8B42-D8B7-3F48-9711FE6C3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1181327" y="556682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 locally?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B7D7-7208-E3ED-9B5B-3DAB9448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F16 versus Q3_K_S</a:t>
            </a:r>
            <a:endParaRPr lang="LID4096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33B89BC-5579-8179-C6AD-20438A232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625195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1664835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5527470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97180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llama-2.2-3B-instruct-F16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llama-2.2-3B-instruct-Q3_K_S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6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Perplexity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 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 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0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Prompt evaluation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7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869 s/289k 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 s/289k tokens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5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8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size (GGUF file)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96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ED8AF-DF4E-A002-F292-DBAB3209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100</a:t>
            </a:fld>
            <a:endParaRPr lang="LID409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F9DDE-34A1-5B76-0FAC-B815B01D3F57}"/>
              </a:ext>
            </a:extLst>
          </p:cNvPr>
          <p:cNvSpPr txBox="1"/>
          <p:nvPr/>
        </p:nvSpPr>
        <p:spPr>
          <a:xfrm>
            <a:off x="8927691" y="2183214"/>
            <a:ext cx="861133" cy="40011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 1.22</a:t>
            </a:r>
            <a:endParaRPr lang="LID4096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07998-9DA4-36BC-0B18-19D238B906AD}"/>
              </a:ext>
            </a:extLst>
          </p:cNvPr>
          <p:cNvSpPr txBox="1"/>
          <p:nvPr/>
        </p:nvSpPr>
        <p:spPr>
          <a:xfrm>
            <a:off x="6454879" y="24973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4.3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60283-B6FB-1AD7-957E-448B6EC4EAE5}"/>
              </a:ext>
            </a:extLst>
          </p:cNvPr>
          <p:cNvSpPr txBox="1"/>
          <p:nvPr/>
        </p:nvSpPr>
        <p:spPr>
          <a:xfrm>
            <a:off x="6454879" y="30694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2.7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98F06-E6C7-49A0-B2D8-866FAF9D92DA}"/>
              </a:ext>
            </a:extLst>
          </p:cNvPr>
          <p:cNvSpPr txBox="1"/>
          <p:nvPr/>
        </p:nvSpPr>
        <p:spPr>
          <a:xfrm>
            <a:off x="6454879" y="3836850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1.4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4920-16A4-7F8E-B1BE-D6AC990F1CCB}"/>
              </a:ext>
            </a:extLst>
          </p:cNvPr>
          <p:cNvSpPr txBox="1"/>
          <p:nvPr/>
        </p:nvSpPr>
        <p:spPr>
          <a:xfrm>
            <a:off x="1248697" y="4782892"/>
            <a:ext cx="3864519" cy="1569660"/>
          </a:xfrm>
          <a:prstGeom prst="rect">
            <a:avLst/>
          </a:prstGeom>
          <a:solidFill>
            <a:srgbClr val="00B050">
              <a:alpha val="1800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Less memory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model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inference</a:t>
            </a:r>
            <a:endParaRPr lang="LID4096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E62DB2-1B5D-23DA-A3A5-F3C0F7ED781B}"/>
              </a:ext>
            </a:extLst>
          </p:cNvPr>
          <p:cNvSpPr txBox="1"/>
          <p:nvPr/>
        </p:nvSpPr>
        <p:spPr>
          <a:xfrm>
            <a:off x="6110748" y="5152224"/>
            <a:ext cx="4817153" cy="83099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Disadvantages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Higher perplexity = less accuracy</a:t>
            </a:r>
          </a:p>
        </p:txBody>
      </p:sp>
    </p:spTree>
    <p:extLst>
      <p:ext uri="{BB962C8B-B14F-4D97-AF65-F5344CB8AC3E}">
        <p14:creationId xmlns:p14="http://schemas.microsoft.com/office/powerpoint/2010/main" val="54352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A62F1-0420-EAE3-9CE2-E7F929C77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5DE9-A194-B04F-076D-6DE4F840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B66FF-A184-7333-C64F-D3EDDC44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A7900-3B52-3FB3-2D6A-885EDC061C41}"/>
              </a:ext>
            </a:extLst>
          </p:cNvPr>
          <p:cNvSpPr txBox="1"/>
          <p:nvPr/>
        </p:nvSpPr>
        <p:spPr>
          <a:xfrm>
            <a:off x="285135" y="2759256"/>
            <a:ext cx="5673214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llama-batched-bench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-m </a:t>
            </a:r>
            <a:r>
              <a:rPr lang="en-US" sz="2000" dirty="0">
                <a:solidFill>
                  <a:schemeClr val="bg1"/>
                </a:solidFill>
              </a:rPr>
              <a:t>llama-2.2-3B-instruct-Q3_K_S.gguf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2048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--batch-size 2048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ubatch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512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npp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128,256,512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1,2,4,8,16,32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A1919-D57B-BF24-7A95-563E0435AA2D}"/>
              </a:ext>
            </a:extLst>
          </p:cNvPr>
          <p:cNvSpPr txBox="1"/>
          <p:nvPr/>
        </p:nvSpPr>
        <p:spPr>
          <a:xfrm>
            <a:off x="3964885" y="214051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86CEE7-BBEE-A62B-0840-689AC1CC523A}"/>
              </a:ext>
            </a:extLst>
          </p:cNvPr>
          <p:cNvGrpSpPr/>
          <p:nvPr/>
        </p:nvGrpSpPr>
        <p:grpSpPr>
          <a:xfrm>
            <a:off x="6096000" y="3144343"/>
            <a:ext cx="2836383" cy="369332"/>
            <a:chOff x="-585335" y="1213516"/>
            <a:chExt cx="2836383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F4D004-2502-CBBF-FA7B-B09A4BB0BB03}"/>
                </a:ext>
              </a:extLst>
            </p:cNvPr>
            <p:cNvSpPr txBox="1"/>
            <p:nvPr/>
          </p:nvSpPr>
          <p:spPr>
            <a:xfrm>
              <a:off x="108154" y="1213516"/>
              <a:ext cx="2142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context size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5D7FAD-5D1A-2CA2-69E9-55CB5F4E45C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AB4019-DD71-EAA7-6D8A-1FED48826AC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367400" y="2509848"/>
            <a:ext cx="165270" cy="18466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FF6C41-FFDD-AE0A-B553-F84ABB9FEF0C}"/>
              </a:ext>
            </a:extLst>
          </p:cNvPr>
          <p:cNvGrpSpPr/>
          <p:nvPr/>
        </p:nvGrpSpPr>
        <p:grpSpPr>
          <a:xfrm>
            <a:off x="6096000" y="3469521"/>
            <a:ext cx="3690400" cy="369332"/>
            <a:chOff x="-585335" y="1213516"/>
            <a:chExt cx="3690400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655C1E-477F-5E94-183E-ED0A0DEB636D}"/>
                </a:ext>
              </a:extLst>
            </p:cNvPr>
            <p:cNvSpPr txBox="1"/>
            <p:nvPr/>
          </p:nvSpPr>
          <p:spPr>
            <a:xfrm>
              <a:off x="108154" y="1213516"/>
              <a:ext cx="2996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Logical maximum batch size</a:t>
              </a:r>
              <a:endParaRPr lang="LID4096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8EEC6C-C532-94C8-F560-AEA316594355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9874B1-0669-27F9-CDE5-03D622F992BE}"/>
              </a:ext>
            </a:extLst>
          </p:cNvPr>
          <p:cNvGrpSpPr/>
          <p:nvPr/>
        </p:nvGrpSpPr>
        <p:grpSpPr>
          <a:xfrm>
            <a:off x="6096000" y="3794699"/>
            <a:ext cx="3810304" cy="369332"/>
            <a:chOff x="-585335" y="1213516"/>
            <a:chExt cx="3810304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1B346B-BF0C-87E6-9CB4-64E32E044296}"/>
                </a:ext>
              </a:extLst>
            </p:cNvPr>
            <p:cNvSpPr txBox="1"/>
            <p:nvPr/>
          </p:nvSpPr>
          <p:spPr>
            <a:xfrm>
              <a:off x="108154" y="1213516"/>
              <a:ext cx="3116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Physical maximum batch size</a:t>
              </a:r>
              <a:endParaRPr lang="LID4096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A97D39-532A-B071-1900-658CDCD4B1AF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EDCCD2-A582-F33E-9385-B8C450D43800}"/>
              </a:ext>
            </a:extLst>
          </p:cNvPr>
          <p:cNvGrpSpPr/>
          <p:nvPr/>
        </p:nvGrpSpPr>
        <p:grpSpPr>
          <a:xfrm>
            <a:off x="6096000" y="4119877"/>
            <a:ext cx="3431546" cy="369332"/>
            <a:chOff x="-585335" y="1213516"/>
            <a:chExt cx="3431546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46EED2-E54A-5E6C-1369-DEF12D52D162}"/>
                </a:ext>
              </a:extLst>
            </p:cNvPr>
            <p:cNvSpPr txBox="1"/>
            <p:nvPr/>
          </p:nvSpPr>
          <p:spPr>
            <a:xfrm>
              <a:off x="108154" y="1213516"/>
              <a:ext cx="2738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prompt tokens</a:t>
              </a:r>
              <a:endParaRPr lang="LID4096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F262BEA-8C31-B208-0E8A-8ABB1E26C3A7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48FC09-93A7-1392-8328-5745ED370594}"/>
              </a:ext>
            </a:extLst>
          </p:cNvPr>
          <p:cNvGrpSpPr/>
          <p:nvPr/>
        </p:nvGrpSpPr>
        <p:grpSpPr>
          <a:xfrm>
            <a:off x="6096000" y="4445055"/>
            <a:ext cx="4171301" cy="369332"/>
            <a:chOff x="-585335" y="1213516"/>
            <a:chExt cx="4171301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98AFE1-259F-051B-E464-4385B5885532}"/>
                </a:ext>
              </a:extLst>
            </p:cNvPr>
            <p:cNvSpPr txBox="1"/>
            <p:nvPr/>
          </p:nvSpPr>
          <p:spPr>
            <a:xfrm>
              <a:off x="108154" y="1213516"/>
              <a:ext cx="347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text generation tokens</a:t>
              </a:r>
              <a:endParaRPr lang="LID4096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5840F16-DDBD-D7E5-3D6F-B779F573527C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9988AE-49DF-5CE8-9CC5-EB9D284E0D3A}"/>
              </a:ext>
            </a:extLst>
          </p:cNvPr>
          <p:cNvGrpSpPr/>
          <p:nvPr/>
        </p:nvGrpSpPr>
        <p:grpSpPr>
          <a:xfrm>
            <a:off x="6096000" y="4771868"/>
            <a:ext cx="3621214" cy="369332"/>
            <a:chOff x="-585335" y="1213516"/>
            <a:chExt cx="3621214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95331F-6A7B-3A3E-B88C-7343F3190648}"/>
                </a:ext>
              </a:extLst>
            </p:cNvPr>
            <p:cNvSpPr txBox="1"/>
            <p:nvPr/>
          </p:nvSpPr>
          <p:spPr>
            <a:xfrm>
              <a:off x="108154" y="1213516"/>
              <a:ext cx="2927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parallel prompts</a:t>
              </a:r>
              <a:endParaRPr lang="LID4096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91E7B3A-1E74-CF25-21C8-8D398CE4EA9B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270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7239-B8A7-7023-3831-7F83ECB6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E8C46-9F9B-BE19-3B15-B68F2F07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3393C-53E9-51B6-D737-3C2E24075DC9}"/>
              </a:ext>
            </a:extLst>
          </p:cNvPr>
          <p:cNvSpPr txBox="1"/>
          <p:nvPr/>
        </p:nvSpPr>
        <p:spPr>
          <a:xfrm>
            <a:off x="108154" y="2624206"/>
            <a:ext cx="10874478" cy="41857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 PP |     TG |    B |   N_KV |   T_PP s | S_PP t/s |   T_TG s | S_TG t/s |      T s |    S t/s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|-------|--------|------|--------|----------|----------|----------|----------|----------|----------|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1 |    256 |   28.074 |     4.56 |   43.284 |     2.96 |   71.358 |     3.59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2 |    512 |    1.811 |   141.35 |   52.357 |     4.89 |   54.168 |     9.45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4 |   1024 |    1.746 |   293.24 |   98.472 |     5.20 |  100.218 |    10.22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8 |   2048 |    3.116 |   328.67 |   96.980 |    10.56 |  100.096 |    20.46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1 |    384 |    1.562 |    81.95 |   70.581 |     3.63 |   72.143 |     5.32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2 |    768 |    1.462 |   175.07 |  104.327 |     4.91 |  105.789 |     7.26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4 |   1536 |    1.734 |   295.28 |  196.159 |     5.22 |  197.893 |     7.76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1 |    384 |    1.628 |   157.25 |   33.943 |     3.77 |   35.571 |    10.80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2 |    768 |    1.602 |   319.52 |   54.113 |     4.73 |   55.716 |    13.78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4 |   1536 |    3.125 |   327.68 |   97.093 |     5.27 |  100.218 |    15.33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1 |    512 |    1.544 |   165.84 |   68.837 |     3.72 |   70.381 |     7.27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2 |   1024 |    1.661 |   308.22 |  105.161 |     4.87 |  106.822 |     9.59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4 |   2048 |    3.011 |   340.10 |  201.940 |     5.07 |  204.950 |     9.99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1 |    640 |    1.769 |   289.46 |   34.630 |     3.70 |   36.399 |    17.58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2 |   1280 |    3.002 |   341.12 |   52.033 |     4.92 |   55.035 |    23.26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1 |    768 |    1.717 |   298.26 |   69.583 |     3.68 |   71.299 |    10.77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2 |   1536 |    3.228 |   317.18 |   91.082 |     5.62 |   94.310 |    16.29 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E836E-12FA-EAAB-19C6-8A0EDE71B2EC}"/>
              </a:ext>
            </a:extLst>
          </p:cNvPr>
          <p:cNvSpPr txBox="1"/>
          <p:nvPr/>
        </p:nvSpPr>
        <p:spPr>
          <a:xfrm>
            <a:off x="2224576" y="1971369"/>
            <a:ext cx="13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Nr. batches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7D9B0A-FFBD-67E9-726A-9CB155DA310A}"/>
              </a:ext>
            </a:extLst>
          </p:cNvPr>
          <p:cNvGrpSpPr/>
          <p:nvPr/>
        </p:nvGrpSpPr>
        <p:grpSpPr>
          <a:xfrm>
            <a:off x="108154" y="1302008"/>
            <a:ext cx="2285369" cy="1164312"/>
            <a:chOff x="108154" y="1213516"/>
            <a:chExt cx="2285369" cy="1164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9AE565-8524-F583-C3CA-8EFA2FAC7961}"/>
                </a:ext>
              </a:extLst>
            </p:cNvPr>
            <p:cNvSpPr txBox="1"/>
            <p:nvPr/>
          </p:nvSpPr>
          <p:spPr>
            <a:xfrm>
              <a:off x="108154" y="1213516"/>
              <a:ext cx="2285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tokens/batch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9F28666-1A32-24A2-8A17-B46DB8D17BCC}"/>
                </a:ext>
              </a:extLst>
            </p:cNvPr>
            <p:cNvCxnSpPr>
              <a:cxnSpLocks/>
            </p:cNvCxnSpPr>
            <p:nvPr/>
          </p:nvCxnSpPr>
          <p:spPr>
            <a:xfrm>
              <a:off x="642567" y="1582848"/>
              <a:ext cx="195633" cy="7949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08AE0E-7BAF-5AF8-5F23-E69DE95B42C3}"/>
              </a:ext>
            </a:extLst>
          </p:cNvPr>
          <p:cNvGrpSpPr/>
          <p:nvPr/>
        </p:nvGrpSpPr>
        <p:grpSpPr>
          <a:xfrm>
            <a:off x="830615" y="1614292"/>
            <a:ext cx="2602892" cy="852028"/>
            <a:chOff x="830615" y="1525800"/>
            <a:chExt cx="2602892" cy="8520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0A3000-F73E-F643-6070-C40AA4060AB0}"/>
                </a:ext>
              </a:extLst>
            </p:cNvPr>
            <p:cNvSpPr txBox="1"/>
            <p:nvPr/>
          </p:nvSpPr>
          <p:spPr>
            <a:xfrm>
              <a:off x="830615" y="1525800"/>
              <a:ext cx="2602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Generated tokens/batch</a:t>
              </a:r>
              <a:endParaRPr lang="LID4096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448FAF2-1785-D10C-8C78-C79220AC169B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1809962" y="1895132"/>
              <a:ext cx="322099" cy="482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A81137-3ACC-1B5D-88F5-6272675A52F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699691" y="2340701"/>
            <a:ext cx="188272" cy="15788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87CD0E-C1F4-3977-F71B-37BEC90263CF}"/>
              </a:ext>
            </a:extLst>
          </p:cNvPr>
          <p:cNvGrpSpPr/>
          <p:nvPr/>
        </p:nvGrpSpPr>
        <p:grpSpPr>
          <a:xfrm>
            <a:off x="3057596" y="1274602"/>
            <a:ext cx="2487797" cy="1190317"/>
            <a:chOff x="3057596" y="1186110"/>
            <a:chExt cx="2487797" cy="11903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765DEE-AF40-4BB9-9CD1-5E37BC3633CA}"/>
                </a:ext>
              </a:extLst>
            </p:cNvPr>
            <p:cNvSpPr txBox="1"/>
            <p:nvPr/>
          </p:nvSpPr>
          <p:spPr>
            <a:xfrm>
              <a:off x="3057596" y="1186110"/>
              <a:ext cx="2487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Required KV cache size</a:t>
              </a:r>
              <a:endParaRPr lang="LID4096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4360C6-15F0-68B7-6D99-A7933746F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1092" y="1576907"/>
              <a:ext cx="411937" cy="7995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BFB8B5-EAFA-DF23-C758-43CAF625BB26}"/>
              </a:ext>
            </a:extLst>
          </p:cNvPr>
          <p:cNvGrpSpPr/>
          <p:nvPr/>
        </p:nvGrpSpPr>
        <p:grpSpPr>
          <a:xfrm>
            <a:off x="3812457" y="1661617"/>
            <a:ext cx="3236079" cy="762943"/>
            <a:chOff x="3812457" y="1573125"/>
            <a:chExt cx="3236079" cy="76294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EEB4BF6-8B9C-8CED-468D-00A6F15FAD62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758027"/>
              <a:chOff x="3812457" y="1573125"/>
              <a:chExt cx="3236079" cy="75802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1D919C-1299-898A-0D2C-7772D1A32ED1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76546D3-E62D-DFF1-53C6-24058E7F8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895A217-EC23-6566-8D9B-69FCB03A0EC0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F0463E6-0328-B87F-68F6-7C7C19BE1F68}"/>
              </a:ext>
            </a:extLst>
          </p:cNvPr>
          <p:cNvGrpSpPr/>
          <p:nvPr/>
        </p:nvGrpSpPr>
        <p:grpSpPr>
          <a:xfrm>
            <a:off x="5923600" y="2030949"/>
            <a:ext cx="3236079" cy="577239"/>
            <a:chOff x="3812457" y="1573125"/>
            <a:chExt cx="3236079" cy="57723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68668F7-1580-4676-2603-BD81CC7C3589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577239"/>
              <a:chOff x="3812457" y="1573125"/>
              <a:chExt cx="3236079" cy="57723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11781F4-ED70-F29F-0320-C62A88D5B2EC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4AB3A4C-5BAF-372F-FC12-48255AD50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1906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9AD217C-DAD4-F5BC-F09C-CCDEC6CB28E1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1857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94803FB-222A-E8FA-DF76-2BAB469777E3}"/>
              </a:ext>
            </a:extLst>
          </p:cNvPr>
          <p:cNvGrpSpPr/>
          <p:nvPr/>
        </p:nvGrpSpPr>
        <p:grpSpPr>
          <a:xfrm>
            <a:off x="8813550" y="1673064"/>
            <a:ext cx="1840247" cy="762943"/>
            <a:chOff x="4136921" y="1573125"/>
            <a:chExt cx="1840247" cy="76294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8C4F9D8-8BE7-5027-B4CE-F7AF779CCA4C}"/>
                </a:ext>
              </a:extLst>
            </p:cNvPr>
            <p:cNvGrpSpPr/>
            <p:nvPr/>
          </p:nvGrpSpPr>
          <p:grpSpPr>
            <a:xfrm>
              <a:off x="4136921" y="1573125"/>
              <a:ext cx="1840247" cy="758027"/>
              <a:chOff x="4136921" y="1573125"/>
              <a:chExt cx="1840247" cy="758027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806E74-6B78-65EB-65A4-C27498CEEFFE}"/>
                  </a:ext>
                </a:extLst>
              </p:cNvPr>
              <p:cNvSpPr txBox="1"/>
              <p:nvPr/>
            </p:nvSpPr>
            <p:spPr>
              <a:xfrm>
                <a:off x="4136921" y="1573125"/>
                <a:ext cx="1840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Total time/speed</a:t>
                </a:r>
                <a:endParaRPr lang="LID4096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353CD84-1622-8DC9-73BC-31E628549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84EEC84-BFF4-783D-3521-325984C2E35F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86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B501-F68B-B187-0E1B-0F5BB3F9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7F62-2B24-1963-6787-038104F97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2859C-649C-C525-95C1-325A5F84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19262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7FC1-EE04-108A-B308-8D66A797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fine tuning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6324-2C17-10C1-1F44-72C1C939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Fine-Tuning</a:t>
            </a:r>
          </a:p>
          <a:p>
            <a:r>
              <a:rPr lang="en-US" dirty="0"/>
              <a:t>Odds Ratio Policy Optimization</a:t>
            </a:r>
          </a:p>
          <a:p>
            <a:r>
              <a:rPr lang="en-US" dirty="0"/>
              <a:t>Direct Preference Optimization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C9BDE-E6CE-8CFA-1538-4345DEE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595856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5B58-1B3F-312E-BE71-104D3A64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9E497-A451-540A-FEB7-1F2D245BD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BCBD1-6CD5-3657-784E-D50F4B1D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67866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046-D717-4D03-68B6-24F62F8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B4B1-BF0F-03F7-F1C2-183824AE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  <a:endParaRPr lang="en-US" i="1" dirty="0">
              <a:hlinkClick r:id="rId3"/>
            </a:endParaRPr>
          </a:p>
          <a:p>
            <a:r>
              <a:rPr lang="en-US" i="1" dirty="0">
                <a:hlinkClick r:id="rId3"/>
              </a:rPr>
              <a:t>Paper walkthrough: attention is all you need</a:t>
            </a:r>
            <a:r>
              <a:rPr lang="en-US" dirty="0"/>
              <a:t>, Muhammad </a:t>
            </a:r>
            <a:r>
              <a:rPr lang="en-US" dirty="0" err="1"/>
              <a:t>Ardi</a:t>
            </a:r>
            <a:endParaRPr lang="en-US" dirty="0"/>
          </a:p>
          <a:p>
            <a:r>
              <a:rPr lang="en-US" i="1" dirty="0">
                <a:hlinkClick r:id="rId4"/>
              </a:rPr>
              <a:t>Tracing the transformer in diagrams</a:t>
            </a:r>
            <a:r>
              <a:rPr lang="en-US" dirty="0"/>
              <a:t>,  Eric Silberstein</a:t>
            </a:r>
          </a:p>
          <a:p>
            <a:r>
              <a:rPr lang="en-US" i="1" dirty="0">
                <a:hlinkClick r:id="rId5"/>
              </a:rPr>
              <a:t>What is relative positional encoding</a:t>
            </a:r>
            <a:r>
              <a:rPr lang="en-US" dirty="0"/>
              <a:t>, </a:t>
            </a:r>
            <a:r>
              <a:rPr lang="en-US" dirty="0" err="1"/>
              <a:t>Ngieng</a:t>
            </a:r>
            <a:r>
              <a:rPr lang="en-US" dirty="0"/>
              <a:t> </a:t>
            </a:r>
            <a:r>
              <a:rPr lang="en-US" dirty="0" err="1"/>
              <a:t>Kianyev</a:t>
            </a:r>
            <a:endParaRPr lang="en-US" dirty="0"/>
          </a:p>
          <a:p>
            <a:r>
              <a:rPr lang="en-US" i="1" dirty="0">
                <a:hlinkClick r:id="rId6"/>
              </a:rPr>
              <a:t>Understanding mathematics behind floating point precision</a:t>
            </a:r>
            <a:r>
              <a:rPr lang="en-US" dirty="0"/>
              <a:t>, Prabhu Raghav</a:t>
            </a:r>
          </a:p>
          <a:p>
            <a:r>
              <a:rPr lang="en-US" b="0" i="1" dirty="0">
                <a:solidFill>
                  <a:srgbClr val="1C2B33"/>
                </a:solidFill>
                <a:effectLst/>
                <a:latin typeface="Optimistic Display Medium"/>
                <a:hlinkClick r:id="rId7"/>
              </a:rPr>
              <a:t>Introducing Meta Llama 3: The most capable openly available LLM to date</a:t>
            </a:r>
            <a:endParaRPr lang="en-US" b="0" i="1" dirty="0">
              <a:solidFill>
                <a:srgbClr val="1C2B33"/>
              </a:solidFill>
              <a:effectLst/>
              <a:latin typeface="Optimistic Display Medium"/>
            </a:endParaRPr>
          </a:p>
          <a:p>
            <a:r>
              <a:rPr lang="en-US" i="1" dirty="0">
                <a:hlinkClick r:id="rId8"/>
              </a:rPr>
              <a:t>A guide to quantization in LLMs</a:t>
            </a:r>
            <a:r>
              <a:rPr lang="en-US" dirty="0"/>
              <a:t>, Kartik </a:t>
            </a:r>
            <a:r>
              <a:rPr lang="en-US" dirty="0" err="1"/>
              <a:t>Talamadupula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AC12-F433-5474-8AC9-46ECB061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715168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869B-BF9C-3310-5E71-D57AB7A6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models &amp; data sets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BAB21-93CD-D41F-B198-83FFBC0B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675BE-F863-7E9E-DCB3-CE17676B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438094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3C35-409B-87C6-3952-10F3F7F8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 &amp; private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1A36-26CA-470B-1C5F-3DB4EEDB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access token</a:t>
            </a:r>
          </a:p>
          <a:p>
            <a:pPr lvl="1"/>
            <a:r>
              <a:rPr lang="en-US" dirty="0"/>
              <a:t>Create a Hugging Face account</a:t>
            </a:r>
          </a:p>
          <a:p>
            <a:pPr lvl="1"/>
            <a:r>
              <a:rPr lang="en-US" dirty="0"/>
              <a:t>Go to "Access Tokens" in your profile menu</a:t>
            </a:r>
          </a:p>
          <a:p>
            <a:pPr lvl="1"/>
            <a:r>
              <a:rPr lang="en-US" dirty="0"/>
              <a:t>Create &amp; copy token</a:t>
            </a:r>
          </a:p>
          <a:p>
            <a:pPr lvl="1"/>
            <a:r>
              <a:rPr lang="en-US" dirty="0"/>
              <a:t>Log in using token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Gated model: request permission via Hugging Face</a:t>
            </a:r>
          </a:p>
          <a:p>
            <a:pPr lvl="1"/>
            <a:r>
              <a:rPr lang="en-US" dirty="0"/>
              <a:t>Confirmation via email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A9453-3795-7DD6-505C-8CF27DD8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E8E77-65BC-1A61-C9DE-BAF8031DB114}"/>
              </a:ext>
            </a:extLst>
          </p:cNvPr>
          <p:cNvSpPr txBox="1"/>
          <p:nvPr/>
        </p:nvSpPr>
        <p:spPr>
          <a:xfrm>
            <a:off x="1620513" y="4020014"/>
            <a:ext cx="470162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huggingface</a:t>
            </a:r>
            <a:r>
              <a:rPr lang="en-US" sz="2000" dirty="0">
                <a:solidFill>
                  <a:schemeClr val="bg1"/>
                </a:solidFill>
              </a:rPr>
              <a:t>-cli  login  &lt;your-token&gt;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5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FFA1-043C-C443-9B84-F2BD348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Hugging Face models to GGUF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A18-374B-EACB-8C79-C500AE2D1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Hugging Face model, e.g., Meta Llama 3 (8B)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to GUFF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E670-76DB-2FE1-86D9-1E40A0D6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109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0494EC-78C6-F8EE-F3EA-82C86902870B}"/>
              </a:ext>
            </a:extLst>
          </p:cNvPr>
          <p:cNvGrpSpPr/>
          <p:nvPr/>
        </p:nvGrpSpPr>
        <p:grpSpPr>
          <a:xfrm>
            <a:off x="1620514" y="2908967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A000B0-ED71-577F-8D09-98E4C143100D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meta-llama/Meta-Llama-3-8B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meta-llama-3-8B/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47E669-FA81-456B-29E3-81FAA2AAA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C5CCE2-4CF6-69E1-A4CE-11801607544B}"/>
              </a:ext>
            </a:extLst>
          </p:cNvPr>
          <p:cNvSpPr txBox="1"/>
          <p:nvPr/>
        </p:nvSpPr>
        <p:spPr>
          <a:xfrm>
            <a:off x="1620514" y="4542965"/>
            <a:ext cx="756281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convert_hf_to_gguf.py  meta-llama-3-8B/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FCE-B54B-B66D-90B7-EC8B8BA6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37BDD-DBC9-04AA-DAAA-5C273C21C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may be private</a:t>
            </a:r>
          </a:p>
          <a:p>
            <a:pPr lvl="1"/>
            <a:r>
              <a:rPr lang="en-US" dirty="0"/>
              <a:t>Intellectual property</a:t>
            </a:r>
          </a:p>
          <a:p>
            <a:pPr lvl="1"/>
            <a:r>
              <a:rPr lang="en-US" dirty="0"/>
              <a:t>GDPR restrictions</a:t>
            </a:r>
          </a:p>
          <a:p>
            <a:r>
              <a:rPr lang="en-US" dirty="0"/>
              <a:t>Latency may be an issue</a:t>
            </a:r>
          </a:p>
          <a:p>
            <a:r>
              <a:rPr lang="en-US" dirty="0"/>
              <a:t>Vanilla LLMs are too general</a:t>
            </a:r>
          </a:p>
          <a:p>
            <a:pPr lvl="1"/>
            <a:r>
              <a:rPr lang="en-US" dirty="0"/>
              <a:t>Retrieval-Augmented Generation (RAG)</a:t>
            </a:r>
          </a:p>
          <a:p>
            <a:pPr lvl="1"/>
            <a:r>
              <a:rPr lang="en-US" dirty="0"/>
              <a:t>Fine-tuning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9A05B-E134-C838-FC6C-AA0910F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85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1BAB-34CF-13FD-ABAE-D57F20B8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GGUF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67B9-4FB6-4DAE-C3D9-781A4766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a model in GGUF format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Modelfile</a:t>
            </a:r>
            <a:r>
              <a:rPr lang="en-US" dirty="0"/>
              <a:t> for </a:t>
            </a:r>
            <a:r>
              <a:rPr lang="en-US" dirty="0" err="1"/>
              <a:t>ollama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ollama</a:t>
            </a:r>
            <a:r>
              <a:rPr lang="en-US" dirty="0"/>
              <a:t>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9D01-8718-8649-00ED-162D4241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110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BE0750-0085-CC54-3FD4-1ED070ED1A96}"/>
              </a:ext>
            </a:extLst>
          </p:cNvPr>
          <p:cNvGrpSpPr/>
          <p:nvPr/>
        </p:nvGrpSpPr>
        <p:grpSpPr>
          <a:xfrm>
            <a:off x="1750143" y="4410330"/>
            <a:ext cx="7623181" cy="381880"/>
            <a:chOff x="1415846" y="2290917"/>
            <a:chExt cx="7623181" cy="3818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FA26A5-B50E-152E-0994-8608E2E3DA5E}"/>
                </a:ext>
              </a:extLst>
            </p:cNvPr>
            <p:cNvSpPr txBox="1"/>
            <p:nvPr/>
          </p:nvSpPr>
          <p:spPr>
            <a:xfrm>
              <a:off x="1415846" y="2290917"/>
              <a:ext cx="762318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mistrallite.Q4_K_M.gguf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BCF1C9-275A-0CD1-0D08-7239B1A3E6B7}"/>
                </a:ext>
              </a:extLst>
            </p:cNvPr>
            <p:cNvSpPr txBox="1"/>
            <p:nvPr/>
          </p:nvSpPr>
          <p:spPr>
            <a:xfrm>
              <a:off x="5959338" y="2303465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Modelfile-mistrallite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451B89-F298-2756-A066-D79F04A55920}"/>
              </a:ext>
            </a:extLst>
          </p:cNvPr>
          <p:cNvSpPr txBox="1"/>
          <p:nvPr/>
        </p:nvSpPr>
        <p:spPr>
          <a:xfrm>
            <a:off x="1620513" y="5371947"/>
            <a:ext cx="973328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ollama</a:t>
            </a:r>
            <a:r>
              <a:rPr lang="en-US" sz="2000" dirty="0">
                <a:solidFill>
                  <a:schemeClr val="bg1"/>
                </a:solidFill>
              </a:rPr>
              <a:t> create  </a:t>
            </a:r>
            <a:r>
              <a:rPr lang="en-US" sz="2000" dirty="0" err="1">
                <a:solidFill>
                  <a:schemeClr val="bg1"/>
                </a:solidFill>
              </a:rPr>
              <a:t>mistrallite</a:t>
            </a:r>
            <a:r>
              <a:rPr lang="en-US" sz="2000" dirty="0">
                <a:solidFill>
                  <a:schemeClr val="bg1"/>
                </a:solidFill>
              </a:rPr>
              <a:t>  -f </a:t>
            </a:r>
            <a:r>
              <a:rPr lang="en-US" sz="2000" dirty="0" err="1">
                <a:solidFill>
                  <a:schemeClr val="bg1"/>
                </a:solidFill>
              </a:rPr>
              <a:t>Modelfile-mistrallite</a:t>
            </a:r>
            <a:endParaRPr lang="LID4096" sz="20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49A2EC-D4F8-2514-A5A5-3C42DCDF40E3}"/>
              </a:ext>
            </a:extLst>
          </p:cNvPr>
          <p:cNvGrpSpPr/>
          <p:nvPr/>
        </p:nvGrpSpPr>
        <p:grpSpPr>
          <a:xfrm>
            <a:off x="1620513" y="2908967"/>
            <a:ext cx="9795463" cy="1259465"/>
            <a:chOff x="1620513" y="2908967"/>
            <a:chExt cx="9795463" cy="12594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43CB21-1C25-E6C9-79A1-09DE6468849F}"/>
                </a:ext>
              </a:extLst>
            </p:cNvPr>
            <p:cNvSpPr txBox="1"/>
            <p:nvPr/>
          </p:nvSpPr>
          <p:spPr>
            <a:xfrm>
              <a:off x="1620513" y="2908967"/>
              <a:ext cx="9733287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</a:t>
              </a:r>
              <a:r>
                <a:rPr lang="en-US" sz="2000" dirty="0" err="1">
                  <a:solidFill>
                    <a:schemeClr val="bg1"/>
                  </a:solidFill>
                </a:rPr>
                <a:t>TheBloke</a:t>
              </a:r>
              <a:r>
                <a:rPr lang="en-US" sz="2000" dirty="0">
                  <a:solidFill>
                    <a:schemeClr val="bg1"/>
                  </a:solidFill>
                </a:rPr>
                <a:t>/MistralLite-7B-GGUF mistrallite.Q4_K_M.gguf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        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.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-use-</a:t>
              </a:r>
              <a:r>
                <a:rPr lang="en-US" sz="2000" dirty="0" err="1">
                  <a:solidFill>
                    <a:schemeClr val="bg1"/>
                  </a:solidFill>
                </a:rPr>
                <a:t>symlinks</a:t>
              </a:r>
              <a:r>
                <a:rPr lang="en-US" sz="2000" dirty="0">
                  <a:solidFill>
                    <a:schemeClr val="bg1"/>
                  </a:solidFill>
                </a:rPr>
                <a:t> False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FF20A80-F177-1AE6-9636-79A99587F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2692" y="3335148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69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E432-94B5-A1B1-0ABD-7E4A38187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6DB5-C84F-AE63-7CF8-48F1D8BE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data 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0A59-CE00-B3D7-9FBA-D6189FAC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Hugging Face dataset, e.g., Wikipedia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FA89-CA3A-A621-A319-D24A4BAF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111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5D617E-6D66-32E0-B10D-F9DB89BD1D4D}"/>
              </a:ext>
            </a:extLst>
          </p:cNvPr>
          <p:cNvGrpSpPr/>
          <p:nvPr/>
        </p:nvGrpSpPr>
        <p:grpSpPr>
          <a:xfrm>
            <a:off x="1689340" y="2564838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5B959B-37A3-E665-FF7C-B84F3A90DF11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</a:t>
              </a:r>
              <a:r>
                <a:rPr lang="en-US" sz="2000" dirty="0" err="1">
                  <a:solidFill>
                    <a:schemeClr val="bg1"/>
                  </a:solidFill>
                </a:rPr>
                <a:t>wikimedia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wikipedia</a:t>
              </a:r>
              <a:r>
                <a:rPr lang="en-US" sz="2000" dirty="0">
                  <a:solidFill>
                    <a:schemeClr val="bg1"/>
                  </a:solidFill>
                </a:rPr>
                <a:t>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--repo-type dataset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wikimedia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wikipedia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DD7E897-5730-B866-7817-3CA907E9C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882756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F8E7-01C4-4AC7-F9BC-F8A5E898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software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CD83A-9F7F-36BA-D10B-6877C2AE0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E9F0D-E518-4101-8DB3-62D73B02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554817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016C-8BEB-9920-2619-D1B77E15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MiniForge3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0C46-0641-4F69-FB21-CAAF3559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installation script or use local copy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https://github.com/conda-forge/miniforge/releases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installation script </a:t>
            </a:r>
          </a:p>
          <a:p>
            <a:endParaRPr lang="en-US" dirty="0"/>
          </a:p>
          <a:p>
            <a:r>
              <a:rPr lang="en-US" dirty="0"/>
              <a:t>Agree to license</a:t>
            </a:r>
          </a:p>
          <a:p>
            <a:r>
              <a:rPr lang="en-US" dirty="0"/>
              <a:t>Accept location</a:t>
            </a:r>
          </a:p>
          <a:p>
            <a:r>
              <a:rPr lang="en-US" dirty="0"/>
              <a:t>Run shell initialization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08E23-ED81-2F3F-AFE4-DFB52A25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07EEF-A75A-6D84-1139-5422E16136CD}"/>
              </a:ext>
            </a:extLst>
          </p:cNvPr>
          <p:cNvSpPr txBox="1"/>
          <p:nvPr/>
        </p:nvSpPr>
        <p:spPr>
          <a:xfrm>
            <a:off x="1303387" y="2746712"/>
            <a:ext cx="91754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-to-release&gt;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0CFF9-6466-76CA-6562-B0FC1C6C36CC}"/>
              </a:ext>
            </a:extLst>
          </p:cNvPr>
          <p:cNvSpPr txBox="1"/>
          <p:nvPr/>
        </p:nvSpPr>
        <p:spPr>
          <a:xfrm>
            <a:off x="1303387" y="3737312"/>
            <a:ext cx="91754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bash Miniforge3-Linux-x86_64.sh  -p $VSC_DATA/miniforge3</a:t>
            </a:r>
          </a:p>
        </p:txBody>
      </p:sp>
    </p:spTree>
    <p:extLst>
      <p:ext uri="{BB962C8B-B14F-4D97-AF65-F5344CB8AC3E}">
        <p14:creationId xmlns:p14="http://schemas.microsoft.com/office/powerpoint/2010/main" val="117571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6A5B-E15B-CEB6-0C6B-81CF6FA6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for </a:t>
            </a:r>
            <a:r>
              <a:rPr lang="en-US" dirty="0" err="1"/>
              <a:t>hpccm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CC65B-EB08-E9B0-8A19-0602FADD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environment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Activate environment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A6366-5CCF-CF0A-7A21-AB7B6989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A807C-56DA-73EA-A3B1-61FB1F5393FF}"/>
              </a:ext>
            </a:extLst>
          </p:cNvPr>
          <p:cNvSpPr txBox="1"/>
          <p:nvPr/>
        </p:nvSpPr>
        <p:spPr>
          <a:xfrm>
            <a:off x="1313898" y="2406766"/>
            <a:ext cx="9175428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 create  -n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F53D6-C12B-4422-D0A1-65EDF1CB81F7}"/>
              </a:ext>
            </a:extLst>
          </p:cNvPr>
          <p:cNvSpPr txBox="1"/>
          <p:nvPr/>
        </p:nvSpPr>
        <p:spPr>
          <a:xfrm>
            <a:off x="1224559" y="4097291"/>
            <a:ext cx="91754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activate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2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CD35-B025-8994-C62B-3090CDB8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definition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A81AE-664D-CF07-5514-9229471C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hpccm</a:t>
            </a:r>
            <a:r>
              <a:rPr lang="en-US" dirty="0"/>
              <a:t>/</a:t>
            </a:r>
            <a:r>
              <a:rPr lang="en-US" dirty="0" err="1"/>
              <a:t>Apptainer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DFAE5-79FC-BF0B-0B72-7935E93E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82D5D4-2CF6-53AF-3FF1-C0397EB5508D}"/>
              </a:ext>
            </a:extLst>
          </p:cNvPr>
          <p:cNvGrpSpPr/>
          <p:nvPr/>
        </p:nvGrpSpPr>
        <p:grpSpPr>
          <a:xfrm>
            <a:off x="395750" y="2493963"/>
            <a:ext cx="6624176" cy="3693319"/>
            <a:chOff x="1415847" y="2290917"/>
            <a:chExt cx="6624176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09698C-F001-025A-EA21-30A7F378096F}"/>
                </a:ext>
              </a:extLst>
            </p:cNvPr>
            <p:cNvSpPr txBox="1"/>
            <p:nvPr/>
          </p:nvSpPr>
          <p:spPr>
            <a:xfrm>
              <a:off x="1415847" y="2290917"/>
              <a:ext cx="6624176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'''Recipe to create either a Docker container or Singularity image</a:t>
              </a:r>
            </a:p>
            <a:p>
              <a:r>
                <a:rPr lang="en-US" dirty="0"/>
                <a:t>for a container to run </a:t>
              </a:r>
              <a:r>
                <a:rPr lang="en-US" dirty="0" err="1"/>
                <a:t>Ollama</a:t>
              </a:r>
              <a:r>
                <a:rPr lang="en-US" dirty="0"/>
                <a:t> tools.</a:t>
              </a:r>
            </a:p>
            <a:p>
              <a:endParaRPr lang="en-US" dirty="0"/>
            </a:p>
            <a:p>
              <a:r>
                <a:rPr lang="en-US" dirty="0"/>
                <a:t>Usage:</a:t>
              </a:r>
            </a:p>
            <a:p>
              <a:r>
                <a:rPr lang="en-US" dirty="0"/>
                <a:t>    $ </a:t>
              </a:r>
              <a:r>
                <a:rPr lang="en-US" dirty="0" err="1"/>
                <a:t>hpccm</a:t>
              </a:r>
              <a:r>
                <a:rPr lang="en-US" dirty="0"/>
                <a:t>  --recipe ollama.py  --format docker</a:t>
              </a:r>
            </a:p>
            <a:p>
              <a:r>
                <a:rPr lang="en-US" dirty="0"/>
                <a:t>    $ </a:t>
              </a:r>
              <a:r>
                <a:rPr lang="en-US" dirty="0" err="1"/>
                <a:t>hpccm</a:t>
              </a:r>
              <a:r>
                <a:rPr lang="en-US" dirty="0"/>
                <a:t>  --recipe ollama.py  --format singularity</a:t>
              </a:r>
            </a:p>
            <a:p>
              <a:r>
                <a:rPr lang="en-US" dirty="0"/>
                <a:t>'''</a:t>
              </a:r>
            </a:p>
            <a:p>
              <a:endParaRPr lang="en-US" dirty="0"/>
            </a:p>
            <a:p>
              <a:r>
                <a:rPr lang="en-US" dirty="0"/>
                <a:t># Choose a base image</a:t>
              </a:r>
            </a:p>
            <a:p>
              <a:r>
                <a:rPr lang="en-US" dirty="0"/>
                <a:t>Stage0.baseimage('</a:t>
              </a:r>
              <a:r>
                <a:rPr lang="en-US" dirty="0" err="1"/>
                <a:t>ollama</a:t>
              </a:r>
              <a:r>
                <a:rPr lang="en-US" dirty="0"/>
                <a:t>/</a:t>
              </a:r>
              <a:r>
                <a:rPr lang="en-US" dirty="0" err="1"/>
                <a:t>ollama:latest</a:t>
              </a:r>
              <a:r>
                <a:rPr lang="en-US" dirty="0"/>
                <a:t>')</a:t>
              </a:r>
            </a:p>
            <a:p>
              <a:endParaRPr lang="en-US" dirty="0"/>
            </a:p>
            <a:p>
              <a:r>
                <a:rPr lang="en-US" dirty="0"/>
                <a:t># add run script, i.e., start bash</a:t>
              </a:r>
            </a:p>
            <a:p>
              <a:r>
                <a:rPr lang="en-US" dirty="0"/>
                <a:t>Stage0 += </a:t>
              </a:r>
              <a:r>
                <a:rPr lang="en-US" dirty="0" err="1"/>
                <a:t>runscript</a:t>
              </a:r>
              <a:r>
                <a:rPr lang="en-US" dirty="0"/>
                <a:t>(commands=['</a:t>
              </a:r>
              <a:r>
                <a:rPr lang="en-US" dirty="0" err="1"/>
                <a:t>ollama</a:t>
              </a:r>
              <a:r>
                <a:rPr lang="en-US" dirty="0"/>
                <a:t>'])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2BF0CE-730B-E3E8-53EF-1F2A100BEB6E}"/>
                </a:ext>
              </a:extLst>
            </p:cNvPr>
            <p:cNvSpPr txBox="1"/>
            <p:nvPr/>
          </p:nvSpPr>
          <p:spPr>
            <a:xfrm>
              <a:off x="6611038" y="5614904"/>
              <a:ext cx="14253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Ollama.py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0FFCFAB-6117-68CC-4082-9385D3BC7E35}"/>
              </a:ext>
            </a:extLst>
          </p:cNvPr>
          <p:cNvSpPr txBox="1"/>
          <p:nvPr/>
        </p:nvSpPr>
        <p:spPr>
          <a:xfrm>
            <a:off x="6437362" y="3493462"/>
            <a:ext cx="4916438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ollama.py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ollama.recipe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8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8876-AC8C-4B05-3F19-69AFA027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creation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E4511-6944-0C5A-CD99-B2DA3BEA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054229-75A8-1637-F3AF-4451EF542208}"/>
              </a:ext>
            </a:extLst>
          </p:cNvPr>
          <p:cNvGrpSpPr/>
          <p:nvPr/>
        </p:nvGrpSpPr>
        <p:grpSpPr>
          <a:xfrm>
            <a:off x="525966" y="1340646"/>
            <a:ext cx="8579069" cy="5355312"/>
            <a:chOff x="1415847" y="2290917"/>
            <a:chExt cx="8579069" cy="5355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B35A6B-93D0-6C31-E86E-2CC5A19549B2}"/>
                </a:ext>
              </a:extLst>
            </p:cNvPr>
            <p:cNvSpPr txBox="1"/>
            <p:nvPr/>
          </p:nvSpPr>
          <p:spPr>
            <a:xfrm>
              <a:off x="1415847" y="2290917"/>
              <a:ext cx="8579069" cy="5355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#!/usr/bin/env -S bash -l</a:t>
              </a:r>
            </a:p>
            <a:p>
              <a:r>
                <a:rPr lang="en-US" dirty="0"/>
                <a:t>#SBATCH --account=</a:t>
              </a:r>
              <a:r>
                <a:rPr lang="en-US" dirty="0" err="1"/>
                <a:t>lp_gpgpu_training</a:t>
              </a:r>
              <a:endParaRPr lang="en-US" dirty="0"/>
            </a:p>
            <a:p>
              <a:r>
                <a:rPr lang="en-US" dirty="0"/>
                <a:t>#SBATCH --nodes=1  --</a:t>
              </a:r>
              <a:r>
                <a:rPr lang="en-US" dirty="0" err="1"/>
                <a:t>ntasks</a:t>
              </a:r>
              <a:r>
                <a:rPr lang="en-US" dirty="0"/>
                <a:t>=1  --</a:t>
              </a:r>
              <a:r>
                <a:rPr lang="en-US" dirty="0" err="1"/>
                <a:t>cpus</a:t>
              </a:r>
              <a:r>
                <a:rPr lang="en-US" dirty="0"/>
                <a:t>-per-task=9</a:t>
              </a:r>
            </a:p>
            <a:p>
              <a:r>
                <a:rPr lang="en-US" dirty="0"/>
                <a:t>#SBATCH --time=00:30:00</a:t>
              </a:r>
            </a:p>
            <a:p>
              <a:r>
                <a:rPr lang="en-US" dirty="0"/>
                <a:t>#SBATCH --cluster=genius  --partition=batch_p100</a:t>
              </a:r>
            </a:p>
            <a:p>
              <a:endParaRPr lang="en-US" dirty="0"/>
            </a:p>
            <a:p>
              <a:r>
                <a:rPr lang="en-US" dirty="0"/>
                <a:t>if [ -z $RECIPE ]</a:t>
              </a:r>
            </a:p>
            <a:p>
              <a:r>
                <a:rPr lang="en-US" dirty="0"/>
                <a:t>then</a:t>
              </a:r>
            </a:p>
            <a:p>
              <a:r>
                <a:rPr lang="en-US" dirty="0"/>
                <a:t>    (&gt;&amp;2 echo "RECIPE not set")</a:t>
              </a:r>
            </a:p>
            <a:p>
              <a:r>
                <a:rPr lang="en-US" dirty="0"/>
                <a:t>    exit 1</a:t>
              </a:r>
            </a:p>
            <a:p>
              <a:r>
                <a:rPr lang="en-US" dirty="0"/>
                <a:t>fi</a:t>
              </a:r>
            </a:p>
            <a:p>
              <a:endParaRPr lang="en-US" dirty="0"/>
            </a:p>
            <a:p>
              <a:r>
                <a:rPr lang="en-US" dirty="0"/>
                <a:t>IMAGE=$(</a:t>
              </a:r>
              <a:r>
                <a:rPr lang="en-US" dirty="0" err="1"/>
                <a:t>basename</a:t>
              </a:r>
              <a:r>
                <a:rPr lang="en-US" dirty="0"/>
                <a:t> "${RECIPE%.*}.</a:t>
              </a:r>
              <a:r>
                <a:rPr lang="en-US" dirty="0" err="1"/>
                <a:t>sif</a:t>
              </a:r>
              <a:r>
                <a:rPr lang="en-US" dirty="0"/>
                <a:t>")</a:t>
              </a:r>
            </a:p>
            <a:p>
              <a:r>
                <a:rPr lang="en-US" dirty="0"/>
                <a:t>export APPTAINER_TMPDIR=$VSC_SCRATCH/</a:t>
              </a:r>
              <a:r>
                <a:rPr lang="en-US" dirty="0" err="1"/>
                <a:t>singularity_tmp</a:t>
              </a:r>
              <a:endParaRPr lang="en-US" dirty="0"/>
            </a:p>
            <a:p>
              <a:r>
                <a:rPr lang="en-US" dirty="0" err="1"/>
                <a:t>mkdir</a:t>
              </a:r>
              <a:r>
                <a:rPr lang="en-US" dirty="0"/>
                <a:t> -p $APPTAINER_TMPDIR</a:t>
              </a:r>
            </a:p>
            <a:p>
              <a:r>
                <a:rPr lang="en-US" dirty="0"/>
                <a:t>export APPTAINER_CACHEDIR=$VSC_SCRATCH/</a:t>
              </a:r>
              <a:r>
                <a:rPr lang="en-US" dirty="0" err="1"/>
                <a:t>singularity_cache</a:t>
              </a:r>
              <a:endParaRPr lang="en-US" dirty="0"/>
            </a:p>
            <a:p>
              <a:r>
                <a:rPr lang="en-US" dirty="0" err="1"/>
                <a:t>mkdir</a:t>
              </a:r>
              <a:r>
                <a:rPr lang="en-US" dirty="0"/>
                <a:t> -p $APPTAINER_CACHEDIR</a:t>
              </a:r>
            </a:p>
            <a:p>
              <a:endParaRPr lang="en-US" dirty="0"/>
            </a:p>
            <a:p>
              <a:r>
                <a:rPr lang="en-US" dirty="0" err="1"/>
                <a:t>apptainer</a:t>
              </a:r>
              <a:r>
                <a:rPr lang="en-US" dirty="0"/>
                <a:t> build --</a:t>
              </a:r>
              <a:r>
                <a:rPr lang="en-US" dirty="0" err="1"/>
                <a:t>nv</a:t>
              </a:r>
              <a:r>
                <a:rPr lang="en-US" dirty="0"/>
                <a:t> --force --</a:t>
              </a:r>
              <a:r>
                <a:rPr lang="en-US" dirty="0" err="1"/>
                <a:t>fakeroot</a:t>
              </a:r>
              <a:r>
                <a:rPr lang="en-US" dirty="0"/>
                <a:t> $IMAGE $RECIPE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4D516F-98D3-3FEF-BFDF-BDE3FBC9F0C1}"/>
                </a:ext>
              </a:extLst>
            </p:cNvPr>
            <p:cNvSpPr txBox="1"/>
            <p:nvPr/>
          </p:nvSpPr>
          <p:spPr>
            <a:xfrm>
              <a:off x="6915227" y="2293929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apptainer_build.slurm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CF449D-E61E-DBD2-637B-6F4970C7AC88}"/>
              </a:ext>
            </a:extLst>
          </p:cNvPr>
          <p:cNvSpPr txBox="1"/>
          <p:nvPr/>
        </p:nvSpPr>
        <p:spPr>
          <a:xfrm>
            <a:off x="4562475" y="3177659"/>
            <a:ext cx="7391399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ppexport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=ALL,RECIPE=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ollama.recipse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apptainer_build.slurm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92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Architecture: deep neural networks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97740-FA13-C433-D5AF-142EC02EF312}"/>
              </a:ext>
            </a:extLst>
          </p:cNvPr>
          <p:cNvSpPr txBox="1"/>
          <p:nvPr/>
        </p:nvSpPr>
        <p:spPr>
          <a:xfrm>
            <a:off x="2526890" y="4090219"/>
            <a:ext cx="46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42</a:t>
            </a:r>
            <a:r>
              <a:rPr lang="en-US" baseline="30000" dirty="0"/>
              <a:t>nd</a:t>
            </a:r>
            <a:r>
              <a:rPr lang="en-US" dirty="0"/>
              <a:t> president of the United States was...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C6EB5-A2D6-A2A3-6A42-E4DACCFB43C7}"/>
              </a:ext>
            </a:extLst>
          </p:cNvPr>
          <p:cNvGrpSpPr/>
          <p:nvPr/>
        </p:nvGrpSpPr>
        <p:grpSpPr>
          <a:xfrm>
            <a:off x="8150939" y="3244334"/>
            <a:ext cx="2176045" cy="1972707"/>
            <a:chOff x="8150939" y="3244334"/>
            <a:chExt cx="2176045" cy="19727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4CA42A-C2C8-0946-2A9A-C7B596F859EC}"/>
                </a:ext>
              </a:extLst>
            </p:cNvPr>
            <p:cNvSpPr txBox="1"/>
            <p:nvPr/>
          </p:nvSpPr>
          <p:spPr>
            <a:xfrm>
              <a:off x="8150939" y="3244334"/>
              <a:ext cx="1868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Bill Clinton: 90 %</a:t>
              </a:r>
              <a:endParaRPr lang="LID409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86D96-C7AA-1220-B693-8D4C9F96D39A}"/>
                </a:ext>
              </a:extLst>
            </p:cNvPr>
            <p:cNvSpPr txBox="1"/>
            <p:nvPr/>
          </p:nvSpPr>
          <p:spPr>
            <a:xfrm>
              <a:off x="8150939" y="3645178"/>
              <a:ext cx="192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George Bush: 3 %</a:t>
              </a:r>
              <a:endParaRPr lang="LID409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D43AC-E9E7-398C-CA1E-2D39DD0304E7}"/>
                </a:ext>
              </a:extLst>
            </p:cNvPr>
            <p:cNvSpPr txBox="1"/>
            <p:nvPr/>
          </p:nvSpPr>
          <p:spPr>
            <a:xfrm>
              <a:off x="8150939" y="4046022"/>
              <a:ext cx="204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Richard Nixon: 2 %</a:t>
              </a:r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AD82C-E03F-E508-40BF-B4F44886DB8D}"/>
                </a:ext>
              </a:extLst>
            </p:cNvPr>
            <p:cNvSpPr txBox="1"/>
            <p:nvPr/>
          </p:nvSpPr>
          <p:spPr>
            <a:xfrm>
              <a:off x="8150939" y="4446866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Jacques Chirac: 2 %</a:t>
              </a:r>
              <a:endParaRPr lang="LID4096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CA20A5-4EDD-3E34-674F-D9890B9A3F4D}"/>
                </a:ext>
              </a:extLst>
            </p:cNvPr>
            <p:cNvSpPr txBox="1"/>
            <p:nvPr/>
          </p:nvSpPr>
          <p:spPr>
            <a:xfrm>
              <a:off x="8150939" y="484770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AF77ED-08E0-F55B-67C8-026ED4DCA85D}"/>
              </a:ext>
            </a:extLst>
          </p:cNvPr>
          <p:cNvGrpSpPr/>
          <p:nvPr/>
        </p:nvGrpSpPr>
        <p:grpSpPr>
          <a:xfrm>
            <a:off x="7315200" y="3224981"/>
            <a:ext cx="2674374" cy="973393"/>
            <a:chOff x="7315200" y="3224981"/>
            <a:chExt cx="2674374" cy="97339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9440DF-30F4-2A94-C4D3-6B8BC5D8F8F5}"/>
                </a:ext>
              </a:extLst>
            </p:cNvPr>
            <p:cNvSpPr/>
            <p:nvPr/>
          </p:nvSpPr>
          <p:spPr>
            <a:xfrm>
              <a:off x="8082116" y="3224981"/>
              <a:ext cx="1907458" cy="373625"/>
            </a:xfrm>
            <a:prstGeom prst="round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79CCD8-1880-CF46-854A-2075DEBA32A0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315200" y="3411794"/>
              <a:ext cx="766916" cy="7865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16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404262-CBD4-60B5-5D3D-44E276D3B3A5}"/>
              </a:ext>
            </a:extLst>
          </p:cNvPr>
          <p:cNvGrpSpPr/>
          <p:nvPr/>
        </p:nvGrpSpPr>
        <p:grpSpPr>
          <a:xfrm>
            <a:off x="1061882" y="5738289"/>
            <a:ext cx="934065" cy="729800"/>
            <a:chOff x="1061882" y="5783414"/>
            <a:chExt cx="934065" cy="729800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3041F06-63EE-4C66-9FD8-DA51DC79C66D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BA8E7C-4C6D-9AB5-C465-2D7087D33FEC}"/>
                </a:ext>
              </a:extLst>
            </p:cNvPr>
            <p:cNvSpPr txBox="1"/>
            <p:nvPr/>
          </p:nvSpPr>
          <p:spPr>
            <a:xfrm>
              <a:off x="1081548" y="6051549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288A7-D2FA-D810-31BB-195C229A7D89}"/>
              </a:ext>
            </a:extLst>
          </p:cNvPr>
          <p:cNvGrpSpPr/>
          <p:nvPr/>
        </p:nvGrpSpPr>
        <p:grpSpPr>
          <a:xfrm>
            <a:off x="6051752" y="5738289"/>
            <a:ext cx="1125629" cy="729800"/>
            <a:chOff x="943894" y="5783414"/>
            <a:chExt cx="1125629" cy="729800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D067B78-EF66-2FBE-BCD4-EA2F14AC992F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E11716-C4F1-3802-FB7C-2CA709E59582}"/>
                </a:ext>
              </a:extLst>
            </p:cNvPr>
            <p:cNvSpPr txBox="1"/>
            <p:nvPr/>
          </p:nvSpPr>
          <p:spPr>
            <a:xfrm>
              <a:off x="943894" y="6051549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06C87D-41D1-B56F-88F8-A072CAF12250}"/>
              </a:ext>
            </a:extLst>
          </p:cNvPr>
          <p:cNvGrpSpPr/>
          <p:nvPr/>
        </p:nvGrpSpPr>
        <p:grpSpPr>
          <a:xfrm>
            <a:off x="2654706" y="5738289"/>
            <a:ext cx="3106996" cy="729799"/>
            <a:chOff x="1061881" y="5783415"/>
            <a:chExt cx="3106996" cy="72979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88447FF7-E130-668F-68EF-E5BFE8A7D8D9}"/>
                </a:ext>
              </a:extLst>
            </p:cNvPr>
            <p:cNvSpPr/>
            <p:nvPr/>
          </p:nvSpPr>
          <p:spPr>
            <a:xfrm rot="5400000">
              <a:off x="2516062" y="4329234"/>
              <a:ext cx="198634" cy="310699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4573E8-FD75-611A-39E7-333E7A827BF5}"/>
                </a:ext>
              </a:extLst>
            </p:cNvPr>
            <p:cNvSpPr txBox="1"/>
            <p:nvPr/>
          </p:nvSpPr>
          <p:spPr>
            <a:xfrm>
              <a:off x="1514162" y="6051549"/>
              <a:ext cx="2189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Hidden layer(s)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8C6BAC-8193-D0F5-6745-ABFDA9646193}"/>
              </a:ext>
            </a:extLst>
          </p:cNvPr>
          <p:cNvGrpSpPr/>
          <p:nvPr/>
        </p:nvGrpSpPr>
        <p:grpSpPr>
          <a:xfrm>
            <a:off x="2566219" y="1298523"/>
            <a:ext cx="3426550" cy="1325563"/>
            <a:chOff x="2566219" y="1298523"/>
            <a:chExt cx="3426550" cy="13255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92099A-2864-6DEC-0219-E1D5BE9D3034}"/>
                </a:ext>
              </a:extLst>
            </p:cNvPr>
            <p:cNvSpPr txBox="1"/>
            <p:nvPr/>
          </p:nvSpPr>
          <p:spPr>
            <a:xfrm>
              <a:off x="3653008" y="1298523"/>
              <a:ext cx="1252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Weights</a:t>
              </a:r>
              <a:endParaRPr lang="LID4096" sz="24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698576-67CA-DA87-30B9-8AA72648084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2566219" y="1760188"/>
              <a:ext cx="1713275" cy="32129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F501B9-A1E1-B2A1-05EE-E62152D5F46C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4279494" y="1760188"/>
              <a:ext cx="125358" cy="5012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9EFB6B-507B-2482-467C-D970E578AA10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4279494" y="1760188"/>
              <a:ext cx="1713275" cy="86389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E7DC92-E30D-A0DB-D23D-7CACE8F4199E}"/>
              </a:ext>
            </a:extLst>
          </p:cNvPr>
          <p:cNvSpPr txBox="1"/>
          <p:nvPr/>
        </p:nvSpPr>
        <p:spPr>
          <a:xfrm>
            <a:off x="5377069" y="5727125"/>
            <a:ext cx="511447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expensive!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4BBEC-D3C4-15E3-7EE6-C09090019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A290-5518-E6BF-A895-448A6395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  <a:r>
              <a:rPr lang="en-BE" dirty="0"/>
              <a:t>: </a:t>
            </a:r>
            <a:r>
              <a:rPr lang="en-US" dirty="0"/>
              <a:t>using the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B3B-DFE8-4C7D-0998-346CFAA5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new input</a:t>
            </a:r>
            <a:endParaRPr lang="en-BE" dirty="0"/>
          </a:p>
          <a:p>
            <a:r>
              <a:rPr lang="en-US" dirty="0"/>
              <a:t>Compute output for each layer (forward)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DBD38-F77E-8DE6-3643-F836AC76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FEC3C-8F87-6087-1923-DCB43D83DB57}"/>
              </a:ext>
            </a:extLst>
          </p:cNvPr>
          <p:cNvSpPr txBox="1"/>
          <p:nvPr/>
        </p:nvSpPr>
        <p:spPr>
          <a:xfrm>
            <a:off x="2007704" y="3431571"/>
            <a:ext cx="69728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Weights are fixed, i.e., ANN doesn't change`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D2BC-846C-A72A-F5B8-D97DB6E4D4D8}"/>
              </a:ext>
            </a:extLst>
          </p:cNvPr>
          <p:cNvSpPr txBox="1"/>
          <p:nvPr/>
        </p:nvSpPr>
        <p:spPr>
          <a:xfrm>
            <a:off x="5150927" y="4975962"/>
            <a:ext cx="446109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cheap!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55542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6922-CD59-FE21-F906-E45D6EC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8707-45ED-3C52-6A4E-1F277D87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144" cy="4351338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Positional encoding</a:t>
            </a:r>
          </a:p>
          <a:p>
            <a:pPr lvl="1"/>
            <a:r>
              <a:rPr lang="en-US" dirty="0"/>
              <a:t>Multi-head attention</a:t>
            </a:r>
          </a:p>
          <a:p>
            <a:pPr lvl="1"/>
            <a:r>
              <a:rPr lang="en-US" dirty="0"/>
              <a:t>Layer normalization</a:t>
            </a:r>
          </a:p>
          <a:p>
            <a:pPr lvl="1"/>
            <a:r>
              <a:rPr lang="en-US" dirty="0" err="1"/>
              <a:t>Softmax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Predict next output token based on</a:t>
            </a:r>
          </a:p>
          <a:p>
            <a:pPr lvl="1"/>
            <a:r>
              <a:rPr lang="en-US" dirty="0"/>
              <a:t>Input token sequence</a:t>
            </a:r>
          </a:p>
          <a:p>
            <a:pPr lvl="1"/>
            <a:r>
              <a:rPr lang="en-US" dirty="0"/>
              <a:t>Previous output token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F2791-A232-52BB-2045-6D2124AA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C2759-9114-B46F-9C55-64696EC9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7214616" y="275590"/>
            <a:ext cx="4343400" cy="60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5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3152693" y="5244860"/>
            <a:ext cx="6255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https://github.com/gjbex/AI-tools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327323-3FD7-C506-7B97-C9E35D321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654503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86897-BDFB-F9FD-2005-FF0CE13C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A0B0E-0478-129C-B451-8B0FCDD2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026ABE-635D-5847-3BB1-912A8A919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646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D93FD-36AE-9442-F93C-0B9AEC981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AB2E-3319-04F7-2735-0BA74D58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4033E-B48D-441E-61FB-B667D085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545B24-BFFB-3845-8421-9E3A98822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78753" r="12063" b="8268"/>
          <a:stretch/>
        </p:blipFill>
        <p:spPr bwMode="auto">
          <a:xfrm>
            <a:off x="2366195" y="2664635"/>
            <a:ext cx="7459611" cy="15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51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0984-B12F-1A75-C55D-8240F4A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US" dirty="0"/>
                  <a:t> input tokens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sub>
                    </m:sSub>
                  </m:oMath>
                </a14:m>
                <a:r>
                  <a:rPr lang="en-US" dirty="0"/>
                  <a:t> previous ouput tokens</a:t>
                </a:r>
                <a:endParaRPr lang="LID4096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  <a:blipFill>
                <a:blip r:embed="rId2"/>
                <a:stretch>
                  <a:fillRect t="-6977" r="-12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122158-FCD0-5747-88FC-851B5616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93A332-3A28-0B0C-9547-E23130FB6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28428"/>
              </p:ext>
            </p:extLst>
          </p:nvPr>
        </p:nvGraphicFramePr>
        <p:xfrm>
          <a:off x="196366" y="2999206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8BDA6B8-7BD4-F458-DA1C-509668D4B91C}"/>
              </a:ext>
            </a:extLst>
          </p:cNvPr>
          <p:cNvGrpSpPr/>
          <p:nvPr/>
        </p:nvGrpSpPr>
        <p:grpSpPr>
          <a:xfrm>
            <a:off x="3034947" y="3343269"/>
            <a:ext cx="2112304" cy="2595005"/>
            <a:chOff x="9808906" y="2317355"/>
            <a:chExt cx="2112304" cy="2595005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B43E6C0-DD0A-16AC-E6A2-CAEB7F46016D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A32972-7493-62E0-AFB5-10D935C42561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A4CC36-3045-9D64-3598-885C786C2CA4}"/>
              </a:ext>
            </a:extLst>
          </p:cNvPr>
          <p:cNvSpPr txBox="1"/>
          <p:nvPr/>
        </p:nvSpPr>
        <p:spPr>
          <a:xfrm>
            <a:off x="10537696" y="3266317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F411F-CA07-6B07-B99A-12BE0016E895}"/>
              </a:ext>
            </a:extLst>
          </p:cNvPr>
          <p:cNvSpPr txBox="1"/>
          <p:nvPr/>
        </p:nvSpPr>
        <p:spPr>
          <a:xfrm>
            <a:off x="2003744" y="6133527"/>
            <a:ext cx="80958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Input and output vocabulary can be different (sizes)</a:t>
            </a:r>
            <a:endParaRPr lang="LID4096" sz="28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C75868-569A-0797-E431-581658AEC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28550"/>
              </p:ext>
            </p:extLst>
          </p:nvPr>
        </p:nvGraphicFramePr>
        <p:xfrm>
          <a:off x="6494120" y="2994895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chaise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85BB-446D-B8B1-62F8-6B7253F830DF}"/>
              </a:ext>
            </a:extLst>
          </p:cNvPr>
          <p:cNvGrpSpPr/>
          <p:nvPr/>
        </p:nvGrpSpPr>
        <p:grpSpPr>
          <a:xfrm>
            <a:off x="9332701" y="3338958"/>
            <a:ext cx="2112304" cy="2595005"/>
            <a:chOff x="9808906" y="2317355"/>
            <a:chExt cx="2112304" cy="2595005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C783A5E-DD61-FB4A-1CBE-955728DA54A3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0DD169-523B-D590-CE2A-BA1A1118851A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AE7B79-92C6-9411-C1AF-A55856C28AAA}"/>
              </a:ext>
            </a:extLst>
          </p:cNvPr>
          <p:cNvSpPr txBox="1"/>
          <p:nvPr/>
        </p:nvSpPr>
        <p:spPr>
          <a:xfrm>
            <a:off x="3795392" y="3296299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3808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4930D-3B10-5502-015A-D14EAA1C4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A566-F91D-93B0-D059-756D424F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6DAFEB-3729-7420-4D42-B3BBB162E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31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4D4BF-3BD7-2355-68BB-F6D144BA1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D6BD-7F89-54B7-E1C2-785297D0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99C9C-CA55-A8AD-E2A0-9F9B854B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C69A6F-A6A8-7CE6-3948-CD3CE5EE3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t="71666" r="51350" b="8267"/>
          <a:stretch/>
        </p:blipFill>
        <p:spPr bwMode="auto">
          <a:xfrm>
            <a:off x="4788027" y="2150955"/>
            <a:ext cx="2615946" cy="255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8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4B44-E047-8E3D-8F37-2E08AFF40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1BA9-CC9B-489C-BC4B-9D0C8F7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Represent words as one-hot vectors</a:t>
                </a:r>
                <a:br>
                  <a:rPr lang="en-US" dirty="0"/>
                </a:br>
                <a:r>
                  <a:rPr lang="en-US" dirty="0"/>
                  <a:t>length = vocabulary size</a:t>
                </a:r>
              </a:p>
              <a:p>
                <a:pPr marL="742950" lvl="1" indent="-285750"/>
                <a:r>
                  <a:rPr lang="en-US" dirty="0"/>
                  <a:t>Issues</a:t>
                </a:r>
              </a:p>
              <a:p>
                <a:pPr marL="1200150" lvl="2" indent="-285750"/>
                <a:r>
                  <a:rPr lang="en-US" dirty="0"/>
                  <a:t>Unwieldy</a:t>
                </a:r>
              </a:p>
              <a:p>
                <a:pPr marL="1200150" lvl="2" indent="-285750"/>
                <a:r>
                  <a:rPr lang="en-US" dirty="0"/>
                  <a:t>No semantics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Word embeddings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Vector distance </a:t>
                </a:r>
                <a:r>
                  <a:rPr lang="en-US" dirty="0">
                    <a:sym typeface="Symbol" panose="05050102010706020507" pitchFamily="18" charset="2"/>
                  </a:rPr>
                  <a:t></a:t>
                </a:r>
                <a:r>
                  <a:rPr lang="en-US" dirty="0"/>
                  <a:t> semantic distance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Training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context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Discover relations with surrounding words</a:t>
                </a: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  <a:blipFill>
                <a:blip r:embed="rId2"/>
                <a:stretch>
                  <a:fillRect l="-1885" t="-3501" b="-4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EAAC1-58F4-89F9-5348-02F4492C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57CC1682-7333-8E3E-81AB-B0FEDF89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893293-3DE8-34BD-A65A-6D72C5E0DED9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0A1E70-C239-B2CF-E3B8-647C39AC2ECF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BD1D29-B4D4-EBF5-2C01-09F7D4B85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/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59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22ED-F9D5-905A-72D2-458CC6E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encoding: 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39BE-3268-C8EA-2CA9-FECB142E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context,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Position of token in sequence is important</a:t>
            </a:r>
          </a:p>
          <a:p>
            <a:pPr lvl="1"/>
            <a:r>
              <a:rPr lang="en-US" dirty="0"/>
              <a:t>Absolute position</a:t>
            </a:r>
          </a:p>
          <a:p>
            <a:pPr lvl="1"/>
            <a:r>
              <a:rPr lang="en-US" dirty="0"/>
              <a:t>Relative position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91AFF-67BC-2B11-5385-E89883E1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04945-92AF-4EF9-0540-AD45A527A58A}"/>
              </a:ext>
            </a:extLst>
          </p:cNvPr>
          <p:cNvSpPr txBox="1"/>
          <p:nvPr/>
        </p:nvSpPr>
        <p:spPr>
          <a:xfrm>
            <a:off x="1399032" y="2356847"/>
            <a:ext cx="974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George Floyd was murdered by Officer Derek Chauvin in Minneapolis</a:t>
            </a:r>
            <a:endParaRPr lang="LID4096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E7781-734F-A026-0388-50898A2637EB}"/>
              </a:ext>
            </a:extLst>
          </p:cNvPr>
          <p:cNvSpPr txBox="1"/>
          <p:nvPr/>
        </p:nvSpPr>
        <p:spPr>
          <a:xfrm>
            <a:off x="1441511" y="3569951"/>
            <a:ext cx="966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Officer Derek Chauvin was murdered by George Floyd in Minneapolis</a:t>
            </a:r>
            <a:endParaRPr lang="LID4096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0C169-9C51-C4A7-C816-3BC735E1EE6C}"/>
              </a:ext>
            </a:extLst>
          </p:cNvPr>
          <p:cNvSpPr txBox="1"/>
          <p:nvPr/>
        </p:nvSpPr>
        <p:spPr>
          <a:xfrm>
            <a:off x="5727556" y="2932621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versu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80450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D74D9-4808-9CE3-5F61-0087D7A9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E97003-24DD-6813-7EBB-7CDF0DA1B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03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E05A9-05CD-5B70-77B5-8D29C0DC2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22DF-91F3-B49A-3115-0C108171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2FC2-6A0E-517D-7271-5F15C640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A51F9B-5819-674D-3687-808C9B1D99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64972" r="52524" b="8267"/>
          <a:stretch/>
        </p:blipFill>
        <p:spPr bwMode="auto">
          <a:xfrm>
            <a:off x="4446891" y="1992453"/>
            <a:ext cx="3354120" cy="2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77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518D-FA64-03C9-0221-3E11C81E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BB943-E300-6FE4-F771-10689F21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EFF785-5A46-5D93-92D5-11D90D4E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57" y="1209033"/>
            <a:ext cx="6518790" cy="468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DEAAB5E-0F6F-4733-B1E5-440BFDDBBC5C}"/>
              </a:ext>
            </a:extLst>
          </p:cNvPr>
          <p:cNvGrpSpPr/>
          <p:nvPr/>
        </p:nvGrpSpPr>
        <p:grpSpPr>
          <a:xfrm>
            <a:off x="1386252" y="2448231"/>
            <a:ext cx="4992397" cy="2635045"/>
            <a:chOff x="1091283" y="2664542"/>
            <a:chExt cx="4992397" cy="263504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341913-FEAF-735A-4913-2C8031C2E5F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4373785" y="2664542"/>
              <a:ext cx="1709895" cy="9168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0EA7494-53C9-2E28-D075-14456EEA5A6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373785" y="3581400"/>
              <a:ext cx="1709895" cy="171818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39D252-8A66-241B-A30F-20E06570AF8C}"/>
                </a:ext>
              </a:extLst>
            </p:cNvPr>
            <p:cNvSpPr txBox="1"/>
            <p:nvPr/>
          </p:nvSpPr>
          <p:spPr>
            <a:xfrm>
              <a:off x="1091283" y="3104346"/>
              <a:ext cx="328250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Unique vector for</a:t>
              </a:r>
              <a:br>
                <a:rPr lang="en-US" sz="2800" dirty="0"/>
              </a:br>
              <a:r>
                <a:rPr lang="en-US" sz="2800" dirty="0"/>
                <a:t>each position in text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3AF1BF-FC1C-1ABF-280B-3BFF8506046C}"/>
              </a:ext>
            </a:extLst>
          </p:cNvPr>
          <p:cNvSpPr txBox="1"/>
          <p:nvPr/>
        </p:nvSpPr>
        <p:spPr>
          <a:xfrm>
            <a:off x="1028878" y="4822534"/>
            <a:ext cx="40505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Add to embedding vector</a:t>
            </a:r>
            <a:br>
              <a:rPr lang="en-US" sz="2800" dirty="0"/>
            </a:br>
            <a:r>
              <a:rPr lang="en-US" sz="2800" dirty="0"/>
              <a:t>of word at that position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/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blipFill>
                <a:blip r:embed="rId3"/>
                <a:stretch>
                  <a:fillRect l="-445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55C3D-8BE0-3F15-4D2E-0D8363C7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FB52-8931-89B4-B09F-CD2F68A1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1FE47A-0349-AB0F-BE26-D49B326E3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2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CBC2-E592-9DBF-5BB1-9A2A73B6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B212-D6CA-B25D-720E-4A90F7D9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</a:t>
            </a:r>
            <a:r>
              <a:rPr lang="en-US" dirty="0" err="1"/>
              <a:t>attenstion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C751C-D55C-2E23-12F3-550E2B54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D6260E-CFA7-3507-BFA1-483AC3B92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2" t="54865" r="52557" b="31663"/>
          <a:stretch/>
        </p:blipFill>
        <p:spPr bwMode="auto">
          <a:xfrm>
            <a:off x="4896800" y="2534211"/>
            <a:ext cx="2431255" cy="18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0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DB46-9E04-797D-59C0-10E495C4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</p:spPr>
            <p:txBody>
              <a:bodyPr/>
              <a:lstStyle/>
              <a:p>
                <a:r>
                  <a:rPr lang="en-US" dirty="0"/>
                  <a:t>V: value</a:t>
                </a:r>
              </a:p>
              <a:p>
                <a:r>
                  <a:rPr lang="en-US" dirty="0"/>
                  <a:t>K: key</a:t>
                </a:r>
              </a:p>
              <a:p>
                <a:r>
                  <a:rPr lang="en-US" dirty="0"/>
                  <a:t>Q: query</a:t>
                </a:r>
              </a:p>
              <a:p>
                <a:endParaRPr lang="en-US" dirty="0"/>
              </a:p>
              <a:p>
                <a:r>
                  <a:rPr lang="en-US" i="1" dirty="0"/>
                  <a:t>h</a:t>
                </a:r>
                <a:r>
                  <a:rPr lang="en-US" dirty="0"/>
                  <a:t>: number of heads,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  <a:blipFill>
                <a:blip r:embed="rId2"/>
                <a:stretch>
                  <a:fillRect l="-193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EDEBD-30BE-737F-7B96-73A2ECE1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13705-704F-DB25-4AC0-729B52B3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10" y="1690688"/>
            <a:ext cx="37623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/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attention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/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blipFill>
                <a:blip r:embed="rId5"/>
                <a:stretch>
                  <a:fillRect l="-16901" r="-1408" b="-819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/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blipFill>
                <a:blip r:embed="rId6"/>
                <a:stretch>
                  <a:fillRect l="-15584" r="-3896" b="-131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/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blipFill>
                <a:blip r:embed="rId7"/>
                <a:stretch>
                  <a:fillRect l="-16438" r="-4110" b="-181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/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blipFill>
                <a:blip r:embed="rId8"/>
                <a:stretch>
                  <a:fillRect l="-4237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D3F372-A036-B399-3DDA-660666B8C10D}"/>
              </a:ext>
            </a:extLst>
          </p:cNvPr>
          <p:cNvSpPr txBox="1"/>
          <p:nvPr/>
        </p:nvSpPr>
        <p:spPr>
          <a:xfrm>
            <a:off x="7784690" y="2359742"/>
            <a:ext cx="39896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Heads can look at all tokens!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843CB-5ECD-6C90-EB04-8EFD9EADDB3D}"/>
              </a:ext>
            </a:extLst>
          </p:cNvPr>
          <p:cNvSpPr txBox="1"/>
          <p:nvPr/>
        </p:nvSpPr>
        <p:spPr>
          <a:xfrm>
            <a:off x="2269035" y="5267167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Was defeated by</a:t>
            </a:r>
            <a:endParaRPr lang="LID4096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F91F-9BFE-C2A1-DC5C-0EC1EC56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and </a:t>
                </a:r>
                <a:r>
                  <a:rPr lang="en-US" b="1" dirty="0"/>
                  <a:t>B</a:t>
                </a:r>
                <a:r>
                  <a:rPr lang="en-US" dirty="0"/>
                  <a:t> in same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C87B-25C5-5EC9-EA18-69854AC3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/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2C440CB-63DC-B4D8-EA6C-31AB7D78D71A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87085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77F0-F2EB-C60F-3AAE-619F7199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D500-7FD5-E292-C1E1-40B21DDE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can have multiple semantic relationships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83B36-998A-8276-EABD-8F90CDFB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BCE2B8-6503-317A-ED91-044EB7007A84}"/>
              </a:ext>
            </a:extLst>
          </p:cNvPr>
          <p:cNvSpPr/>
          <p:nvPr/>
        </p:nvSpPr>
        <p:spPr>
          <a:xfrm>
            <a:off x="894731" y="4227870"/>
            <a:ext cx="1189703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Germany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7CF58C-9EF2-F95F-0174-B905E08E3BB0}"/>
              </a:ext>
            </a:extLst>
          </p:cNvPr>
          <p:cNvSpPr/>
          <p:nvPr/>
        </p:nvSpPr>
        <p:spPr>
          <a:xfrm>
            <a:off x="4144292" y="4227870"/>
            <a:ext cx="1587910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Soviet Union</a:t>
            </a:r>
            <a:endParaRPr lang="LID4096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305B87-5787-1CEB-AFDB-3A3595C9FBA4}"/>
              </a:ext>
            </a:extLst>
          </p:cNvPr>
          <p:cNvGrpSpPr/>
          <p:nvPr/>
        </p:nvGrpSpPr>
        <p:grpSpPr>
          <a:xfrm>
            <a:off x="1495933" y="2501940"/>
            <a:ext cx="3448664" cy="1732280"/>
            <a:chOff x="1495933" y="2501940"/>
            <a:chExt cx="3448664" cy="1732280"/>
          </a:xfrm>
        </p:grpSpPr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414F52E4-EEA6-4B44-C812-BABE585EF026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10238709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2BBDE9-A494-2686-B7D3-C6D3DE25220B}"/>
                </a:ext>
              </a:extLst>
            </p:cNvPr>
            <p:cNvSpPr txBox="1"/>
            <p:nvPr/>
          </p:nvSpPr>
          <p:spPr>
            <a:xfrm>
              <a:off x="2724776" y="2501940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Is ally of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317E7-FC70-42FA-7CD8-23DC5E46C096}"/>
              </a:ext>
            </a:extLst>
          </p:cNvPr>
          <p:cNvGrpSpPr/>
          <p:nvPr/>
        </p:nvGrpSpPr>
        <p:grpSpPr>
          <a:xfrm>
            <a:off x="1495933" y="3257001"/>
            <a:ext cx="3448664" cy="977219"/>
            <a:chOff x="1495933" y="3257001"/>
            <a:chExt cx="3448664" cy="977219"/>
          </a:xfrm>
        </p:grpSpPr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B0BB2281-918C-AA7C-CA68-9F7746A921C1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4277417"/>
              </a:avLst>
            </a:prstGeom>
            <a:ln w="31750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5E3B1B-2AA8-2AC5-C178-ADF78F29BA10}"/>
                </a:ext>
              </a:extLst>
            </p:cNvPr>
            <p:cNvSpPr txBox="1"/>
            <p:nvPr/>
          </p:nvSpPr>
          <p:spPr>
            <a:xfrm>
              <a:off x="2321653" y="3257001"/>
              <a:ext cx="1875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occupied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26821E-433D-B615-C8AF-B73F964347C8}"/>
              </a:ext>
            </a:extLst>
          </p:cNvPr>
          <p:cNvGrpSpPr/>
          <p:nvPr/>
        </p:nvGrpSpPr>
        <p:grpSpPr>
          <a:xfrm>
            <a:off x="1495933" y="4654140"/>
            <a:ext cx="3448664" cy="982359"/>
            <a:chOff x="1495933" y="4654140"/>
            <a:chExt cx="3448664" cy="982359"/>
          </a:xfrm>
        </p:grpSpPr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057EA3D-DFF8-C247-0390-57FAFC92F779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4354843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34FBE-4C43-BE21-C008-90BD4D9B7F30}"/>
                </a:ext>
              </a:extLst>
            </p:cNvPr>
            <p:cNvSpPr txBox="1"/>
            <p:nvPr/>
          </p:nvSpPr>
          <p:spPr>
            <a:xfrm>
              <a:off x="2269035" y="5267167"/>
              <a:ext cx="1827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defeated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54BECD-74A2-F0AC-8265-79E9ABA4BA08}"/>
              </a:ext>
            </a:extLst>
          </p:cNvPr>
          <p:cNvGrpSpPr/>
          <p:nvPr/>
        </p:nvGrpSpPr>
        <p:grpSpPr>
          <a:xfrm>
            <a:off x="1495933" y="4654140"/>
            <a:ext cx="3448664" cy="1922979"/>
            <a:chOff x="1495933" y="4654140"/>
            <a:chExt cx="3448664" cy="1922979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5F4B3552-EB43-C701-E674-2ED22309F6AE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11864520"/>
              </a:avLst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22AE9-4B5C-8BC9-EFA4-63B488A364EE}"/>
                </a:ext>
              </a:extLst>
            </p:cNvPr>
            <p:cNvSpPr txBox="1"/>
            <p:nvPr/>
          </p:nvSpPr>
          <p:spPr>
            <a:xfrm>
              <a:off x="2522862" y="6207787"/>
              <a:ext cx="1329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Traded with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73AAE1C-CF57-ECF5-C7E1-A0C5715E1985}"/>
              </a:ext>
            </a:extLst>
          </p:cNvPr>
          <p:cNvSpPr txBox="1"/>
          <p:nvPr/>
        </p:nvSpPr>
        <p:spPr>
          <a:xfrm>
            <a:off x="6459800" y="3739684"/>
            <a:ext cx="479163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Split embeddings into </a:t>
            </a:r>
            <a:r>
              <a:rPr lang="en-US" sz="2800" i="1" dirty="0"/>
              <a:t>h</a:t>
            </a:r>
            <a:r>
              <a:rPr lang="en-US" sz="2800" dirty="0"/>
              <a:t> parts,</a:t>
            </a:r>
            <a:br>
              <a:rPr lang="en-US" sz="2800" dirty="0"/>
            </a:br>
            <a:r>
              <a:rPr lang="en-US" sz="2800" dirty="0"/>
              <a:t>use </a:t>
            </a:r>
            <a:r>
              <a:rPr lang="en-US" sz="2800" i="1" dirty="0"/>
              <a:t>h</a:t>
            </a:r>
            <a:r>
              <a:rPr lang="en-US" sz="2800" dirty="0"/>
              <a:t> heads</a:t>
            </a:r>
          </a:p>
        </p:txBody>
      </p:sp>
    </p:spTree>
    <p:extLst>
      <p:ext uri="{BB962C8B-B14F-4D97-AF65-F5344CB8AC3E}">
        <p14:creationId xmlns:p14="http://schemas.microsoft.com/office/powerpoint/2010/main" val="206900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0FF3A-4D49-446C-A3F0-529878C0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B717-65E1-4153-BA32-1373D51C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45394AF-6CA7-AD27-C258-E98FFCBD2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062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9FC04-E80C-D182-D8CB-0CC4E1D0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E4AE-1D74-A862-CC79-676FEB53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&amp; layer normalization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C166A-7643-2304-2F6C-5DFDD9B5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8EBEC5-3C34-06F9-9CCD-62C1E3E87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8EFC-2CF3-329B-90C6-5E0A239C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skip connections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F17F2-55BB-FA94-6625-7E1EFB93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0F3160-E37F-971E-8D66-603FEE66E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19398C4-46AA-5EC8-C095-73DA2697C7EE}"/>
              </a:ext>
            </a:extLst>
          </p:cNvPr>
          <p:cNvGrpSpPr/>
          <p:nvPr/>
        </p:nvGrpSpPr>
        <p:grpSpPr>
          <a:xfrm>
            <a:off x="979630" y="3657600"/>
            <a:ext cx="3954111" cy="1057085"/>
            <a:chOff x="979630" y="3657600"/>
            <a:chExt cx="3954111" cy="10570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474F26-625D-A791-A589-E5F0F4C005D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305908" y="3657600"/>
              <a:ext cx="1627833" cy="6415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C8E8C2-399D-69D6-A215-F07D6D612380}"/>
                </a:ext>
              </a:extLst>
            </p:cNvPr>
            <p:cNvSpPr txBox="1"/>
            <p:nvPr/>
          </p:nvSpPr>
          <p:spPr>
            <a:xfrm>
              <a:off x="979630" y="3883688"/>
              <a:ext cx="2326278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Skip connection</a:t>
              </a:r>
              <a:br>
                <a:rPr lang="en-US" sz="2400" dirty="0"/>
              </a:br>
              <a:r>
                <a:rPr lang="en-US" sz="2400" dirty="0"/>
                <a:t>(residual)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402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E11E-8EDA-7B55-AC58-929B5F22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E799A-95C4-8E78-D2B0-C4B3AD0A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5BD920-3586-EB2E-22DE-7B7D12C2E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8" y="1804219"/>
            <a:ext cx="11568537" cy="347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/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Input/output sequences have varying lengths,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sz="2400" dirty="0"/>
                  <a:t> is constant</a:t>
                </a:r>
                <a:endParaRPr lang="LID4096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blipFill>
                <a:blip r:embed="rId3"/>
                <a:stretch>
                  <a:fillRect l="-982" t="-9091" r="-140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/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4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8BAC2-4AB8-9280-52B0-20BAC07C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8695-FDF6-3FBE-B959-A398631A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A5C22B-6393-B4A0-18C7-E39D92B9F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1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Getting ready</a:t>
            </a:r>
          </a:p>
          <a:p>
            <a:r>
              <a:rPr lang="en-US" dirty="0"/>
              <a:t>Why LLMs locally?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Shrink your model: quantization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61528-F706-264F-88DE-715EC65A0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2793-66FC-3079-A72A-11EB4C22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9963-5F88-36F1-1F19-BEF20E68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54EA43-AC93-E590-A355-8C50ABA78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1" t="36948" r="52729" b="49441"/>
          <a:stretch/>
        </p:blipFill>
        <p:spPr bwMode="auto">
          <a:xfrm>
            <a:off x="4624552" y="2474021"/>
            <a:ext cx="2942897" cy="19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B3982-8A6F-1A0C-51C3-947219B55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DD25A2-8729-65D8-413D-CDB6872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18FBD-98EF-3EF0-80A1-E4225425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41</a:t>
            </a:fld>
            <a:endParaRPr lang="en-US"/>
          </a:p>
        </p:txBody>
      </p:sp>
      <p:grpSp>
        <p:nvGrpSpPr>
          <p:cNvPr id="11294" name="Group 11293">
            <a:extLst>
              <a:ext uri="{FF2B5EF4-FFF2-40B4-BE49-F238E27FC236}">
                <a16:creationId xmlns:a16="http://schemas.microsoft.com/office/drawing/2014/main" id="{E1F72883-A216-DE4D-329F-80582FD45850}"/>
              </a:ext>
            </a:extLst>
          </p:cNvPr>
          <p:cNvGrpSpPr/>
          <p:nvPr/>
        </p:nvGrpSpPr>
        <p:grpSpPr>
          <a:xfrm>
            <a:off x="586409" y="1690688"/>
            <a:ext cx="5665525" cy="3847192"/>
            <a:chOff x="1152940" y="1751828"/>
            <a:chExt cx="5665525" cy="3847192"/>
          </a:xfrm>
        </p:grpSpPr>
        <p:grpSp>
          <p:nvGrpSpPr>
            <p:cNvPr id="11280" name="Group 11279">
              <a:extLst>
                <a:ext uri="{FF2B5EF4-FFF2-40B4-BE49-F238E27FC236}">
                  <a16:creationId xmlns:a16="http://schemas.microsoft.com/office/drawing/2014/main" id="{A6549437-02AA-4ECA-0C6B-2A13BD2B0C72}"/>
                </a:ext>
              </a:extLst>
            </p:cNvPr>
            <p:cNvGrpSpPr/>
            <p:nvPr/>
          </p:nvGrpSpPr>
          <p:grpSpPr>
            <a:xfrm flipV="1">
              <a:off x="1563978" y="3111662"/>
              <a:ext cx="4960374" cy="812772"/>
              <a:chOff x="1592827" y="4416916"/>
              <a:chExt cx="4960374" cy="812772"/>
            </a:xfrm>
          </p:grpSpPr>
          <p:cxnSp>
            <p:nvCxnSpPr>
              <p:cNvPr id="11281" name="Straight Arrow Connector 11280">
                <a:extLst>
                  <a:ext uri="{FF2B5EF4-FFF2-40B4-BE49-F238E27FC236}">
                    <a16:creationId xmlns:a16="http://schemas.microsoft.com/office/drawing/2014/main" id="{EC792301-5BA0-41FB-7DEF-953FDEFFBACF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2" name="Straight Arrow Connector 11281">
                <a:extLst>
                  <a:ext uri="{FF2B5EF4-FFF2-40B4-BE49-F238E27FC236}">
                    <a16:creationId xmlns:a16="http://schemas.microsoft.com/office/drawing/2014/main" id="{E1C35174-DFC5-D1E3-AF85-E9E76ACA1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3" name="Straight Arrow Connector 11282">
                <a:extLst>
                  <a:ext uri="{FF2B5EF4-FFF2-40B4-BE49-F238E27FC236}">
                    <a16:creationId xmlns:a16="http://schemas.microsoft.com/office/drawing/2014/main" id="{2C325254-2A80-9D3F-D470-D9C4817411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4" name="Straight Arrow Connector 11283">
                <a:extLst>
                  <a:ext uri="{FF2B5EF4-FFF2-40B4-BE49-F238E27FC236}">
                    <a16:creationId xmlns:a16="http://schemas.microsoft.com/office/drawing/2014/main" id="{EE6DFF2B-C977-2804-F8B4-AF83C9DFE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5" name="Straight Arrow Connector 11284">
                <a:extLst>
                  <a:ext uri="{FF2B5EF4-FFF2-40B4-BE49-F238E27FC236}">
                    <a16:creationId xmlns:a16="http://schemas.microsoft.com/office/drawing/2014/main" id="{21521D9D-11A4-239D-7D8D-C50863FE69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6" name="Straight Arrow Connector 11285">
                <a:extLst>
                  <a:ext uri="{FF2B5EF4-FFF2-40B4-BE49-F238E27FC236}">
                    <a16:creationId xmlns:a16="http://schemas.microsoft.com/office/drawing/2014/main" id="{E710D363-E75F-676D-4AC0-0667F55A42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7" name="Straight Arrow Connector 11286">
                <a:extLst>
                  <a:ext uri="{FF2B5EF4-FFF2-40B4-BE49-F238E27FC236}">
                    <a16:creationId xmlns:a16="http://schemas.microsoft.com/office/drawing/2014/main" id="{9700B041-2512-7623-5161-B495FB37D6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8" name="Straight Arrow Connector 11287">
                <a:extLst>
                  <a:ext uri="{FF2B5EF4-FFF2-40B4-BE49-F238E27FC236}">
                    <a16:creationId xmlns:a16="http://schemas.microsoft.com/office/drawing/2014/main" id="{3C84D5F1-4E8A-6CB5-CF99-9D8191F5D3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9" name="Straight Arrow Connector 11288">
                <a:extLst>
                  <a:ext uri="{FF2B5EF4-FFF2-40B4-BE49-F238E27FC236}">
                    <a16:creationId xmlns:a16="http://schemas.microsoft.com/office/drawing/2014/main" id="{6BDAF821-932B-EED9-3A70-4496497FB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0" name="Straight Arrow Connector 11289">
                <a:extLst>
                  <a:ext uri="{FF2B5EF4-FFF2-40B4-BE49-F238E27FC236}">
                    <a16:creationId xmlns:a16="http://schemas.microsoft.com/office/drawing/2014/main" id="{8E487CE3-B243-2FA0-47DA-29DB2D995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1" name="Straight Arrow Connector 11290">
                <a:extLst>
                  <a:ext uri="{FF2B5EF4-FFF2-40B4-BE49-F238E27FC236}">
                    <a16:creationId xmlns:a16="http://schemas.microsoft.com/office/drawing/2014/main" id="{B2C4CD3C-35D1-43E4-0B49-92A7A658BB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2" name="Straight Arrow Connector 11291">
                <a:extLst>
                  <a:ext uri="{FF2B5EF4-FFF2-40B4-BE49-F238E27FC236}">
                    <a16:creationId xmlns:a16="http://schemas.microsoft.com/office/drawing/2014/main" id="{562F6923-040F-BB26-1C9E-897EE5D99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/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1864" r="-8475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/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3333" r="-8333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/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294" r="-5882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A13CC7-D0B4-B08F-4D8A-6CD98669BE5B}"/>
                </a:ext>
              </a:extLst>
            </p:cNvPr>
            <p:cNvSpPr txBox="1"/>
            <p:nvPr/>
          </p:nvSpPr>
          <p:spPr>
            <a:xfrm>
              <a:off x="4347419" y="522968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D16FA0-5F35-0006-C5D6-A76231BF3CDD}"/>
                </a:ext>
              </a:extLst>
            </p:cNvPr>
            <p:cNvGrpSpPr/>
            <p:nvPr/>
          </p:nvGrpSpPr>
          <p:grpSpPr>
            <a:xfrm>
              <a:off x="1347020" y="3925303"/>
              <a:ext cx="491613" cy="491613"/>
              <a:chOff x="1081549" y="4412536"/>
              <a:chExt cx="491613" cy="49161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77397F-9870-2D33-1467-7C41579B7045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311" r="-6557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311B47-4D3B-6993-1196-A70204800F7B}"/>
                </a:ext>
              </a:extLst>
            </p:cNvPr>
            <p:cNvGrpSpPr/>
            <p:nvPr/>
          </p:nvGrpSpPr>
          <p:grpSpPr>
            <a:xfrm>
              <a:off x="2614558" y="3925303"/>
              <a:ext cx="491613" cy="491613"/>
              <a:chOff x="1081549" y="4412536"/>
              <a:chExt cx="491613" cy="49161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0F70D3-E4DF-5AB5-9F59-0FA993D32746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EA0372E-60EC-C615-E86F-EB79F4F93F51}"/>
                </a:ext>
              </a:extLst>
            </p:cNvPr>
            <p:cNvGrpSpPr/>
            <p:nvPr/>
          </p:nvGrpSpPr>
          <p:grpSpPr>
            <a:xfrm>
              <a:off x="3882096" y="3925303"/>
              <a:ext cx="491613" cy="491613"/>
              <a:chOff x="1081549" y="4412536"/>
              <a:chExt cx="491613" cy="49161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76E6AB-5150-36E0-9740-07621AEBF0F1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F93B0D-DEF5-04FF-30CA-FC377ADEACF1}"/>
                </a:ext>
              </a:extLst>
            </p:cNvPr>
            <p:cNvGrpSpPr/>
            <p:nvPr/>
          </p:nvGrpSpPr>
          <p:grpSpPr>
            <a:xfrm>
              <a:off x="6307394" y="3925303"/>
              <a:ext cx="511071" cy="491613"/>
              <a:chOff x="1081549" y="4412536"/>
              <a:chExt cx="511071" cy="49161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F6C1C9E-E6A6-404F-8E00-2990AB6C3BDE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5333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988E11-BA01-CA63-5CA7-995F81EBDCF1}"/>
                </a:ext>
              </a:extLst>
            </p:cNvPr>
            <p:cNvSpPr txBox="1"/>
            <p:nvPr/>
          </p:nvSpPr>
          <p:spPr>
            <a:xfrm>
              <a:off x="5149634" y="39864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4" name="Group 11263">
              <a:extLst>
                <a:ext uri="{FF2B5EF4-FFF2-40B4-BE49-F238E27FC236}">
                  <a16:creationId xmlns:a16="http://schemas.microsoft.com/office/drawing/2014/main" id="{BF50C838-141A-AE39-A1EC-FADEBD8CC22C}"/>
                </a:ext>
              </a:extLst>
            </p:cNvPr>
            <p:cNvGrpSpPr/>
            <p:nvPr/>
          </p:nvGrpSpPr>
          <p:grpSpPr>
            <a:xfrm>
              <a:off x="1592827" y="4416916"/>
              <a:ext cx="4960374" cy="812772"/>
              <a:chOff x="1592827" y="4416916"/>
              <a:chExt cx="4960374" cy="812772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9D1015-B39A-69CF-5FAD-159571DADE2A}"/>
                  </a:ext>
                </a:extLst>
              </p:cNvPr>
              <p:cNvCxnSpPr>
                <a:stCxn id="5" idx="0"/>
                <a:endCxn id="9" idx="4"/>
              </p:cNvCxnSpPr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85D7E03-37BD-ED75-EA41-BC3933378EBC}"/>
                  </a:ext>
                </a:extLst>
              </p:cNvPr>
              <p:cNvCxnSpPr>
                <a:cxnSpLocks/>
                <a:stCxn id="6" idx="0"/>
                <a:endCxn id="9" idx="4"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131522-4D90-B2F2-30C4-2A547DADE279}"/>
                  </a:ext>
                </a:extLst>
              </p:cNvPr>
              <p:cNvCxnSpPr>
                <a:cxnSpLocks/>
                <a:stCxn id="7" idx="0"/>
                <a:endCxn id="9" idx="4"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8350BC8-58DF-6F11-4FD3-6D668D507EBC}"/>
                  </a:ext>
                </a:extLst>
              </p:cNvPr>
              <p:cNvCxnSpPr>
                <a:cxnSpLocks/>
                <a:stCxn id="5" idx="0"/>
                <a:endCxn id="14" idx="4"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1C816C4-D44D-55CF-B590-B7F1CD4CB5EC}"/>
                  </a:ext>
                </a:extLst>
              </p:cNvPr>
              <p:cNvCxnSpPr>
                <a:cxnSpLocks/>
                <a:stCxn id="6" idx="0"/>
                <a:endCxn id="14" idx="4"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F199C68-9E28-9D13-189D-E9AD332DC2DF}"/>
                  </a:ext>
                </a:extLst>
              </p:cNvPr>
              <p:cNvCxnSpPr>
                <a:cxnSpLocks/>
                <a:stCxn id="7" idx="0"/>
                <a:endCxn id="14" idx="4"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FC8920C-608A-407E-977E-438798C97C96}"/>
                  </a:ext>
                </a:extLst>
              </p:cNvPr>
              <p:cNvCxnSpPr>
                <a:cxnSpLocks/>
                <a:stCxn id="5" idx="0"/>
                <a:endCxn id="17" idx="4"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900246A-FA7C-398C-589F-F5DD5D1360D9}"/>
                  </a:ext>
                </a:extLst>
              </p:cNvPr>
              <p:cNvCxnSpPr>
                <a:cxnSpLocks/>
                <a:stCxn id="6" idx="0"/>
                <a:endCxn id="17" idx="4"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6D055B1-F2EC-14BA-754B-7FD18E377E97}"/>
                  </a:ext>
                </a:extLst>
              </p:cNvPr>
              <p:cNvCxnSpPr>
                <a:cxnSpLocks/>
                <a:stCxn id="7" idx="0"/>
                <a:endCxn id="17" idx="4"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A390D4-34D6-0138-3E32-97C3D8A1B5E0}"/>
                  </a:ext>
                </a:extLst>
              </p:cNvPr>
              <p:cNvCxnSpPr>
                <a:cxnSpLocks/>
                <a:stCxn id="5" idx="0"/>
                <a:endCxn id="20" idx="4"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2815952-005D-5EDD-3109-AAD54BF6B6A1}"/>
                  </a:ext>
                </a:extLst>
              </p:cNvPr>
              <p:cNvCxnSpPr>
                <a:cxnSpLocks/>
                <a:stCxn id="6" idx="0"/>
                <a:endCxn id="20" idx="4"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74536BC-57FF-93D4-1EEC-D4EBB2FE3137}"/>
                  </a:ext>
                </a:extLst>
              </p:cNvPr>
              <p:cNvCxnSpPr>
                <a:cxnSpLocks/>
                <a:stCxn id="7" idx="0"/>
                <a:endCxn id="20" idx="4"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/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2034" r="-6780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/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667" r="-6667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/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9118" r="-4412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A506FBA-0D9B-D36E-5A25-5922DB43DB9E}"/>
                </a:ext>
              </a:extLst>
            </p:cNvPr>
            <p:cNvSpPr txBox="1"/>
            <p:nvPr/>
          </p:nvSpPr>
          <p:spPr>
            <a:xfrm>
              <a:off x="4316223" y="175182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5" name="Group 11264">
              <a:extLst>
                <a:ext uri="{FF2B5EF4-FFF2-40B4-BE49-F238E27FC236}">
                  <a16:creationId xmlns:a16="http://schemas.microsoft.com/office/drawing/2014/main" id="{F0CC0BB4-A711-BA31-9A50-2C018B637B79}"/>
                </a:ext>
              </a:extLst>
            </p:cNvPr>
            <p:cNvGrpSpPr/>
            <p:nvPr/>
          </p:nvGrpSpPr>
          <p:grpSpPr>
            <a:xfrm flipV="1">
              <a:off x="1459394" y="2241029"/>
              <a:ext cx="4960374" cy="812772"/>
              <a:chOff x="1592827" y="4416916"/>
              <a:chExt cx="4960374" cy="812772"/>
            </a:xfrm>
          </p:grpSpPr>
          <p:cxnSp>
            <p:nvCxnSpPr>
              <p:cNvPr id="11267" name="Straight Arrow Connector 11266">
                <a:extLst>
                  <a:ext uri="{FF2B5EF4-FFF2-40B4-BE49-F238E27FC236}">
                    <a16:creationId xmlns:a16="http://schemas.microsoft.com/office/drawing/2014/main" id="{AE281946-48A2-4C09-8854-BD55778514F1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8" name="Straight Arrow Connector 11267">
                <a:extLst>
                  <a:ext uri="{FF2B5EF4-FFF2-40B4-BE49-F238E27FC236}">
                    <a16:creationId xmlns:a16="http://schemas.microsoft.com/office/drawing/2014/main" id="{5555F729-3BF4-C84B-B72F-E1D99E4660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9" name="Straight Arrow Connector 11268">
                <a:extLst>
                  <a:ext uri="{FF2B5EF4-FFF2-40B4-BE49-F238E27FC236}">
                    <a16:creationId xmlns:a16="http://schemas.microsoft.com/office/drawing/2014/main" id="{BC664772-BA14-6C78-0379-56C1B7277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0" name="Straight Arrow Connector 11269">
                <a:extLst>
                  <a:ext uri="{FF2B5EF4-FFF2-40B4-BE49-F238E27FC236}">
                    <a16:creationId xmlns:a16="http://schemas.microsoft.com/office/drawing/2014/main" id="{7EDC4C93-1D2E-3E72-1217-0C72999B7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1" name="Straight Arrow Connector 11270">
                <a:extLst>
                  <a:ext uri="{FF2B5EF4-FFF2-40B4-BE49-F238E27FC236}">
                    <a16:creationId xmlns:a16="http://schemas.microsoft.com/office/drawing/2014/main" id="{B531987D-9994-35F5-E476-624ADB629B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2" name="Straight Arrow Connector 11271">
                <a:extLst>
                  <a:ext uri="{FF2B5EF4-FFF2-40B4-BE49-F238E27FC236}">
                    <a16:creationId xmlns:a16="http://schemas.microsoft.com/office/drawing/2014/main" id="{4DE78401-780C-6B36-DEB0-C1184E417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3" name="Straight Arrow Connector 11272">
                <a:extLst>
                  <a:ext uri="{FF2B5EF4-FFF2-40B4-BE49-F238E27FC236}">
                    <a16:creationId xmlns:a16="http://schemas.microsoft.com/office/drawing/2014/main" id="{A69E66F2-51EB-638B-8B0A-6C1438C66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4" name="Straight Arrow Connector 11273">
                <a:extLst>
                  <a:ext uri="{FF2B5EF4-FFF2-40B4-BE49-F238E27FC236}">
                    <a16:creationId xmlns:a16="http://schemas.microsoft.com/office/drawing/2014/main" id="{4C34CAC9-F483-0AB3-1445-351A03FCCD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5" name="Straight Arrow Connector 11274">
                <a:extLst>
                  <a:ext uri="{FF2B5EF4-FFF2-40B4-BE49-F238E27FC236}">
                    <a16:creationId xmlns:a16="http://schemas.microsoft.com/office/drawing/2014/main" id="{C8917007-6FA6-D81F-76D6-550CDE43C3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6" name="Straight Arrow Connector 11275">
                <a:extLst>
                  <a:ext uri="{FF2B5EF4-FFF2-40B4-BE49-F238E27FC236}">
                    <a16:creationId xmlns:a16="http://schemas.microsoft.com/office/drawing/2014/main" id="{BF76C423-5901-D149-BFDD-B59BC7BBFE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7" name="Straight Arrow Connector 11276">
                <a:extLst>
                  <a:ext uri="{FF2B5EF4-FFF2-40B4-BE49-F238E27FC236}">
                    <a16:creationId xmlns:a16="http://schemas.microsoft.com/office/drawing/2014/main" id="{140E86FB-0A57-7463-2D03-F53120773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8" name="Straight Arrow Connector 11277">
                <a:extLst>
                  <a:ext uri="{FF2B5EF4-FFF2-40B4-BE49-F238E27FC236}">
                    <a16:creationId xmlns:a16="http://schemas.microsoft.com/office/drawing/2014/main" id="{CF85E3A2-11CF-8140-4497-D8C4BA1DC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93" name="Rectangle 11292">
              <a:extLst>
                <a:ext uri="{FF2B5EF4-FFF2-40B4-BE49-F238E27FC236}">
                  <a16:creationId xmlns:a16="http://schemas.microsoft.com/office/drawing/2014/main" id="{BDEF5538-4EA4-98E7-AD99-D5211283B524}"/>
                </a:ext>
              </a:extLst>
            </p:cNvPr>
            <p:cNvSpPr/>
            <p:nvPr/>
          </p:nvSpPr>
          <p:spPr>
            <a:xfrm>
              <a:off x="1152940" y="2791369"/>
              <a:ext cx="5531062" cy="825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8002330-9C2F-8FEC-98A6-C4B300423513}"/>
                </a:ext>
              </a:extLst>
            </p:cNvPr>
            <p:cNvSpPr txBox="1"/>
            <p:nvPr/>
          </p:nvSpPr>
          <p:spPr>
            <a:xfrm rot="16200000">
              <a:off x="3491665" y="2958917"/>
              <a:ext cx="6399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. . .</a:t>
              </a:r>
              <a:endParaRPr lang="LID4096" sz="2800" dirty="0"/>
            </a:p>
          </p:txBody>
        </p:sp>
      </p:grpSp>
      <p:grpSp>
        <p:nvGrpSpPr>
          <p:cNvPr id="11307" name="Group 11306">
            <a:extLst>
              <a:ext uri="{FF2B5EF4-FFF2-40B4-BE49-F238E27FC236}">
                <a16:creationId xmlns:a16="http://schemas.microsoft.com/office/drawing/2014/main" id="{31DA485C-0BBC-AE63-9F0A-098F5112AA3E}"/>
              </a:ext>
            </a:extLst>
          </p:cNvPr>
          <p:cNvGrpSpPr/>
          <p:nvPr/>
        </p:nvGrpSpPr>
        <p:grpSpPr>
          <a:xfrm>
            <a:off x="7438278" y="1875354"/>
            <a:ext cx="4048539" cy="2935773"/>
            <a:chOff x="7305261" y="1360450"/>
            <a:chExt cx="4048539" cy="2935773"/>
          </a:xfrm>
        </p:grpSpPr>
        <p:grpSp>
          <p:nvGrpSpPr>
            <p:cNvPr id="11305" name="Group 11304">
              <a:extLst>
                <a:ext uri="{FF2B5EF4-FFF2-40B4-BE49-F238E27FC236}">
                  <a16:creationId xmlns:a16="http://schemas.microsoft.com/office/drawing/2014/main" id="{376FD299-5D0A-E0EA-76E1-0574008B0A46}"/>
                </a:ext>
              </a:extLst>
            </p:cNvPr>
            <p:cNvGrpSpPr/>
            <p:nvPr/>
          </p:nvGrpSpPr>
          <p:grpSpPr>
            <a:xfrm>
              <a:off x="7305261" y="2083905"/>
              <a:ext cx="4048539" cy="2212318"/>
              <a:chOff x="7305261" y="2083905"/>
              <a:chExt cx="4048539" cy="2212318"/>
            </a:xfrm>
          </p:grpSpPr>
          <p:cxnSp>
            <p:nvCxnSpPr>
              <p:cNvPr id="11296" name="Straight Arrow Connector 11295">
                <a:extLst>
                  <a:ext uri="{FF2B5EF4-FFF2-40B4-BE49-F238E27FC236}">
                    <a16:creationId xmlns:a16="http://schemas.microsoft.com/office/drawing/2014/main" id="{25F61252-14ED-B563-2105-FF8B87E113F8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40485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7" name="Straight Arrow Connector 11296">
                <a:extLst>
                  <a:ext uri="{FF2B5EF4-FFF2-40B4-BE49-F238E27FC236}">
                    <a16:creationId xmlns:a16="http://schemas.microsoft.com/office/drawing/2014/main" id="{5BC3463B-32FE-EF05-CAC9-128310EE4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3636" y="2083905"/>
                <a:ext cx="0" cy="22107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99" name="TextBox 11298">
                <a:extLst>
                  <a:ext uri="{FF2B5EF4-FFF2-40B4-BE49-F238E27FC236}">
                    <a16:creationId xmlns:a16="http://schemas.microsoft.com/office/drawing/2014/main" id="{DDE23F56-3165-83EF-CD00-60BEA3E2FC6D}"/>
                  </a:ext>
                </a:extLst>
              </p:cNvPr>
              <p:cNvSpPr txBox="1"/>
              <p:nvPr/>
            </p:nvSpPr>
            <p:spPr>
              <a:xfrm>
                <a:off x="9210262" y="392689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LID4096" dirty="0"/>
              </a:p>
            </p:txBody>
          </p:sp>
          <p:cxnSp>
            <p:nvCxnSpPr>
              <p:cNvPr id="11301" name="Straight Connector 11300">
                <a:extLst>
                  <a:ext uri="{FF2B5EF4-FFF2-40B4-BE49-F238E27FC236}">
                    <a16:creationId xmlns:a16="http://schemas.microsoft.com/office/drawing/2014/main" id="{C8091F47-BD08-13F6-CF39-DA06F2FD128D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18983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2" name="Straight Connector 11301">
                <a:extLst>
                  <a:ext uri="{FF2B5EF4-FFF2-40B4-BE49-F238E27FC236}">
                    <a16:creationId xmlns:a16="http://schemas.microsoft.com/office/drawing/2014/main" id="{D8619294-77D3-1AA4-00AA-2D24BD233A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3697" y="2415208"/>
                <a:ext cx="1646777" cy="15399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06" name="TextBox 11305">
              <a:extLst>
                <a:ext uri="{FF2B5EF4-FFF2-40B4-BE49-F238E27FC236}">
                  <a16:creationId xmlns:a16="http://schemas.microsoft.com/office/drawing/2014/main" id="{06DBBD9C-B251-60B0-4B35-FE628B72D432}"/>
                </a:ext>
              </a:extLst>
            </p:cNvPr>
            <p:cNvSpPr txBox="1"/>
            <p:nvPr/>
          </p:nvSpPr>
          <p:spPr>
            <a:xfrm>
              <a:off x="7424719" y="1360450"/>
              <a:ext cx="3537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Activation function: </a:t>
              </a:r>
              <a:r>
                <a:rPr lang="en-US" sz="2400" dirty="0" err="1"/>
                <a:t>ReLU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96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767E-C81F-F8B4-828D-BAD2A9D75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E613-A191-6C97-AFEB-352CAE19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C952B3-CF84-6232-D8E8-B686661FF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56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99B3F-807F-0AD0-635F-9D5382857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F8FC-5409-A1D9-4A95-4D4DE369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8F917-D7EC-0E40-3C9E-3C79ADE6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AF1CBC-1F4A-43EB-7C44-A8222911E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1963" r="49484" b="32052"/>
          <a:stretch/>
        </p:blipFill>
        <p:spPr bwMode="auto">
          <a:xfrm>
            <a:off x="4483240" y="1545129"/>
            <a:ext cx="3225521" cy="37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956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32306B-7AEA-DDDE-FCC9-0025A7CFACEB}"/>
              </a:ext>
            </a:extLst>
          </p:cNvPr>
          <p:cNvGrpSpPr/>
          <p:nvPr/>
        </p:nvGrpSpPr>
        <p:grpSpPr>
          <a:xfrm>
            <a:off x="482295" y="2648840"/>
            <a:ext cx="3290834" cy="3844035"/>
            <a:chOff x="8062966" y="2177840"/>
            <a:chExt cx="3290834" cy="384403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EFC32B8-3281-1440-4CEC-7F9BEE780D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6" t="31963" r="49484" b="32052"/>
            <a:stretch/>
          </p:blipFill>
          <p:spPr bwMode="auto">
            <a:xfrm>
              <a:off x="8062966" y="2177840"/>
              <a:ext cx="3290834" cy="384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274D34-786B-7792-5146-67441029A584}"/>
                </a:ext>
              </a:extLst>
            </p:cNvPr>
            <p:cNvSpPr/>
            <p:nvPr/>
          </p:nvSpPr>
          <p:spPr>
            <a:xfrm>
              <a:off x="8062966" y="4149263"/>
              <a:ext cx="547634" cy="432569"/>
            </a:xfrm>
            <a:prstGeom prst="ellipse">
              <a:avLst/>
            </a:prstGeom>
            <a:solidFill>
              <a:srgbClr val="FF0000">
                <a:alpha val="16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4AFB45-A2E5-201E-7418-1D2521E6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DCDBE-FB88-8F95-B334-D0C964A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44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BD4856-177F-D377-A26F-D3E322210273}"/>
              </a:ext>
            </a:extLst>
          </p:cNvPr>
          <p:cNvGrpSpPr/>
          <p:nvPr/>
        </p:nvGrpSpPr>
        <p:grpSpPr>
          <a:xfrm>
            <a:off x="4023360" y="4191257"/>
            <a:ext cx="2168504" cy="1985706"/>
            <a:chOff x="4023360" y="4191257"/>
            <a:chExt cx="2168504" cy="198570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01CB6A8-6ED7-BABF-8AE1-2CD9097CF3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4753228" y="4191257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F5D440A1-8B60-D459-FAA8-6CA310C643AC}"/>
                </a:ext>
              </a:extLst>
            </p:cNvPr>
            <p:cNvSpPr/>
            <p:nvPr/>
          </p:nvSpPr>
          <p:spPr>
            <a:xfrm>
              <a:off x="4023360" y="4620263"/>
              <a:ext cx="601980" cy="34035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119E81-920A-E1AE-DAEE-E6CB9112939B}"/>
              </a:ext>
            </a:extLst>
          </p:cNvPr>
          <p:cNvGrpSpPr/>
          <p:nvPr/>
        </p:nvGrpSpPr>
        <p:grpSpPr>
          <a:xfrm>
            <a:off x="5486450" y="1492764"/>
            <a:ext cx="5728732" cy="4146624"/>
            <a:chOff x="5486450" y="1492764"/>
            <a:chExt cx="5728732" cy="414662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CBAE87-1932-3927-4906-8027919EF309}"/>
                </a:ext>
              </a:extLst>
            </p:cNvPr>
            <p:cNvGrpSpPr/>
            <p:nvPr/>
          </p:nvGrpSpPr>
          <p:grpSpPr>
            <a:xfrm>
              <a:off x="6191864" y="3031889"/>
              <a:ext cx="1438636" cy="1991633"/>
              <a:chOff x="6191864" y="3031889"/>
              <a:chExt cx="1438636" cy="1991633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BB452060-A5F7-46EA-9349-EB2A6BCEC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71" t="31963" r="49484" b="32052"/>
              <a:stretch/>
            </p:blipFill>
            <p:spPr bwMode="auto">
              <a:xfrm>
                <a:off x="6191864" y="3031889"/>
                <a:ext cx="1438636" cy="198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27BBFC3-9A47-3792-A1FB-BC8E8BB6D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864" y="5023522"/>
                <a:ext cx="7716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C20DCAC-B0F1-0AE2-9A1C-46A63798C4EF}"/>
                </a:ext>
              </a:extLst>
            </p:cNvPr>
            <p:cNvGrpSpPr/>
            <p:nvPr/>
          </p:nvGrpSpPr>
          <p:grpSpPr>
            <a:xfrm>
              <a:off x="7999136" y="1492764"/>
              <a:ext cx="2025562" cy="2386906"/>
              <a:chOff x="7999136" y="1492764"/>
              <a:chExt cx="2025562" cy="2386906"/>
            </a:xfrm>
          </p:grpSpPr>
          <p:pic>
            <p:nvPicPr>
              <p:cNvPr id="13" name="Picture 2">
                <a:extLst>
                  <a:ext uri="{FF2B5EF4-FFF2-40B4-BE49-F238E27FC236}">
                    <a16:creationId xmlns:a16="http://schemas.microsoft.com/office/drawing/2014/main" id="{A6787311-5958-6E33-06D7-6546A4F0B4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71" t="31963" r="49484" b="32052"/>
              <a:stretch/>
            </p:blipFill>
            <p:spPr bwMode="auto">
              <a:xfrm>
                <a:off x="8586062" y="1492764"/>
                <a:ext cx="1438636" cy="198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FF11C4-5771-3A48-FAFF-867FCFC742C2}"/>
                  </a:ext>
                </a:extLst>
              </p:cNvPr>
              <p:cNvSpPr txBox="1"/>
              <p:nvPr/>
            </p:nvSpPr>
            <p:spPr>
              <a:xfrm rot="19411773">
                <a:off x="7999136" y="3418005"/>
                <a:ext cx="574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 . .</a:t>
                </a:r>
                <a:endParaRPr lang="LID4096" sz="24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F64733-61F2-5D10-205B-A690BEE0C076}"/>
                </a:ext>
              </a:extLst>
            </p:cNvPr>
            <p:cNvGrpSpPr/>
            <p:nvPr/>
          </p:nvGrpSpPr>
          <p:grpSpPr>
            <a:xfrm>
              <a:off x="5486450" y="4857765"/>
              <a:ext cx="5728732" cy="781623"/>
              <a:chOff x="5486450" y="4857765"/>
              <a:chExt cx="5728732" cy="781623"/>
            </a:xfrm>
          </p:grpSpPr>
          <p:sp>
            <p:nvSpPr>
              <p:cNvPr id="20" name="Right Brace 19">
                <a:extLst>
                  <a:ext uri="{FF2B5EF4-FFF2-40B4-BE49-F238E27FC236}">
                    <a16:creationId xmlns:a16="http://schemas.microsoft.com/office/drawing/2014/main" id="{EEA1FBBA-3A52-8C08-5F08-19491628B792}"/>
                  </a:ext>
                </a:extLst>
              </p:cNvPr>
              <p:cNvSpPr/>
              <p:nvPr/>
            </p:nvSpPr>
            <p:spPr>
              <a:xfrm rot="3139046">
                <a:off x="8213741" y="2130474"/>
                <a:ext cx="274150" cy="5728732"/>
              </a:xfrm>
              <a:prstGeom prst="rightBrace">
                <a:avLst>
                  <a:gd name="adj1" fmla="val 0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95D7BE-BC99-A97B-A5AA-55B1A3679BC4}"/>
                  </a:ext>
                </a:extLst>
              </p:cNvPr>
              <p:cNvSpPr txBox="1"/>
              <p:nvPr/>
            </p:nvSpPr>
            <p:spPr>
              <a:xfrm>
                <a:off x="8418872" y="5054613"/>
                <a:ext cx="4748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N</a:t>
                </a:r>
                <a:endParaRPr lang="LID4096" sz="3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154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E12E3-6EAB-3BB4-B6D5-D46F538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6D84C-37F3-6522-AA48-FAAE02DF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60E83B-6B69-5FC8-FB59-DD5F73632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8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4DB06-08A0-48AF-5742-2E264C22D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D96B-484A-0043-EC21-C0B277D8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4DC37-755F-5FA8-2ED3-AD8BD62B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F28613-934C-41CA-7203-CF64AD5B1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4619297" y="1097012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3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E6509-98B5-79D7-01E9-F681756FB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FDF8-CC3E-D172-AF95-9768845C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</p:spPr>
            <p:txBody>
              <a:bodyPr/>
              <a:lstStyle/>
              <a:p>
                <a:r>
                  <a:rPr lang="en-US" dirty="0"/>
                  <a:t>Input</a:t>
                </a:r>
              </a:p>
              <a:p>
                <a:pPr lvl="1"/>
                <a:r>
                  <a:rPr lang="en-US" dirty="0"/>
                  <a:t>Embedding output token sequence</a:t>
                </a:r>
              </a:p>
              <a:p>
                <a:pPr lvl="1"/>
                <a:r>
                  <a:rPr lang="en-US" dirty="0"/>
                  <a:t>Output of encoder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Key/Value derived from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  <a:blipFill>
                <a:blip r:embed="rId2"/>
                <a:stretch>
                  <a:fillRect l="-1929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A7EA-C40B-736F-7D61-1C89B712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EE770D-EDC9-0EAE-A365-61B84FE2E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7765619" y="1313321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792ACB9-06E0-0270-0034-0E9228A50594}"/>
              </a:ext>
            </a:extLst>
          </p:cNvPr>
          <p:cNvGrpSpPr/>
          <p:nvPr/>
        </p:nvGrpSpPr>
        <p:grpSpPr>
          <a:xfrm>
            <a:off x="3247102" y="2979174"/>
            <a:ext cx="6535995" cy="1820658"/>
            <a:chOff x="3247102" y="2979174"/>
            <a:chExt cx="6535995" cy="182065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7D2E77-1062-3F2B-0F76-20028E26A0C5}"/>
                </a:ext>
              </a:extLst>
            </p:cNvPr>
            <p:cNvSpPr/>
            <p:nvPr/>
          </p:nvSpPr>
          <p:spPr>
            <a:xfrm>
              <a:off x="7765619" y="2979174"/>
              <a:ext cx="2017478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ED7810F-AAA2-150B-E260-C7CCD4150FB7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6970814" y="3480620"/>
              <a:ext cx="794805" cy="108838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4EE23E-6E59-9D69-346F-7D0EECFEBD04}"/>
                </a:ext>
              </a:extLst>
            </p:cNvPr>
            <p:cNvSpPr txBox="1"/>
            <p:nvPr/>
          </p:nvSpPr>
          <p:spPr>
            <a:xfrm>
              <a:off x="3247102" y="4338167"/>
              <a:ext cx="372371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Multi-head cross-attention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DC3D-5000-E89B-EA8C-9BCF52F006A0}"/>
              </a:ext>
            </a:extLst>
          </p:cNvPr>
          <p:cNvGrpSpPr/>
          <p:nvPr/>
        </p:nvGrpSpPr>
        <p:grpSpPr>
          <a:xfrm>
            <a:off x="2378851" y="4373401"/>
            <a:ext cx="7417764" cy="1484408"/>
            <a:chOff x="2365332" y="2979174"/>
            <a:chExt cx="7417764" cy="148440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C6EDC7D-25F5-B270-1D18-EB66FDB142A1}"/>
                </a:ext>
              </a:extLst>
            </p:cNvPr>
            <p:cNvSpPr/>
            <p:nvPr/>
          </p:nvSpPr>
          <p:spPr>
            <a:xfrm>
              <a:off x="8088261" y="2979174"/>
              <a:ext cx="1694835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532C3D4-4DEC-9B30-F89F-9D2BBEA163BB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6957295" y="3480620"/>
              <a:ext cx="1130966" cy="75213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CFEBA4-D818-358B-571E-5330C5DD5C65}"/>
                </a:ext>
              </a:extLst>
            </p:cNvPr>
            <p:cNvSpPr txBox="1"/>
            <p:nvPr/>
          </p:nvSpPr>
          <p:spPr>
            <a:xfrm>
              <a:off x="2365332" y="4001917"/>
              <a:ext cx="4591963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Masked multi-head self-attention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93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46CFD-D133-CA74-80F0-1FC13AE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5903F-6D13-E3D7-E540-3AECD136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083B95-BE1E-C694-57E1-B62B4D940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24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1BD0E-3F67-07C6-0AE0-B62ADC2D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83E8-7B2F-B3E4-3E57-F77828F8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A96DA-B8FA-B36F-3573-B0054983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E28F01-E1CF-76EB-B690-720CCA164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48182" r="24125" b="34302"/>
          <a:stretch/>
        </p:blipFill>
        <p:spPr bwMode="auto">
          <a:xfrm>
            <a:off x="4724400" y="2268020"/>
            <a:ext cx="2743200" cy="23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64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987E-F054-380D-0300-2219BAC7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8CFEF-AAEF-CC96-4545-02EE5727E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D1377-AEE9-08F2-2A27-89C7D889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4793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1DE5-EFCA-0175-2BC4-1833CB40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output sequence</a:t>
                </a:r>
              </a:p>
              <a:p>
                <a:r>
                  <a:rPr lang="en-US" dirty="0"/>
                  <a:t>"Future" tokens are masked out</a:t>
                </a:r>
              </a:p>
              <a:p>
                <a:pPr lvl="1"/>
                <a:r>
                  <a:rPr lang="en-US" dirty="0"/>
                  <a:t>Available during training</a:t>
                </a:r>
              </a:p>
              <a:p>
                <a:pPr lvl="1"/>
                <a:r>
                  <a:rPr lang="en-US" dirty="0"/>
                  <a:t>Not available during inference!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Look-ahead mask </a:t>
                </a:r>
                <a:r>
                  <a:rPr lang="en-US" i="1" dirty="0"/>
                  <a:t>M</a:t>
                </a:r>
              </a:p>
              <a:p>
                <a:r>
                  <a:rPr lang="en-US" dirty="0"/>
                  <a:t>Add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679BD-7C95-9446-0B33-4491B0F3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7171-B916-B184-74C3-452E37A54060}"/>
              </a:ext>
            </a:extLst>
          </p:cNvPr>
          <p:cNvSpPr txBox="1"/>
          <p:nvPr/>
        </p:nvSpPr>
        <p:spPr>
          <a:xfrm>
            <a:off x="1740310" y="3923071"/>
            <a:ext cx="77469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Only previous output tokens used during training!</a:t>
            </a:r>
            <a:endParaRPr lang="LID4096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744922-B167-5D84-1E79-1F944FF5C96F}"/>
              </a:ext>
            </a:extLst>
          </p:cNvPr>
          <p:cNvGrpSpPr/>
          <p:nvPr/>
        </p:nvGrpSpPr>
        <p:grpSpPr>
          <a:xfrm>
            <a:off x="4714567" y="4930878"/>
            <a:ext cx="3555114" cy="1750993"/>
            <a:chOff x="4714567" y="4930878"/>
            <a:chExt cx="3555114" cy="1750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CA28AA-129E-4242-DECA-2D74FACDBB0A}"/>
                    </a:ext>
                  </a:extLst>
                </p:cNvPr>
                <p:cNvSpPr txBox="1"/>
                <p:nvPr/>
              </p:nvSpPr>
              <p:spPr>
                <a:xfrm>
                  <a:off x="4714567" y="4930878"/>
                  <a:ext cx="2873094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CA28AA-129E-4242-DECA-2D74FACDB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567" y="4930878"/>
                  <a:ext cx="2873094" cy="9766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0DAC04-7499-7109-725E-259F10E3DC82}"/>
                </a:ext>
              </a:extLst>
            </p:cNvPr>
            <p:cNvGrpSpPr/>
            <p:nvPr/>
          </p:nvGrpSpPr>
          <p:grpSpPr>
            <a:xfrm>
              <a:off x="7688826" y="5024284"/>
              <a:ext cx="580855" cy="883208"/>
              <a:chOff x="7305368" y="5024284"/>
              <a:chExt cx="580855" cy="883208"/>
            </a:xfrm>
          </p:grpSpPr>
          <p:sp>
            <p:nvSpPr>
              <p:cNvPr id="7" name="Right Brace 6">
                <a:extLst>
                  <a:ext uri="{FF2B5EF4-FFF2-40B4-BE49-F238E27FC236}">
                    <a16:creationId xmlns:a16="http://schemas.microsoft.com/office/drawing/2014/main" id="{45A09F54-9F9E-455D-F741-23E93099F4D4}"/>
                  </a:ext>
                </a:extLst>
              </p:cNvPr>
              <p:cNvSpPr/>
              <p:nvPr/>
            </p:nvSpPr>
            <p:spPr>
              <a:xfrm>
                <a:off x="7305368" y="5024284"/>
                <a:ext cx="157316" cy="88320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792A5D-B430-9667-47B4-4424DA261962}"/>
                  </a:ext>
                </a:extLst>
              </p:cNvPr>
              <p:cNvSpPr txBox="1"/>
              <p:nvPr/>
            </p:nvSpPr>
            <p:spPr>
              <a:xfrm>
                <a:off x="7554081" y="523206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endParaRPr lang="LID4096" i="1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5B1A9C-0398-8655-5334-93A5D3B1027B}"/>
                </a:ext>
              </a:extLst>
            </p:cNvPr>
            <p:cNvGrpSpPr/>
            <p:nvPr/>
          </p:nvGrpSpPr>
          <p:grpSpPr>
            <a:xfrm>
              <a:off x="5535566" y="6147466"/>
              <a:ext cx="2045110" cy="534405"/>
              <a:chOff x="4798142" y="6176962"/>
              <a:chExt cx="2045110" cy="534405"/>
            </a:xfrm>
          </p:grpSpPr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04829728-1131-D335-45B0-43D310023728}"/>
                  </a:ext>
                </a:extLst>
              </p:cNvPr>
              <p:cNvSpPr/>
              <p:nvPr/>
            </p:nvSpPr>
            <p:spPr>
              <a:xfrm rot="5400000">
                <a:off x="5753228" y="5221876"/>
                <a:ext cx="134937" cy="204511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870849-9422-59F3-FC33-D863A5107A25}"/>
                  </a:ext>
                </a:extLst>
              </p:cNvPr>
              <p:cNvSpPr txBox="1"/>
              <p:nvPr/>
            </p:nvSpPr>
            <p:spPr>
              <a:xfrm>
                <a:off x="5661367" y="624970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endParaRPr lang="LID4096" i="1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/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03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64C55-A0CE-55A9-AF03-E87839DF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1FFE-8699-CDD7-7142-6FFDAD15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A2630-7259-6BCE-AACA-429897748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40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1A5B6-BE45-3A67-1FAD-AC0A16D72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B4A3-3402-F6F0-6D33-D9E2FA7C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cross-attention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CAB32-D97E-42CE-06B7-2480CFCE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B7E820-3D16-B026-5289-47B693567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7086" r="26192" b="51893"/>
          <a:stretch/>
        </p:blipFill>
        <p:spPr bwMode="auto">
          <a:xfrm>
            <a:off x="4149793" y="2371252"/>
            <a:ext cx="3892415" cy="211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19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964B7-7D8D-1B49-F2AA-A0D4ED770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A657-D071-DF45-D377-54A18202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in input and </a:t>
                </a:r>
                <a:r>
                  <a:rPr lang="en-US" b="1" dirty="0"/>
                  <a:t>B</a:t>
                </a:r>
                <a:r>
                  <a:rPr lang="en-US" dirty="0"/>
                  <a:t> in output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1168-726B-4067-DF8D-C073230F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53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/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041BA9-F7CC-5205-557D-65974A40C701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/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0E2A-CD4C-7E80-CC61-6A622B2D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4D331-2EAE-0885-0909-48A746F2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B33C82-F36E-A0C0-D4B9-FA99EC2EE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028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F4207-C3A2-B4EF-4ECF-300EA028D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3369-D313-44C4-BBD2-15BAEC0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A21CA-B5CA-9F32-EA82-8C4B35E7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0033630-1380-AE58-D92D-A5CB7DBE6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066" r="21712" b="75572"/>
          <a:stretch/>
        </p:blipFill>
        <p:spPr bwMode="auto">
          <a:xfrm>
            <a:off x="4393325" y="1906399"/>
            <a:ext cx="3405351" cy="304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100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7F9E3-2096-E5A5-AF3A-4B17100D1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EFE0-49D7-A9EF-DE2E-A2B20833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Linear</a:t>
                </a:r>
              </a:p>
              <a:p>
                <a:pPr lvl="1"/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output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vocabulary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err="1"/>
                  <a:t>Softmax</a:t>
                </a:r>
                <a:r>
                  <a:rPr lang="en-US" dirty="0"/>
                  <a:t>: probabilities of output tokens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381" r="-359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60F1-E0AD-AC65-1333-5994B5D5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56</a:t>
            </a:fld>
            <a:endParaRPr lang="LID4096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DCD8A5-DD00-4DA1-EF11-162092E10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53049"/>
              </p:ext>
            </p:extLst>
          </p:nvPr>
        </p:nvGraphicFramePr>
        <p:xfrm>
          <a:off x="6494120" y="2994895"/>
          <a:ext cx="26892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450344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4023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02D23B7-E10C-97D8-0F75-99970794167B}"/>
              </a:ext>
            </a:extLst>
          </p:cNvPr>
          <p:cNvGrpSpPr/>
          <p:nvPr/>
        </p:nvGrpSpPr>
        <p:grpSpPr>
          <a:xfrm>
            <a:off x="9391694" y="3366610"/>
            <a:ext cx="2112304" cy="2595005"/>
            <a:chOff x="9808906" y="2317355"/>
            <a:chExt cx="2112304" cy="259500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39875D64-20F8-39FA-3829-4ABA6742A2EA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CE12D5-0FFF-A670-325D-E6437711C346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EBFB1A-2F16-780A-24B4-6A60276F8516}"/>
              </a:ext>
            </a:extLst>
          </p:cNvPr>
          <p:cNvGrpSpPr/>
          <p:nvPr/>
        </p:nvGrpSpPr>
        <p:grpSpPr>
          <a:xfrm>
            <a:off x="2047461" y="4664112"/>
            <a:ext cx="4396138" cy="899856"/>
            <a:chOff x="2047461" y="4664112"/>
            <a:chExt cx="4396138" cy="89985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EC7E0B-F981-99E6-565A-35D26D265A9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4775297" y="4664112"/>
              <a:ext cx="1668302" cy="4843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326FAB-B403-25BF-1564-4308C625B96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4775297" y="5148470"/>
              <a:ext cx="1529068" cy="27206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FF3DAB-2754-EDA4-3F10-8DCD0CBDC841}"/>
                </a:ext>
              </a:extLst>
            </p:cNvPr>
            <p:cNvSpPr txBox="1"/>
            <p:nvPr/>
          </p:nvSpPr>
          <p:spPr>
            <a:xfrm>
              <a:off x="2047461" y="4732971"/>
              <a:ext cx="272783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Candidates for next output tokens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28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Text-based models: text to text</a:t>
            </a:r>
          </a:p>
          <a:p>
            <a:pPr lvl="1"/>
            <a:r>
              <a:rPr lang="en-US" dirty="0"/>
              <a:t>Text generation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Information retrieval</a:t>
            </a:r>
          </a:p>
          <a:p>
            <a:r>
              <a:rPr lang="en-US" dirty="0"/>
              <a:t>Multi-modal models</a:t>
            </a:r>
          </a:p>
          <a:p>
            <a:pPr lvl="1"/>
            <a:r>
              <a:rPr lang="en-US" dirty="0"/>
              <a:t>Image description: image to text</a:t>
            </a:r>
          </a:p>
          <a:p>
            <a:pPr lvl="1"/>
            <a:r>
              <a:rPr lang="en-US" dirty="0"/>
              <a:t>Image generation: text to image</a:t>
            </a:r>
          </a:p>
          <a:p>
            <a:pPr lvl="1"/>
            <a:r>
              <a:rPr lang="en-US" dirty="0"/>
              <a:t>Video summarization: video to text</a:t>
            </a:r>
          </a:p>
          <a:p>
            <a:pPr lvl="1"/>
            <a:r>
              <a:rPr lang="en-US" dirty="0"/>
              <a:t>Video generation: text to video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FF6B-81BE-C1C4-F487-EED01C8E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VSC account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B3CF-B037-3F4A-0553-7E73DCCB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don't have an account</a:t>
            </a:r>
          </a:p>
          <a:p>
            <a:pPr lvl="1"/>
            <a:r>
              <a:rPr lang="en-US" dirty="0"/>
              <a:t>Apply if you can</a:t>
            </a:r>
            <a:br>
              <a:rPr lang="en-US" dirty="0"/>
            </a:br>
            <a:r>
              <a:rPr lang="en-US" dirty="0">
                <a:hlinkClick r:id="rId2"/>
              </a:rPr>
              <a:t>https://account.vscentrum.be/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Ask for temporary account</a:t>
            </a:r>
          </a:p>
          <a:p>
            <a:r>
              <a:rPr lang="en-US" dirty="0"/>
              <a:t>Group: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lp_gpgpu_training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Look for invite (email) and accept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FE350-9B8F-8994-8433-C685B4ED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25DFE-DBD8-958D-F58C-93536852F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62" y="544852"/>
            <a:ext cx="5086749" cy="859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FBC0E8-8C98-D3FD-3D58-74FDA10F545C}"/>
              </a:ext>
            </a:extLst>
          </p:cNvPr>
          <p:cNvSpPr txBox="1"/>
          <p:nvPr/>
        </p:nvSpPr>
        <p:spPr>
          <a:xfrm>
            <a:off x="2093976" y="4946904"/>
            <a:ext cx="777911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VSC documentation: </a:t>
            </a:r>
            <a:r>
              <a:rPr lang="en-US" sz="2800" dirty="0">
                <a:hlinkClick r:id="rId4"/>
              </a:rPr>
              <a:t>https://docs.vscentrum.be/</a:t>
            </a:r>
            <a:r>
              <a:rPr lang="en-US" sz="2800" dirty="0"/>
              <a:t>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5118657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61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18" y="1562894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918370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65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B0C21B-16D2-E735-FB71-2863D0543DDE}"/>
              </a:ext>
            </a:extLst>
          </p:cNvPr>
          <p:cNvGrpSpPr/>
          <p:nvPr/>
        </p:nvGrpSpPr>
        <p:grpSpPr>
          <a:xfrm>
            <a:off x="965576" y="4285168"/>
            <a:ext cx="10520748" cy="2071182"/>
            <a:chOff x="965576" y="4285168"/>
            <a:chExt cx="10520748" cy="20711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CEE6-8EF1-A6F6-E613-2312CD5814B7}"/>
                </a:ext>
              </a:extLst>
            </p:cNvPr>
            <p:cNvSpPr txBox="1"/>
            <p:nvPr/>
          </p:nvSpPr>
          <p:spPr>
            <a:xfrm>
              <a:off x="3215149" y="5833130"/>
              <a:ext cx="827117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Model should fit in device (6 GB) + host RAM (16 GB)!</a:t>
              </a:r>
              <a:endParaRPr lang="LID4096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1C18B1-0E80-3BC4-AE2F-7C09C63460F2}"/>
                </a:ext>
              </a:extLst>
            </p:cNvPr>
            <p:cNvSpPr txBox="1"/>
            <p:nvPr/>
          </p:nvSpPr>
          <p:spPr>
            <a:xfrm>
              <a:off x="965576" y="4285168"/>
              <a:ext cx="10058401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run gemma2:27b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Error: model requires more system memory (12.5 GiB)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than is available (8.9 GiB)</a:t>
              </a:r>
              <a:endParaRPr lang="LID4096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67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68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492591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69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58FDF-244E-E096-F1AF-763E8585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7705E-C0CF-2672-A049-C7E8C4939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repository (clone or download)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B0C5F-07CB-7102-D04E-190F1F7C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5F47E-7F5C-B87D-534C-82989AB4F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50" y="2437995"/>
            <a:ext cx="4469042" cy="3873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3F9E0C-7EF3-DF2C-A514-46385710E1E8}"/>
              </a:ext>
            </a:extLst>
          </p:cNvPr>
          <p:cNvSpPr txBox="1"/>
          <p:nvPr/>
        </p:nvSpPr>
        <p:spPr>
          <a:xfrm>
            <a:off x="6236208" y="3310128"/>
            <a:ext cx="53603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https://github.com/gjbex/AI-tools</a:t>
            </a:r>
            <a:r>
              <a:rPr lang="en-US" sz="2800" dirty="0"/>
              <a:t>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9500330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70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4BA78-2A71-588A-FD8D-F2FD4BB450FF}"/>
              </a:ext>
            </a:extLst>
          </p:cNvPr>
          <p:cNvGrpSpPr/>
          <p:nvPr/>
        </p:nvGrpSpPr>
        <p:grpSpPr>
          <a:xfrm>
            <a:off x="8153400" y="4645613"/>
            <a:ext cx="2622877" cy="1684087"/>
            <a:chOff x="8153400" y="4645613"/>
            <a:chExt cx="2622877" cy="1684087"/>
          </a:xfrm>
        </p:grpSpPr>
        <p:pic>
          <p:nvPicPr>
            <p:cNvPr id="11" name="Picture 10" descr="A mathematical equation with symbols&#10;&#10;Description automatically generated with medium confidence">
              <a:extLst>
                <a:ext uri="{FF2B5EF4-FFF2-40B4-BE49-F238E27FC236}">
                  <a16:creationId xmlns:a16="http://schemas.microsoft.com/office/drawing/2014/main" id="{43D0647C-6D7A-A434-D7CC-F5717107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078" y="4645613"/>
              <a:ext cx="2065199" cy="108213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phic 12" descr="Crying face with solid fill with solid fill">
              <a:extLst>
                <a:ext uri="{FF2B5EF4-FFF2-40B4-BE49-F238E27FC236}">
                  <a16:creationId xmlns:a16="http://schemas.microsoft.com/office/drawing/2014/main" id="{4618AC3B-079B-2795-9A32-43A39751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3400" y="54153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71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72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your data: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your data: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75</a:t>
            </a:fld>
            <a:endParaRPr lang="LID4096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B39CD3-B98C-AAD4-63A4-A92513A09584}"/>
              </a:ext>
            </a:extLst>
          </p:cNvPr>
          <p:cNvGrpSpPr/>
          <p:nvPr/>
        </p:nvGrpSpPr>
        <p:grpSpPr>
          <a:xfrm>
            <a:off x="2792361" y="2262370"/>
            <a:ext cx="7682740" cy="2606708"/>
            <a:chOff x="2792361" y="2262370"/>
            <a:chExt cx="7682740" cy="26067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50D3B-8FC5-E6E0-9316-298D8ABAA787}"/>
                </a:ext>
              </a:extLst>
            </p:cNvPr>
            <p:cNvSpPr txBox="1"/>
            <p:nvPr/>
          </p:nvSpPr>
          <p:spPr>
            <a:xfrm>
              <a:off x="2792361" y="4345858"/>
              <a:ext cx="266194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 </a:t>
              </a:r>
              <a:r>
                <a:rPr lang="en-US" sz="2800" dirty="0" err="1"/>
                <a:t>LlamaIndex</a:t>
              </a:r>
              <a:endParaRPr lang="LID4096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6C1B31-23D9-DBF9-BAE1-CA0176577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986" y="2262370"/>
              <a:ext cx="3568115" cy="700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78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9D7A51-786E-1E77-3F8B-75C0B24BF06A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2E0494-A4A5-5D43-AE7A-5975D4D2BBF2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7D387F-0CE0-2843-B6C6-85EB02A3C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tokenization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5354-663F-0915-7BEF-D2AC3537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5080-F57C-5548-AD3B-43C8BF8A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an account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https://huggingface.co/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Click "Sign Up"</a:t>
            </a:r>
          </a:p>
          <a:p>
            <a:pPr lvl="1"/>
            <a:r>
              <a:rPr lang="en-US" dirty="0"/>
              <a:t>Enter required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68CC3-82D4-1153-FD5F-16DF14A6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70287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embedding from query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266B4E-E967-85A7-AB52-E884DD8D8466}"/>
              </a:ext>
            </a:extLst>
          </p:cNvPr>
          <p:cNvSpPr txBox="1"/>
          <p:nvPr/>
        </p:nvSpPr>
        <p:spPr>
          <a:xfrm>
            <a:off x="9134167" y="4569973"/>
            <a:ext cx="13951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= RAG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82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73829-CD22-485F-2442-EBEE2ED2F200}"/>
              </a:ext>
            </a:extLst>
          </p:cNvPr>
          <p:cNvGrpSpPr/>
          <p:nvPr/>
        </p:nvGrpSpPr>
        <p:grpSpPr>
          <a:xfrm>
            <a:off x="8662219" y="2350203"/>
            <a:ext cx="1762432" cy="1243973"/>
            <a:chOff x="8662219" y="2350203"/>
            <a:chExt cx="1762432" cy="124397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E6C2BD-D5C0-3E43-E70F-0788DFCF2E14}"/>
                </a:ext>
              </a:extLst>
            </p:cNvPr>
            <p:cNvSpPr/>
            <p:nvPr/>
          </p:nvSpPr>
          <p:spPr>
            <a:xfrm>
              <a:off x="8662219" y="278611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02F8D7-B987-7D2D-1930-8F035B6B676B}"/>
                </a:ext>
              </a:extLst>
            </p:cNvPr>
            <p:cNvSpPr/>
            <p:nvPr/>
          </p:nvSpPr>
          <p:spPr>
            <a:xfrm>
              <a:off x="9085006" y="2479828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9039C-A9E1-2ECF-D764-D3F1B5706218}"/>
                </a:ext>
              </a:extLst>
            </p:cNvPr>
            <p:cNvSpPr/>
            <p:nvPr/>
          </p:nvSpPr>
          <p:spPr>
            <a:xfrm>
              <a:off x="9397180" y="320636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6700B5-FBA8-4B14-8DB7-9C3C3F4350F2}"/>
                </a:ext>
              </a:extLst>
            </p:cNvPr>
            <p:cNvSpPr/>
            <p:nvPr/>
          </p:nvSpPr>
          <p:spPr>
            <a:xfrm>
              <a:off x="9982200" y="235020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7C0717-AD11-2237-9638-60A16195A7FB}"/>
                </a:ext>
              </a:extLst>
            </p:cNvPr>
            <p:cNvSpPr/>
            <p:nvPr/>
          </p:nvSpPr>
          <p:spPr>
            <a:xfrm>
              <a:off x="9416844" y="2860956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9657BD-C2CB-FC23-D78E-EC905653DBFF}"/>
                </a:ext>
              </a:extLst>
            </p:cNvPr>
            <p:cNvSpPr/>
            <p:nvPr/>
          </p:nvSpPr>
          <p:spPr>
            <a:xfrm>
              <a:off x="9849464" y="349585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418E5C-19D3-AD9D-068B-3343C7C6F657}"/>
                </a:ext>
              </a:extLst>
            </p:cNvPr>
            <p:cNvSpPr/>
            <p:nvPr/>
          </p:nvSpPr>
          <p:spPr>
            <a:xfrm>
              <a:off x="10326328" y="2975769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82780" y="2319822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84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 your model: quantization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298C88-B2CE-6667-DCF8-C738208A2959}"/>
              </a:ext>
            </a:extLst>
          </p:cNvPr>
          <p:cNvGrpSpPr/>
          <p:nvPr/>
        </p:nvGrpSpPr>
        <p:grpSpPr>
          <a:xfrm>
            <a:off x="2534483" y="5528291"/>
            <a:ext cx="4833271" cy="902423"/>
            <a:chOff x="2534483" y="5528291"/>
            <a:chExt cx="4833271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9E6876-1D03-218D-6FA4-EB5886E5FF0E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95D60-484D-AC57-2E38-59D50820DDD2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CEF0B4-AA28-1565-8091-D05D1971C510}"/>
                </a:ext>
              </a:extLst>
            </p:cNvPr>
            <p:cNvSpPr txBox="1"/>
            <p:nvPr/>
          </p:nvSpPr>
          <p:spPr>
            <a:xfrm>
              <a:off x="4214327" y="5528291"/>
              <a:ext cx="3153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0100111101001011...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214E83-7325-3F49-F263-E868A19A9CA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B853C93F-203A-5397-D966-7024BB72E187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0E3F4-4962-B7AE-1D4E-B8215587ADCE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9A42B8-1C4C-3829-0A38-A64EBF927667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E568C126-8DEA-7536-CA70-279797FD0BC4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C39B97-DF5F-774A-40E5-2D991ED238E5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C39E6E-40E6-4E0F-A940-8B02C6B1ED89}"/>
                </a:ext>
              </a:extLst>
            </p:cNvPr>
            <p:cNvGrpSpPr/>
            <p:nvPr/>
          </p:nvGrpSpPr>
          <p:grpSpPr>
            <a:xfrm>
              <a:off x="4381478" y="5886717"/>
              <a:ext cx="2914060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DBC5438A-0435-F841-6851-4EBE4EEE54E4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FD7629-E8DE-D440-4CBA-6609006860F4}"/>
                  </a:ext>
                </a:extLst>
              </p:cNvPr>
              <p:cNvSpPr txBox="1"/>
              <p:nvPr/>
            </p:nvSpPr>
            <p:spPr>
              <a:xfrm>
                <a:off x="5148317" y="6061382"/>
                <a:ext cx="110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7B47A4-7EA0-82A1-163D-9264DBCCACD0}"/>
              </a:ext>
            </a:extLst>
          </p:cNvPr>
          <p:cNvGrpSpPr/>
          <p:nvPr/>
        </p:nvGrpSpPr>
        <p:grpSpPr>
          <a:xfrm>
            <a:off x="2534483" y="5528291"/>
            <a:ext cx="3814100" cy="902423"/>
            <a:chOff x="2534483" y="5528291"/>
            <a:chExt cx="3814100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AFDE25-4D6A-14F8-AFCF-CAA091FB9892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2591B-FBD5-588A-9DAA-EA150112518B}"/>
                </a:ext>
              </a:extLst>
            </p:cNvPr>
            <p:cNvSpPr txBox="1"/>
            <p:nvPr/>
          </p:nvSpPr>
          <p:spPr>
            <a:xfrm>
              <a:off x="3102079" y="5528291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6C786-7D87-41AB-46B7-F0D1B09AEAC2}"/>
                </a:ext>
              </a:extLst>
            </p:cNvPr>
            <p:cNvSpPr txBox="1"/>
            <p:nvPr/>
          </p:nvSpPr>
          <p:spPr>
            <a:xfrm>
              <a:off x="4450306" y="5528291"/>
              <a:ext cx="1898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</a:t>
              </a:r>
              <a:endParaRPr lang="LID4096" sz="2400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FE8D44FD-DFE0-C3FD-F591-E02E7910BB83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55EDAC90-75F1-016D-AF1E-1FBF4F90776D}"/>
                </a:ext>
              </a:extLst>
            </p:cNvPr>
            <p:cNvSpPr/>
            <p:nvPr/>
          </p:nvSpPr>
          <p:spPr>
            <a:xfrm rot="16200000">
              <a:off x="5292445" y="5024912"/>
              <a:ext cx="174665" cy="189827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E409783-1AC5-D192-AD93-2528B8A62BF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4F0053-B36C-F47E-DCA4-D251AD0EEA57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7A41F5-0592-7CD2-FA2B-3161CF96B6FD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C7D4C-8F93-01A2-8DCA-8601931DC1AB}"/>
                </a:ext>
              </a:extLst>
            </p:cNvPr>
            <p:cNvSpPr txBox="1"/>
            <p:nvPr/>
          </p:nvSpPr>
          <p:spPr>
            <a:xfrm>
              <a:off x="4902510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E131E-2460-80BE-EF28-14245024C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4C2A-F3CF-8836-B4D3-E7D9E462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gated repositories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31EC2-2057-3C1D-C353-56163AC6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permission for gated Llama 3.2 models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https://huggingface.co/meta-llama/Llama-3.2-3B-Instruct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3"/>
              </a:rPr>
              <a:t>https://huggingface.co/mistralai/Mistral-7B-v0.1</a:t>
            </a:r>
            <a:r>
              <a:rPr lang="en-US" dirty="0"/>
              <a:t> 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191EC-204F-0B38-87F6-7A3CAB4B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0983-9CD4-1288-7FA8-F4AE98FF2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601" y="2767263"/>
            <a:ext cx="5674857" cy="2025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E06D5F-6BD3-CDDA-C839-BF7ABF593C15}"/>
              </a:ext>
            </a:extLst>
          </p:cNvPr>
          <p:cNvSpPr txBox="1"/>
          <p:nvPr/>
        </p:nvSpPr>
        <p:spPr>
          <a:xfrm>
            <a:off x="3840480" y="5833130"/>
            <a:ext cx="49051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will get email confirmation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13208419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45338-7FB1-886F-69FC-0405005E953E}"/>
              </a:ext>
            </a:extLst>
          </p:cNvPr>
          <p:cNvGrpSpPr/>
          <p:nvPr/>
        </p:nvGrpSpPr>
        <p:grpSpPr>
          <a:xfrm>
            <a:off x="2534483" y="5528291"/>
            <a:ext cx="3249943" cy="902423"/>
            <a:chOff x="2534483" y="5528291"/>
            <a:chExt cx="3249943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5C660-5CE1-0A4D-B09A-790EAEC55D1A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5069D-65F0-0A6E-67FA-725273FD1273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C232D-BCB7-C09C-470B-8CC6663905D8}"/>
                </a:ext>
              </a:extLst>
            </p:cNvPr>
            <p:cNvSpPr txBox="1"/>
            <p:nvPr/>
          </p:nvSpPr>
          <p:spPr>
            <a:xfrm>
              <a:off x="4351981" y="5528291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E63902-01F2-722B-F1F4-822D3FE486F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303C2100-F444-5DB7-26C0-96C435679038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BBBA24-F3F6-313F-1973-8D69DE4FFBA0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AFA2D2-5128-A1A4-13D7-C6B56459C3AE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462710DF-C8DC-0139-4380-B85A42E90F41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3BCD2-815F-D19E-144E-EC2ED89FBE82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898261-655B-A363-05C3-E0990457DC8F}"/>
                </a:ext>
              </a:extLst>
            </p:cNvPr>
            <p:cNvGrpSpPr/>
            <p:nvPr/>
          </p:nvGrpSpPr>
          <p:grpSpPr>
            <a:xfrm>
              <a:off x="4381478" y="5886717"/>
              <a:ext cx="1402948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64E0ABFC-D22A-FFF1-2A45-936BE576D567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667AA1-6E8F-50C3-DDF8-B3ACFFD9F433}"/>
                  </a:ext>
                </a:extLst>
              </p:cNvPr>
              <p:cNvSpPr txBox="1"/>
              <p:nvPr/>
            </p:nvSpPr>
            <p:spPr>
              <a:xfrm>
                <a:off x="4739871" y="6061382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1735-772D-7F63-1319-38728A5C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475-4055-2AAB-CE57-064E78F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integer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31E-8FCD-5BA6-9791-CA2F9972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/>
          </a:bodyPr>
          <a:lstStyle/>
          <a:p>
            <a:r>
              <a:rPr lang="en-US" dirty="0"/>
              <a:t>Scale: 5.239 </a:t>
            </a:r>
            <a:r>
              <a:rPr lang="en-US" dirty="0">
                <a:sym typeface="Symbol" panose="05050102010706020507" pitchFamily="18" charset="2"/>
              </a:rPr>
              <a:t> 127  665.353</a:t>
            </a:r>
            <a:endParaRPr lang="en-US" dirty="0"/>
          </a:p>
          <a:p>
            <a:r>
              <a:rPr lang="en-US" dirty="0"/>
              <a:t>Round to nearest integer: 665.353 </a:t>
            </a:r>
            <a:r>
              <a:rPr lang="en-US" dirty="0">
                <a:sym typeface="Symbol" panose="05050102010706020507" pitchFamily="18" charset="2"/>
              </a:rPr>
              <a:t> 665</a:t>
            </a:r>
          </a:p>
          <a:p>
            <a:r>
              <a:rPr lang="en-US" dirty="0">
                <a:sym typeface="Symbol" panose="05050102010706020507" pitchFamily="18" charset="2"/>
              </a:rPr>
              <a:t>Clip to [-128, 127]: 665  127</a:t>
            </a:r>
          </a:p>
          <a:p>
            <a:r>
              <a:rPr lang="en-US" dirty="0">
                <a:sym typeface="Symbol" panose="05050102010706020507" pitchFamily="18" charset="2"/>
              </a:rPr>
              <a:t>Binary: 127  11111111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DF7-4220-44DD-67D1-CC629726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5127-FEA2-C9C1-DEB4-49F462B558EC}"/>
              </a:ext>
            </a:extLst>
          </p:cNvPr>
          <p:cNvSpPr txBox="1"/>
          <p:nvPr/>
        </p:nvSpPr>
        <p:spPr>
          <a:xfrm>
            <a:off x="808704" y="1779639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INT8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014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0F4D-442F-8839-DBEA-E730C15C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-bit integers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FP32 floating point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r>
                  <a:rPr lang="en-US" dirty="0"/>
                  <a:t>FP32 scaling factor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 zero-point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influenced by outliers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F15E8-771B-0402-E378-5389BEBD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92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/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round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2008F9F-2F1E-D5C3-20A3-FF8CD47ECC02}"/>
              </a:ext>
            </a:extLst>
          </p:cNvPr>
          <p:cNvGrpSpPr/>
          <p:nvPr/>
        </p:nvGrpSpPr>
        <p:grpSpPr>
          <a:xfrm>
            <a:off x="4031226" y="3372087"/>
            <a:ext cx="6142702" cy="1455552"/>
            <a:chOff x="4031226" y="3372087"/>
            <a:chExt cx="6142702" cy="14555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1F8E1F-2A73-A4BC-5092-DF1991281B67}"/>
                </a:ext>
              </a:extLst>
            </p:cNvPr>
            <p:cNvSpPr/>
            <p:nvPr/>
          </p:nvSpPr>
          <p:spPr>
            <a:xfrm>
              <a:off x="4031226" y="3913239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22309E-61E1-913D-A9F6-09F9B30CE753}"/>
                </a:ext>
              </a:extLst>
            </p:cNvPr>
            <p:cNvSpPr/>
            <p:nvPr/>
          </p:nvSpPr>
          <p:spPr>
            <a:xfrm>
              <a:off x="4601498" y="4414684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F5645E-2F24-FAD5-91C5-5D053701AB07}"/>
                </a:ext>
              </a:extLst>
            </p:cNvPr>
            <p:cNvCxnSpPr>
              <a:cxnSpLocks/>
              <a:stCxn id="11" idx="1"/>
              <a:endCxn id="7" idx="6"/>
            </p:cNvCxnSpPr>
            <p:nvPr/>
          </p:nvCxnSpPr>
          <p:spPr>
            <a:xfrm flipH="1">
              <a:off x="4463845" y="3849141"/>
              <a:ext cx="2583426" cy="270576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D991-8B59-91D7-F33E-9AB05D1EF1F7}"/>
                </a:ext>
              </a:extLst>
            </p:cNvPr>
            <p:cNvSpPr txBox="1"/>
            <p:nvPr/>
          </p:nvSpPr>
          <p:spPr>
            <a:xfrm>
              <a:off x="7047271" y="3372087"/>
              <a:ext cx="3126657" cy="9541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Must be stored for</a:t>
              </a:r>
              <a:br>
                <a:rPr lang="en-US" sz="2800" dirty="0">
                  <a:solidFill>
                    <a:srgbClr val="FF0000"/>
                  </a:solidFill>
                </a:rPr>
              </a:br>
              <a:r>
                <a:rPr lang="en-US" sz="2800" dirty="0">
                  <a:solidFill>
                    <a:srgbClr val="FF0000"/>
                  </a:solidFill>
                </a:rPr>
                <a:t>dequantization</a:t>
              </a:r>
              <a:endParaRPr lang="LID4096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4EA23A1-3D47-D7E8-4642-B82C5FB8EBD5}"/>
                </a:ext>
              </a:extLst>
            </p:cNvPr>
            <p:cNvCxnSpPr>
              <a:cxnSpLocks/>
              <a:stCxn id="11" idx="1"/>
              <a:endCxn id="8" idx="6"/>
            </p:cNvCxnSpPr>
            <p:nvPr/>
          </p:nvCxnSpPr>
          <p:spPr>
            <a:xfrm flipH="1">
              <a:off x="5034117" y="3849141"/>
              <a:ext cx="2013154" cy="772021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3F066E9-E106-38A3-7E2B-C57FE229517C}"/>
              </a:ext>
            </a:extLst>
          </p:cNvPr>
          <p:cNvSpPr txBox="1"/>
          <p:nvPr/>
        </p:nvSpPr>
        <p:spPr>
          <a:xfrm>
            <a:off x="4817807" y="5378932"/>
            <a:ext cx="6620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 </a:t>
            </a:r>
            <a:r>
              <a:rPr lang="en-US" sz="2800" dirty="0"/>
              <a:t>applied to blocks of weights (64 or 128)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49773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59B6-151E-930D-374D-6AD5A6AD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methods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FE6-0B24-9E1E-6917-7B722DA1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Post-Training Quantization (PTQ)</a:t>
            </a:r>
          </a:p>
          <a:p>
            <a:pPr lvl="1"/>
            <a:r>
              <a:rPr lang="en-US" dirty="0"/>
              <a:t>Can be applied to any model</a:t>
            </a:r>
          </a:p>
          <a:p>
            <a:pPr lvl="1"/>
            <a:r>
              <a:rPr lang="en-US" dirty="0"/>
              <a:t>Potentially higher loss of accuracy</a:t>
            </a:r>
          </a:p>
          <a:p>
            <a:r>
              <a:rPr lang="en-US" dirty="0"/>
              <a:t>Quantization-aware training</a:t>
            </a:r>
          </a:p>
          <a:p>
            <a:pPr lvl="1"/>
            <a:r>
              <a:rPr lang="en-US" dirty="0"/>
              <a:t>Requires fine-tuning, training data</a:t>
            </a:r>
          </a:p>
          <a:p>
            <a:pPr lvl="1"/>
            <a:r>
              <a:rPr lang="en-US" dirty="0"/>
              <a:t>Better accuracy</a:t>
            </a:r>
          </a:p>
          <a:p>
            <a:r>
              <a:rPr lang="en-US" dirty="0"/>
              <a:t>... (very active area of research)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D188-C764-32D0-AC0F-E233C7E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8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65DA9-45EE-8580-3833-900A2BC0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Quantization-aware training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CD15-4822-D900-196F-C3922B6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94</a:t>
            </a:fld>
            <a:endParaRPr lang="LID4096"/>
          </a:p>
        </p:txBody>
      </p:sp>
      <p:pic>
        <p:nvPicPr>
          <p:cNvPr id="1026" name="Picture 2" descr="Flow chart of quantization-aware training. ">
            <a:extLst>
              <a:ext uri="{FF2B5EF4-FFF2-40B4-BE49-F238E27FC236}">
                <a16:creationId xmlns:a16="http://schemas.microsoft.com/office/drawing/2014/main" id="{D9016BFA-AFCB-7C0A-4BC4-01BBBB58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11" y="1870075"/>
            <a:ext cx="6667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460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1788-684A-AFB7-F36C-D8510C3A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k-quant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B4EB8-1D1E-BD98-D6FF-79EF1CE2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LLaMA.cpp</a:t>
            </a:r>
          </a:p>
          <a:p>
            <a:r>
              <a:rPr lang="en-US" dirty="0"/>
              <a:t>Model stored in GPT-Generated Unified Format (GGUF)</a:t>
            </a:r>
          </a:p>
          <a:p>
            <a:r>
              <a:rPr lang="en-US" dirty="0"/>
              <a:t>Family of methods: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Q3_K_L</a:t>
            </a:r>
            <a:r>
              <a:rPr lang="en-US" dirty="0"/>
              <a:t>, ...,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Q5_K_M</a:t>
            </a:r>
          </a:p>
          <a:p>
            <a:r>
              <a:rPr lang="en-US" dirty="0"/>
              <a:t>Uses </a:t>
            </a:r>
            <a:r>
              <a:rPr lang="en-US" i="1" dirty="0"/>
              <a:t>k</a:t>
            </a:r>
            <a:r>
              <a:rPr lang="en-US" dirty="0"/>
              <a:t>-means clustering on weight values,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</a:p>
          <a:p>
            <a:pPr lvl="1"/>
            <a:r>
              <a:rPr lang="en-US" dirty="0"/>
              <a:t>Most important weights: higher precision (4 bits)</a:t>
            </a:r>
          </a:p>
          <a:p>
            <a:pPr lvl="1"/>
            <a:r>
              <a:rPr lang="en-US" dirty="0"/>
              <a:t>Less important weights: lower precision (2 bits)</a:t>
            </a:r>
          </a:p>
          <a:p>
            <a:r>
              <a:rPr lang="en-US" dirty="0"/>
              <a:t>List quantization methods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601A29-F9D1-7992-71EA-C35C4BD1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E03C8-7FCF-280E-084D-9B6A8A9FDF4D}"/>
              </a:ext>
            </a:extLst>
          </p:cNvPr>
          <p:cNvSpPr txBox="1"/>
          <p:nvPr/>
        </p:nvSpPr>
        <p:spPr>
          <a:xfrm>
            <a:off x="1050244" y="5689306"/>
            <a:ext cx="309896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--help</a:t>
            </a:r>
          </a:p>
        </p:txBody>
      </p:sp>
      <p:pic>
        <p:nvPicPr>
          <p:cNvPr id="6" name="Picture 2" descr="llama">
            <a:extLst>
              <a:ext uri="{FF2B5EF4-FFF2-40B4-BE49-F238E27FC236}">
                <a16:creationId xmlns:a16="http://schemas.microsoft.com/office/drawing/2014/main" id="{B7F4CBC3-513F-CDE7-403D-09194DB59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99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B75B-C376-A3FB-BEFC-5592B3D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using LLaMa.cpp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3BED-B3F3-40B0-5067-78C84ACD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in GUFF format</a:t>
            </a:r>
          </a:p>
          <a:p>
            <a:pPr lvl="1"/>
            <a:r>
              <a:rPr lang="en-US" dirty="0"/>
              <a:t>If necessary, convert</a:t>
            </a:r>
            <a:endParaRPr lang="LID4096" dirty="0"/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A7B64-465F-B8C0-B9F2-C056CC1A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4E2A3-23F2-2731-92B6-DC1AD6A5F684}"/>
              </a:ext>
            </a:extLst>
          </p:cNvPr>
          <p:cNvSpPr txBox="1"/>
          <p:nvPr/>
        </p:nvSpPr>
        <p:spPr>
          <a:xfrm>
            <a:off x="1050244" y="2788781"/>
            <a:ext cx="772996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llama-2.2-3B-instruct-F16.gguf  \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llama-2.2-3B-instruct-Q3_K_S.gguf   Q3_K_S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model size  =  6128.17 MB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quant size  =  1463.90 MB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quantize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   total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382066-0D67-2084-B763-4731C7FA0657}"/>
              </a:ext>
            </a:extLst>
          </p:cNvPr>
          <p:cNvGrpSpPr/>
          <p:nvPr/>
        </p:nvGrpSpPr>
        <p:grpSpPr>
          <a:xfrm>
            <a:off x="8099321" y="4753897"/>
            <a:ext cx="1882879" cy="501446"/>
            <a:chOff x="8099321" y="4753897"/>
            <a:chExt cx="1882879" cy="501446"/>
          </a:xfrm>
        </p:grpSpPr>
        <p:sp>
          <p:nvSpPr>
            <p:cNvPr id="6" name="Arrow: Circular 5">
              <a:extLst>
                <a:ext uri="{FF2B5EF4-FFF2-40B4-BE49-F238E27FC236}">
                  <a16:creationId xmlns:a16="http://schemas.microsoft.com/office/drawing/2014/main" id="{E79EA9A9-5A32-A515-48A1-7DF4C9FE575A}"/>
                </a:ext>
              </a:extLst>
            </p:cNvPr>
            <p:cNvSpPr/>
            <p:nvPr/>
          </p:nvSpPr>
          <p:spPr>
            <a:xfrm rot="5400000" flipH="1">
              <a:off x="8359876" y="4493342"/>
              <a:ext cx="501446" cy="1022555"/>
            </a:xfrm>
            <a:prstGeom prst="circular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FB11C2-C491-2D73-FCC6-8E8E0E380BB0}"/>
                </a:ext>
              </a:extLst>
            </p:cNvPr>
            <p:cNvSpPr txBox="1"/>
            <p:nvPr/>
          </p:nvSpPr>
          <p:spPr>
            <a:xfrm>
              <a:off x="9143509" y="4793678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4.1 </a:t>
              </a:r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E84128F9-211A-8A18-703D-B243F467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F22A45-676C-4D12-F3DE-7BD059EE1BD1}"/>
              </a:ext>
            </a:extLst>
          </p:cNvPr>
          <p:cNvGrpSpPr/>
          <p:nvPr/>
        </p:nvGrpSpPr>
        <p:grpSpPr>
          <a:xfrm>
            <a:off x="8581103" y="5707987"/>
            <a:ext cx="2438212" cy="461665"/>
            <a:chOff x="8581103" y="5707987"/>
            <a:chExt cx="2438212" cy="461665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3C9FFD0-3DF4-FF4B-C55E-9674FFB6729B}"/>
                </a:ext>
              </a:extLst>
            </p:cNvPr>
            <p:cNvSpPr/>
            <p:nvPr/>
          </p:nvSpPr>
          <p:spPr>
            <a:xfrm flipH="1" flipV="1">
              <a:off x="8581103" y="5860298"/>
              <a:ext cx="602227" cy="1570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7D734B-0511-92B0-08D6-C8ABF250E760}"/>
                </a:ext>
              </a:extLst>
            </p:cNvPr>
            <p:cNvSpPr txBox="1"/>
            <p:nvPr/>
          </p:nvSpPr>
          <p:spPr>
            <a:xfrm>
              <a:off x="9228312" y="5707987"/>
              <a:ext cx="1791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± 5 minutes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33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140D-3834-9B47-D19D-0CC8C4FB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accuracy: perplexity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</p:spPr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Output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log-likelihood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occurring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  <a:blipFill>
                <a:blip r:embed="rId2"/>
                <a:stretch>
                  <a:fillRect l="-1043" t="-327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F8E10-83E3-3385-D608-734D7C99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97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/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perplexity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5C49D4-8FD0-3A89-069B-8835DB8129A9}"/>
              </a:ext>
            </a:extLst>
          </p:cNvPr>
          <p:cNvSpPr txBox="1"/>
          <p:nvPr/>
        </p:nvSpPr>
        <p:spPr>
          <a:xfrm>
            <a:off x="8463137" y="5009877"/>
            <a:ext cx="28906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Requires dataset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0FA1B-0D68-71A1-5A8E-8D83105C337E}"/>
              </a:ext>
            </a:extLst>
          </p:cNvPr>
          <p:cNvSpPr txBox="1"/>
          <p:nvPr/>
        </p:nvSpPr>
        <p:spPr>
          <a:xfrm>
            <a:off x="4522839" y="4237799"/>
            <a:ext cx="24610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Lower is better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2231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7F7A1-9AAF-6CE6-2275-B90FE13EA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86C9-58D7-6AD8-5EF7-742DA0F0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20050-F8F4-47B0-D32D-8618D726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154EF-ECC4-7DB0-1C4F-DFB9BDDB1D60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llama-2.2-3B-instruct-F16.gguf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10.5262 +/- 0.07552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266365.05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852444.50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2.95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868809.79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16420A2D-D1D1-EE56-5084-22D6B65D8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3A528B0-F6E6-E7A7-13B4-92BD433023EE}"/>
              </a:ext>
            </a:extLst>
          </p:cNvPr>
          <p:cNvGrpSpPr/>
          <p:nvPr/>
        </p:nvGrpSpPr>
        <p:grpSpPr>
          <a:xfrm>
            <a:off x="1347019" y="1496547"/>
            <a:ext cx="3824749" cy="784537"/>
            <a:chOff x="1347019" y="1496547"/>
            <a:chExt cx="3824749" cy="7845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F3701D-B1A2-5F6A-0F44-0A1A1677F0DE}"/>
                </a:ext>
              </a:extLst>
            </p:cNvPr>
            <p:cNvSpPr txBox="1"/>
            <p:nvPr/>
          </p:nvSpPr>
          <p:spPr>
            <a:xfrm>
              <a:off x="1347019" y="1496547"/>
              <a:ext cx="24561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Original model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621B764-260C-7258-55E8-351DB0A77A78}"/>
                </a:ext>
              </a:extLst>
            </p:cNvPr>
            <p:cNvCxnSpPr>
              <a:stCxn id="14" idx="3"/>
            </p:cNvCxnSpPr>
            <p:nvPr/>
          </p:nvCxnSpPr>
          <p:spPr>
            <a:xfrm>
              <a:off x="3803141" y="1758157"/>
              <a:ext cx="1368627" cy="5229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913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769BE-848B-8F22-26DE-3DDF89957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33B5-0928-9767-E0F2-5DEFA781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6C474-0AA8-0FB2-C323-8F45518C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C9EE1-5E31-E15D-EB5E-D3A72A133302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llama-2.2-3B-instruct-Q3_K_S.gguf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12.8498 +/- 0.09285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 61223.73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307642.15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1.07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322137.10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586B0527-AB7E-C549-2B1D-FA4DE9DA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2803124-EC4A-39E3-789F-C549F04B4DAE}"/>
              </a:ext>
            </a:extLst>
          </p:cNvPr>
          <p:cNvGrpSpPr/>
          <p:nvPr/>
        </p:nvGrpSpPr>
        <p:grpSpPr>
          <a:xfrm>
            <a:off x="294966" y="1496547"/>
            <a:ext cx="5152105" cy="851338"/>
            <a:chOff x="294966" y="1496547"/>
            <a:chExt cx="5181602" cy="8596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01C35D-3AC7-6C81-F129-A32283E8033C}"/>
                </a:ext>
              </a:extLst>
            </p:cNvPr>
            <p:cNvSpPr txBox="1"/>
            <p:nvPr/>
          </p:nvSpPr>
          <p:spPr>
            <a:xfrm>
              <a:off x="294966" y="1496547"/>
              <a:ext cx="4319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Quantized model (Q3_K_S)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83EC42-A3ED-CC43-31E5-503AC85EA6E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614738" y="1758157"/>
              <a:ext cx="861830" cy="5980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3915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6555</TotalTime>
  <Words>4871</Words>
  <Application>Microsoft Office PowerPoint</Application>
  <PresentationFormat>Widescreen</PresentationFormat>
  <Paragraphs>1070</Paragraphs>
  <Slides>116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116</vt:i4>
      </vt:variant>
    </vt:vector>
  </HeadingPairs>
  <TitlesOfParts>
    <vt:vector size="130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Lucida Sans Typewriter</vt:lpstr>
      <vt:lpstr>Optimistic Display Medium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Getting ready</vt:lpstr>
      <vt:lpstr>VSC account</vt:lpstr>
      <vt:lpstr>GitHub repository</vt:lpstr>
      <vt:lpstr>Hugging Face</vt:lpstr>
      <vt:lpstr>Hugging Face gated repositories</vt:lpstr>
      <vt:lpstr>Why LLMs locally?</vt:lpstr>
      <vt:lpstr>Motivation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Inference: using the ANN</vt:lpstr>
      <vt:lpstr>Transformers</vt:lpstr>
      <vt:lpstr>PowerPoint Presentation</vt:lpstr>
      <vt:lpstr>Inputs</vt:lpstr>
      <vt:lpstr>Inputs</vt:lpstr>
      <vt:lpstr>PowerPoint Presentation</vt:lpstr>
      <vt:lpstr>Embeddings</vt:lpstr>
      <vt:lpstr>Embeddings</vt:lpstr>
      <vt:lpstr>Positional encoding: motivation</vt:lpstr>
      <vt:lpstr>PowerPoint Presentation</vt:lpstr>
      <vt:lpstr>Absolute positional encoding</vt:lpstr>
      <vt:lpstr>Absolute positional encoding</vt:lpstr>
      <vt:lpstr>PowerPoint Presentation</vt:lpstr>
      <vt:lpstr>Multi-head self-attenstion</vt:lpstr>
      <vt:lpstr>Multi-head self-attention</vt:lpstr>
      <vt:lpstr>Self-attention</vt:lpstr>
      <vt:lpstr>Multi-head</vt:lpstr>
      <vt:lpstr>PowerPoint Presentation</vt:lpstr>
      <vt:lpstr>Add &amp; layer normalization</vt:lpstr>
      <vt:lpstr>Add skip connections</vt:lpstr>
      <vt:lpstr>Layer normalization</vt:lpstr>
      <vt:lpstr>PowerPoint Presentation</vt:lpstr>
      <vt:lpstr>Feed Forward</vt:lpstr>
      <vt:lpstr>Feed forward</vt:lpstr>
      <vt:lpstr>PowerPoint Presentation</vt:lpstr>
      <vt:lpstr>Encoder</vt:lpstr>
      <vt:lpstr>Encoder(s)</vt:lpstr>
      <vt:lpstr>PowerPoint Presentation</vt:lpstr>
      <vt:lpstr>Decoder</vt:lpstr>
      <vt:lpstr>Decoder(s)</vt:lpstr>
      <vt:lpstr>PowerPoint Presentation</vt:lpstr>
      <vt:lpstr>Masked multi-head self-attention</vt:lpstr>
      <vt:lpstr>Masked multi-head self-attention</vt:lpstr>
      <vt:lpstr>PowerPoint Presentation</vt:lpstr>
      <vt:lpstr>Multi-head cross-attention</vt:lpstr>
      <vt:lpstr>Cross-attention</vt:lpstr>
      <vt:lpstr>PowerPoint Presentation</vt:lpstr>
      <vt:lpstr>Transformer output</vt:lpstr>
      <vt:lpstr>Transformer output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Reminder: 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 your model: quantization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  <vt:lpstr>8-bit integer representation</vt:lpstr>
      <vt:lpstr>n-bit integers</vt:lpstr>
      <vt:lpstr>Quantization methods</vt:lpstr>
      <vt:lpstr>Quantization-aware training</vt:lpstr>
      <vt:lpstr>k-quant</vt:lpstr>
      <vt:lpstr>Quantization using LLaMa.cpp</vt:lpstr>
      <vt:lpstr>Assessing accuracy: perplexity</vt:lpstr>
      <vt:lpstr>Perplexity using LLaMa.cpp</vt:lpstr>
      <vt:lpstr>Perplexity using LLaMa.cpp</vt:lpstr>
      <vt:lpstr>Comparison F16 versus Q3_K_S</vt:lpstr>
      <vt:lpstr>Benchmarking performance</vt:lpstr>
      <vt:lpstr>Benchmarking performance</vt:lpstr>
      <vt:lpstr>Fine tuning</vt:lpstr>
      <vt:lpstr>Types of fine tuning</vt:lpstr>
      <vt:lpstr>Conclusions</vt:lpstr>
      <vt:lpstr>References</vt:lpstr>
      <vt:lpstr>Getting models &amp; data sets</vt:lpstr>
      <vt:lpstr>Hugging Face gate &amp; private models</vt:lpstr>
      <vt:lpstr>Converting Hugging Face models to GGUF</vt:lpstr>
      <vt:lpstr>GGUF models</vt:lpstr>
      <vt:lpstr>Hugging Face data sets</vt:lpstr>
      <vt:lpstr>Installing software</vt:lpstr>
      <vt:lpstr>Installing MiniForge3</vt:lpstr>
      <vt:lpstr>Environment for hpccm</vt:lpstr>
      <vt:lpstr>Image definition</vt:lpstr>
      <vt:lpstr>Image creation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49</cp:revision>
  <dcterms:created xsi:type="dcterms:W3CDTF">2024-10-24T07:20:14Z</dcterms:created>
  <dcterms:modified xsi:type="dcterms:W3CDTF">2024-11-27T11:52:25Z</dcterms:modified>
</cp:coreProperties>
</file>