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8"/>
  </p:notesMasterIdLst>
  <p:sldIdLst>
    <p:sldId id="268" r:id="rId3"/>
    <p:sldId id="281" r:id="rId4"/>
    <p:sldId id="784" r:id="rId5"/>
    <p:sldId id="257" r:id="rId6"/>
    <p:sldId id="258" r:id="rId7"/>
    <p:sldId id="259" r:id="rId8"/>
    <p:sldId id="809" r:id="rId9"/>
    <p:sldId id="810" r:id="rId10"/>
    <p:sldId id="270" r:id="rId11"/>
    <p:sldId id="271" r:id="rId12"/>
    <p:sldId id="272" r:id="rId13"/>
    <p:sldId id="862" r:id="rId14"/>
    <p:sldId id="826" r:id="rId15"/>
    <p:sldId id="835" r:id="rId16"/>
    <p:sldId id="838" r:id="rId17"/>
    <p:sldId id="839" r:id="rId18"/>
    <p:sldId id="837" r:id="rId19"/>
    <p:sldId id="836" r:id="rId20"/>
    <p:sldId id="827" r:id="rId21"/>
    <p:sldId id="828" r:id="rId22"/>
    <p:sldId id="831" r:id="rId23"/>
    <p:sldId id="832" r:id="rId24"/>
    <p:sldId id="829" r:id="rId25"/>
    <p:sldId id="833" r:id="rId26"/>
    <p:sldId id="834" r:id="rId27"/>
    <p:sldId id="830" r:id="rId28"/>
    <p:sldId id="841" r:id="rId29"/>
    <p:sldId id="842" r:id="rId30"/>
    <p:sldId id="843" r:id="rId31"/>
    <p:sldId id="844" r:id="rId32"/>
    <p:sldId id="845" r:id="rId33"/>
    <p:sldId id="846" r:id="rId34"/>
    <p:sldId id="863" r:id="rId35"/>
    <p:sldId id="864" r:id="rId36"/>
    <p:sldId id="865" r:id="rId37"/>
    <p:sldId id="850" r:id="rId38"/>
    <p:sldId id="851" r:id="rId39"/>
    <p:sldId id="852" r:id="rId40"/>
    <p:sldId id="853" r:id="rId41"/>
    <p:sldId id="854" r:id="rId42"/>
    <p:sldId id="855" r:id="rId43"/>
    <p:sldId id="847" r:id="rId44"/>
    <p:sldId id="848" r:id="rId45"/>
    <p:sldId id="849" r:id="rId46"/>
    <p:sldId id="856" r:id="rId47"/>
    <p:sldId id="857" r:id="rId48"/>
    <p:sldId id="858" r:id="rId49"/>
    <p:sldId id="859" r:id="rId50"/>
    <p:sldId id="860" r:id="rId51"/>
    <p:sldId id="861" r:id="rId52"/>
    <p:sldId id="260" r:id="rId53"/>
    <p:sldId id="792" r:id="rId54"/>
    <p:sldId id="261" r:id="rId55"/>
    <p:sldId id="786" r:id="rId56"/>
    <p:sldId id="787" r:id="rId57"/>
    <p:sldId id="788" r:id="rId58"/>
    <p:sldId id="789" r:id="rId59"/>
    <p:sldId id="790" r:id="rId60"/>
    <p:sldId id="796" r:id="rId61"/>
    <p:sldId id="801" r:id="rId62"/>
    <p:sldId id="802" r:id="rId63"/>
    <p:sldId id="805" r:id="rId64"/>
    <p:sldId id="813" r:id="rId65"/>
    <p:sldId id="807" r:id="rId66"/>
    <p:sldId id="811" r:id="rId67"/>
    <p:sldId id="791" r:id="rId68"/>
    <p:sldId id="808" r:id="rId69"/>
    <p:sldId id="793" r:id="rId70"/>
    <p:sldId id="263" r:id="rId71"/>
    <p:sldId id="262" r:id="rId72"/>
    <p:sldId id="265" r:id="rId73"/>
    <p:sldId id="266" r:id="rId74"/>
    <p:sldId id="799" r:id="rId75"/>
    <p:sldId id="794" r:id="rId76"/>
    <p:sldId id="785" r:id="rId77"/>
    <p:sldId id="797" r:id="rId78"/>
    <p:sldId id="795" r:id="rId79"/>
    <p:sldId id="800" r:id="rId80"/>
    <p:sldId id="814" r:id="rId81"/>
    <p:sldId id="816" r:id="rId82"/>
    <p:sldId id="815" r:id="rId83"/>
    <p:sldId id="817" r:id="rId84"/>
    <p:sldId id="818" r:id="rId85"/>
    <p:sldId id="819" r:id="rId86"/>
    <p:sldId id="820" r:id="rId87"/>
    <p:sldId id="866" r:id="rId88"/>
    <p:sldId id="822" r:id="rId89"/>
    <p:sldId id="823" r:id="rId90"/>
    <p:sldId id="868" r:id="rId91"/>
    <p:sldId id="872" r:id="rId92"/>
    <p:sldId id="869" r:id="rId93"/>
    <p:sldId id="876" r:id="rId94"/>
    <p:sldId id="877" r:id="rId95"/>
    <p:sldId id="878" r:id="rId96"/>
    <p:sldId id="880" r:id="rId97"/>
    <p:sldId id="879" r:id="rId98"/>
    <p:sldId id="824" r:id="rId99"/>
    <p:sldId id="825" r:id="rId100"/>
    <p:sldId id="873" r:id="rId101"/>
    <p:sldId id="870" r:id="rId102"/>
    <p:sldId id="871" r:id="rId103"/>
    <p:sldId id="867" r:id="rId104"/>
    <p:sldId id="875" r:id="rId105"/>
    <p:sldId id="874" r:id="rId106"/>
    <p:sldId id="821" r:id="rId10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Why LLMs" id="{F7BBE8C6-D884-4B95-9D62-BF9FEBBAC5DF}">
          <p14:sldIdLst>
            <p14:sldId id="258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66"/>
            <p14:sldId id="822"/>
            <p14:sldId id="823"/>
            <p14:sldId id="868"/>
            <p14:sldId id="872"/>
            <p14:sldId id="869"/>
            <p14:sldId id="876"/>
            <p14:sldId id="877"/>
            <p14:sldId id="878"/>
            <p14:sldId id="880"/>
            <p14:sldId id="879"/>
            <p14:sldId id="824"/>
            <p14:sldId id="825"/>
            <p14:sldId id="873"/>
            <p14:sldId id="870"/>
            <p14:sldId id="871"/>
            <p14:sldId id="867"/>
            <p14:sldId id="875"/>
            <p14:sldId id="874"/>
            <p14:sldId id="8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11/20/2024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2024-11-20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11/20/2024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11/20/2024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11/20/2024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11/20/2024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11/20/2024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11/20/2024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hyperlink" Target="https://symbl.ai/developers/blog/a-guide-to-quantization-in-llms/" TargetMode="External"/><Relationship Id="rId3" Type="http://schemas.openxmlformats.org/officeDocument/2006/relationships/hyperlink" Target="https://towardsdatascience.com/paper-walkthrough-attention-is-all-you-need-80399cdc59e1" TargetMode="External"/><Relationship Id="rId7" Type="http://schemas.openxmlformats.org/officeDocument/2006/relationships/hyperlink" Target="https://ai.meta.com/blog/meta-llama-3/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github.com/pgvector/pgvector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3C35-409B-87C6-3952-10F3F7F8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 &amp; private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1A36-26CA-470B-1C5F-3DB4EED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access token</a:t>
            </a:r>
          </a:p>
          <a:p>
            <a:pPr lvl="1"/>
            <a:r>
              <a:rPr lang="en-US" dirty="0"/>
              <a:t>Create a Hugging Face account</a:t>
            </a:r>
          </a:p>
          <a:p>
            <a:pPr lvl="1"/>
            <a:r>
              <a:rPr lang="en-US" dirty="0"/>
              <a:t>Go to "Access Tokens" in your profile menu</a:t>
            </a:r>
          </a:p>
          <a:p>
            <a:pPr lvl="1"/>
            <a:r>
              <a:rPr lang="en-US" dirty="0"/>
              <a:t>Create &amp; copy token</a:t>
            </a:r>
          </a:p>
          <a:p>
            <a:pPr lvl="1"/>
            <a:r>
              <a:rPr lang="en-US" dirty="0"/>
              <a:t>Log in using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Gated model: request permission via Hugging Face</a:t>
            </a:r>
          </a:p>
          <a:p>
            <a:pPr lvl="1"/>
            <a:r>
              <a:rPr lang="en-US" dirty="0"/>
              <a:t>Confirmation via email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9453-3795-7DD6-505C-8CF27DD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E8E77-65BC-1A61-C9DE-BAF8031DB114}"/>
              </a:ext>
            </a:extLst>
          </p:cNvPr>
          <p:cNvSpPr txBox="1"/>
          <p:nvPr/>
        </p:nvSpPr>
        <p:spPr>
          <a:xfrm>
            <a:off x="1620513" y="4020014"/>
            <a:ext cx="470162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huggingface</a:t>
            </a:r>
            <a:r>
              <a:rPr lang="en-US" sz="2000" dirty="0">
                <a:solidFill>
                  <a:schemeClr val="bg1"/>
                </a:solidFill>
              </a:rPr>
              <a:t>-cli  login  &lt;your-token&gt;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FFA1-043C-C443-9B84-F2BD348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Hugging Face models to GGUF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A18-374B-EACB-8C79-C500AE2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Hugging Face model, e.g., Meta Llama 3 (8B)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GUFF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E670-76DB-2FE1-86D9-1E40A0D6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494EC-78C6-F8EE-F3EA-82C86902870B}"/>
              </a:ext>
            </a:extLst>
          </p:cNvPr>
          <p:cNvGrpSpPr/>
          <p:nvPr/>
        </p:nvGrpSpPr>
        <p:grpSpPr>
          <a:xfrm>
            <a:off x="1620514" y="2908967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A000B0-ED71-577F-8D09-98E4C143100D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meta-llama/Meta-Llama-3-8B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meta-llama-3-8B/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47E669-FA81-456B-29E3-81FAA2AAA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C5CCE2-4CF6-69E1-A4CE-11801607544B}"/>
              </a:ext>
            </a:extLst>
          </p:cNvPr>
          <p:cNvSpPr txBox="1"/>
          <p:nvPr/>
        </p:nvSpPr>
        <p:spPr>
          <a:xfrm>
            <a:off x="1620514" y="4542965"/>
            <a:ext cx="75628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convert_hf_to_gguf.py  meta-llama-3-8B/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BAB-34CF-13FD-ABAE-D57F20B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GGUF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7B9-4FB6-4DAE-C3D9-781A476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a model in GGUF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Modelfile</a:t>
            </a:r>
            <a:r>
              <a:rPr lang="en-US" dirty="0"/>
              <a:t> for </a:t>
            </a:r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ollama</a:t>
            </a:r>
            <a:r>
              <a:rPr lang="en-US" dirty="0"/>
              <a:t>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9D01-8718-8649-00ED-162D42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102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0750-0085-CC54-3FD4-1ED070ED1A96}"/>
              </a:ext>
            </a:extLst>
          </p:cNvPr>
          <p:cNvGrpSpPr/>
          <p:nvPr/>
        </p:nvGrpSpPr>
        <p:grpSpPr>
          <a:xfrm>
            <a:off x="1750143" y="4410330"/>
            <a:ext cx="7623181" cy="381880"/>
            <a:chOff x="1415846" y="2290917"/>
            <a:chExt cx="7623181" cy="3818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A26A5-B50E-152E-0994-8608E2E3DA5E}"/>
                </a:ext>
              </a:extLst>
            </p:cNvPr>
            <p:cNvSpPr txBox="1"/>
            <p:nvPr/>
          </p:nvSpPr>
          <p:spPr>
            <a:xfrm>
              <a:off x="1415846" y="2290917"/>
              <a:ext cx="76231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mistrallite.Q4_K_M.gguf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BCF1C9-275A-0CD1-0D08-7239B1A3E6B7}"/>
                </a:ext>
              </a:extLst>
            </p:cNvPr>
            <p:cNvSpPr txBox="1"/>
            <p:nvPr/>
          </p:nvSpPr>
          <p:spPr>
            <a:xfrm>
              <a:off x="5959338" y="2303465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Modelfile-mistrallite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51B89-F298-2756-A066-D79F04A55920}"/>
              </a:ext>
            </a:extLst>
          </p:cNvPr>
          <p:cNvSpPr txBox="1"/>
          <p:nvPr/>
        </p:nvSpPr>
        <p:spPr>
          <a:xfrm>
            <a:off x="1620513" y="5371947"/>
            <a:ext cx="973328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ollama</a:t>
            </a:r>
            <a:r>
              <a:rPr lang="en-US" sz="2000" dirty="0">
                <a:solidFill>
                  <a:schemeClr val="bg1"/>
                </a:solidFill>
              </a:rPr>
              <a:t> create  </a:t>
            </a:r>
            <a:r>
              <a:rPr lang="en-US" sz="2000" dirty="0" err="1">
                <a:solidFill>
                  <a:schemeClr val="bg1"/>
                </a:solidFill>
              </a:rPr>
              <a:t>mistrallite</a:t>
            </a:r>
            <a:r>
              <a:rPr lang="en-US" sz="2000" dirty="0">
                <a:solidFill>
                  <a:schemeClr val="bg1"/>
                </a:solidFill>
              </a:rPr>
              <a:t>  -f </a:t>
            </a:r>
            <a:r>
              <a:rPr lang="en-US" sz="2000" dirty="0" err="1">
                <a:solidFill>
                  <a:schemeClr val="bg1"/>
                </a:solidFill>
              </a:rPr>
              <a:t>Modelfile-mistrallite</a:t>
            </a:r>
            <a:endParaRPr lang="LID4096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9A2EC-D4F8-2514-A5A5-3C42DCDF40E3}"/>
              </a:ext>
            </a:extLst>
          </p:cNvPr>
          <p:cNvGrpSpPr/>
          <p:nvPr/>
        </p:nvGrpSpPr>
        <p:grpSpPr>
          <a:xfrm>
            <a:off x="1620513" y="2908967"/>
            <a:ext cx="9795463" cy="1259465"/>
            <a:chOff x="1620513" y="2908967"/>
            <a:chExt cx="9795463" cy="12594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43CB21-1C25-E6C9-79A1-09DE6468849F}"/>
                </a:ext>
              </a:extLst>
            </p:cNvPr>
            <p:cNvSpPr txBox="1"/>
            <p:nvPr/>
          </p:nvSpPr>
          <p:spPr>
            <a:xfrm>
              <a:off x="1620513" y="2908967"/>
              <a:ext cx="9733287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</a:t>
              </a:r>
              <a:r>
                <a:rPr lang="en-US" sz="2000" dirty="0" err="1">
                  <a:solidFill>
                    <a:schemeClr val="bg1"/>
                  </a:solidFill>
                </a:rPr>
                <a:t>TheBloke</a:t>
              </a:r>
              <a:r>
                <a:rPr lang="en-US" sz="2000" dirty="0">
                  <a:solidFill>
                    <a:schemeClr val="bg1"/>
                  </a:solidFill>
                </a:rPr>
                <a:t>/MistralLite-7B-GGUF mistrallite.Q4_K_M.gguf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        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.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-use-</a:t>
              </a:r>
              <a:r>
                <a:rPr lang="en-US" sz="2000" dirty="0" err="1">
                  <a:solidFill>
                    <a:schemeClr val="bg1"/>
                  </a:solidFill>
                </a:rPr>
                <a:t>symlinks</a:t>
              </a:r>
              <a:r>
                <a:rPr lang="en-US" sz="2000" dirty="0">
                  <a:solidFill>
                    <a:schemeClr val="bg1"/>
                  </a:solidFill>
                </a:rPr>
                <a:t> False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FF20A80-F177-1AE6-9636-79A99587F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692" y="3335148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E432-94B5-A1B1-0ABD-7E4A3818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6DB5-C84F-AE63-7CF8-48F1D8BE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A59-CE00-B3D7-9FBA-D6189FAC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Hugging Face dataset, e.g.,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FA89-CA3A-A621-A319-D24A4BA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5D617E-6D66-32E0-B10D-F9DB89BD1D4D}"/>
              </a:ext>
            </a:extLst>
          </p:cNvPr>
          <p:cNvGrpSpPr/>
          <p:nvPr/>
        </p:nvGrpSpPr>
        <p:grpSpPr>
          <a:xfrm>
            <a:off x="1689340" y="2564838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5B959B-37A3-E665-FF7C-B84F3A90DF11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--repo-type dataset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DD7E897-5730-B866-7817-3CA907E9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88275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5B58-1B3F-312E-BE71-104D3A64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E497-A451-540A-FEB7-1F2D245B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CBD1-6CD5-3657-784E-D50F4B1D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6786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r>
              <a:rPr lang="en-US" b="0" i="1" dirty="0">
                <a:solidFill>
                  <a:srgbClr val="1C2B33"/>
                </a:solidFill>
                <a:effectLst/>
                <a:latin typeface="Optimistic Display Medium"/>
                <a:hlinkClick r:id="rId7"/>
              </a:rPr>
              <a:t>Introducing Meta Llama 3: The most capable openly available LLM to date</a:t>
            </a:r>
            <a:endParaRPr lang="en-US" b="0" i="1" dirty="0">
              <a:solidFill>
                <a:srgbClr val="1C2B33"/>
              </a:solidFill>
              <a:effectLst/>
              <a:latin typeface="Optimistic Display Medium"/>
            </a:endParaRPr>
          </a:p>
          <a:p>
            <a:r>
              <a:rPr lang="en-US" i="1" dirty="0">
                <a:hlinkClick r:id="rId8"/>
              </a:rPr>
              <a:t>A guide to quantization in LLMs</a:t>
            </a:r>
            <a:r>
              <a:rPr lang="en-US" dirty="0"/>
              <a:t>, Kartik </a:t>
            </a:r>
            <a:r>
              <a:rPr lang="en-US" dirty="0" err="1"/>
              <a:t>Talamadupula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35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119E81-920A-E1AE-DAEE-E6CB9112939B}"/>
              </a:ext>
            </a:extLst>
          </p:cNvPr>
          <p:cNvGrpSpPr/>
          <p:nvPr/>
        </p:nvGrpSpPr>
        <p:grpSpPr>
          <a:xfrm>
            <a:off x="5486450" y="1492764"/>
            <a:ext cx="5728732" cy="4146624"/>
            <a:chOff x="5486450" y="1492764"/>
            <a:chExt cx="5728732" cy="41466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CBAE87-1932-3927-4906-8027919EF309}"/>
                </a:ext>
              </a:extLst>
            </p:cNvPr>
            <p:cNvGrpSpPr/>
            <p:nvPr/>
          </p:nvGrpSpPr>
          <p:grpSpPr>
            <a:xfrm>
              <a:off x="6191864" y="3031889"/>
              <a:ext cx="1438636" cy="1991633"/>
              <a:chOff x="6191864" y="3031889"/>
              <a:chExt cx="1438636" cy="1991633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BB452060-A5F7-46EA-9349-EB2A6BCEC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6191864" y="3031889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27BBFC3-9A47-3792-A1FB-BC8E8BB6D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864" y="5023522"/>
                <a:ext cx="7716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C20DCAC-B0F1-0AE2-9A1C-46A63798C4EF}"/>
                </a:ext>
              </a:extLst>
            </p:cNvPr>
            <p:cNvGrpSpPr/>
            <p:nvPr/>
          </p:nvGrpSpPr>
          <p:grpSpPr>
            <a:xfrm>
              <a:off x="7999136" y="1492764"/>
              <a:ext cx="2025562" cy="2386906"/>
              <a:chOff x="7999136" y="1492764"/>
              <a:chExt cx="2025562" cy="2386906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A6787311-5958-6E33-06D7-6546A4F0B4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8586062" y="1492764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FF11C4-5771-3A48-FAFF-867FCFC742C2}"/>
                  </a:ext>
                </a:extLst>
              </p:cNvPr>
              <p:cNvSpPr txBox="1"/>
              <p:nvPr/>
            </p:nvSpPr>
            <p:spPr>
              <a:xfrm rot="19411773">
                <a:off x="7999136" y="3418005"/>
                <a:ext cx="574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 . .</a:t>
                </a:r>
                <a:endParaRPr lang="LID4096" sz="24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64733-61F2-5D10-205B-A690BEE0C076}"/>
                </a:ext>
              </a:extLst>
            </p:cNvPr>
            <p:cNvGrpSpPr/>
            <p:nvPr/>
          </p:nvGrpSpPr>
          <p:grpSpPr>
            <a:xfrm>
              <a:off x="5486450" y="4857765"/>
              <a:ext cx="5728732" cy="781623"/>
              <a:chOff x="5486450" y="4857765"/>
              <a:chExt cx="5728732" cy="781623"/>
            </a:xfrm>
          </p:grpSpPr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EEA1FBBA-3A52-8C08-5F08-19491628B792}"/>
                  </a:ext>
                </a:extLst>
              </p:cNvPr>
              <p:cNvSpPr/>
              <p:nvPr/>
            </p:nvSpPr>
            <p:spPr>
              <a:xfrm rot="3139046">
                <a:off x="8213741" y="2130474"/>
                <a:ext cx="274150" cy="5728732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95D7BE-BC99-A97B-A5AA-55B1A3679BC4}"/>
                  </a:ext>
                </a:extLst>
              </p:cNvPr>
              <p:cNvSpPr txBox="1"/>
              <p:nvPr/>
            </p:nvSpPr>
            <p:spPr>
              <a:xfrm>
                <a:off x="8418872" y="5054613"/>
                <a:ext cx="4748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N</a:t>
                </a:r>
                <a:endParaRPr lang="LID4096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744922-B167-5D84-1E79-1F944FF5C96F}"/>
              </a:ext>
            </a:extLst>
          </p:cNvPr>
          <p:cNvGrpSpPr/>
          <p:nvPr/>
        </p:nvGrpSpPr>
        <p:grpSpPr>
          <a:xfrm>
            <a:off x="4714567" y="4930878"/>
            <a:ext cx="3555114" cy="1750993"/>
            <a:chOff x="4714567" y="4930878"/>
            <a:chExt cx="3555114" cy="1750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/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0DAC04-7499-7109-725E-259F10E3DC82}"/>
                </a:ext>
              </a:extLst>
            </p:cNvPr>
            <p:cNvGrpSpPr/>
            <p:nvPr/>
          </p:nvGrpSpPr>
          <p:grpSpPr>
            <a:xfrm>
              <a:off x="7688826" y="5024284"/>
              <a:ext cx="580855" cy="883208"/>
              <a:chOff x="7305368" y="5024284"/>
              <a:chExt cx="580855" cy="883208"/>
            </a:xfrm>
          </p:grpSpPr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45A09F54-9F9E-455D-F741-23E93099F4D4}"/>
                  </a:ext>
                </a:extLst>
              </p:cNvPr>
              <p:cNvSpPr/>
              <p:nvPr/>
            </p:nvSpPr>
            <p:spPr>
              <a:xfrm>
                <a:off x="7305368" y="5024284"/>
                <a:ext cx="157316" cy="88320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92A5D-B430-9667-47B4-4424DA261962}"/>
                  </a:ext>
                </a:extLst>
              </p:cNvPr>
              <p:cNvSpPr txBox="1"/>
              <p:nvPr/>
            </p:nvSpPr>
            <p:spPr>
              <a:xfrm>
                <a:off x="7554081" y="523206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5B1A9C-0398-8655-5334-93A5D3B1027B}"/>
                </a:ext>
              </a:extLst>
            </p:cNvPr>
            <p:cNvGrpSpPr/>
            <p:nvPr/>
          </p:nvGrpSpPr>
          <p:grpSpPr>
            <a:xfrm>
              <a:off x="5535566" y="6147466"/>
              <a:ext cx="2045110" cy="534405"/>
              <a:chOff x="4798142" y="6176962"/>
              <a:chExt cx="2045110" cy="534405"/>
            </a:xfrm>
          </p:grpSpPr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04829728-1131-D335-45B0-43D310023728}"/>
                  </a:ext>
                </a:extLst>
              </p:cNvPr>
              <p:cNvSpPr/>
              <p:nvPr/>
            </p:nvSpPr>
            <p:spPr>
              <a:xfrm rot="5400000">
                <a:off x="5753228" y="5221876"/>
                <a:ext cx="134937" cy="204511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870849-9422-59F3-FC33-D863A5107A25}"/>
                  </a:ext>
                </a:extLst>
              </p:cNvPr>
              <p:cNvSpPr txBox="1"/>
              <p:nvPr/>
            </p:nvSpPr>
            <p:spPr>
              <a:xfrm>
                <a:off x="5661367" y="624970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your model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F4D-442F-8839-DBEA-E730C15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-bit integers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FP32 floating point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FP32 scaling factor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 zero-point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influenced by outliers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15E8-771B-0402-E378-5389BEB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86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/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round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008F9F-2F1E-D5C3-20A3-FF8CD47ECC02}"/>
              </a:ext>
            </a:extLst>
          </p:cNvPr>
          <p:cNvGrpSpPr/>
          <p:nvPr/>
        </p:nvGrpSpPr>
        <p:grpSpPr>
          <a:xfrm>
            <a:off x="4031226" y="3372087"/>
            <a:ext cx="6142702" cy="1455552"/>
            <a:chOff x="4031226" y="3372087"/>
            <a:chExt cx="6142702" cy="1455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F8E1F-2A73-A4BC-5092-DF1991281B67}"/>
                </a:ext>
              </a:extLst>
            </p:cNvPr>
            <p:cNvSpPr/>
            <p:nvPr/>
          </p:nvSpPr>
          <p:spPr>
            <a:xfrm>
              <a:off x="4031226" y="3913239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22309E-61E1-913D-A9F6-09F9B30CE753}"/>
                </a:ext>
              </a:extLst>
            </p:cNvPr>
            <p:cNvSpPr/>
            <p:nvPr/>
          </p:nvSpPr>
          <p:spPr>
            <a:xfrm>
              <a:off x="4601498" y="4414684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5645E-2F24-FAD5-91C5-5D053701AB07}"/>
                </a:ext>
              </a:extLst>
            </p:cNvPr>
            <p:cNvCxnSpPr>
              <a:cxnSpLocks/>
              <a:stCxn id="11" idx="1"/>
              <a:endCxn id="7" idx="6"/>
            </p:cNvCxnSpPr>
            <p:nvPr/>
          </p:nvCxnSpPr>
          <p:spPr>
            <a:xfrm flipH="1">
              <a:off x="4463845" y="3849141"/>
              <a:ext cx="2583426" cy="270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D991-8B59-91D7-F33E-9AB05D1EF1F7}"/>
                </a:ext>
              </a:extLst>
            </p:cNvPr>
            <p:cNvSpPr txBox="1"/>
            <p:nvPr/>
          </p:nvSpPr>
          <p:spPr>
            <a:xfrm>
              <a:off x="7047271" y="3372087"/>
              <a:ext cx="3126657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Must be stored for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dequantization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A23A1-3D47-D7E8-4642-B82C5FB8EBD5}"/>
                </a:ext>
              </a:extLst>
            </p:cNvPr>
            <p:cNvCxnSpPr>
              <a:cxnSpLocks/>
              <a:stCxn id="11" idx="1"/>
              <a:endCxn id="8" idx="6"/>
            </p:cNvCxnSpPr>
            <p:nvPr/>
          </p:nvCxnSpPr>
          <p:spPr>
            <a:xfrm flipH="1">
              <a:off x="5034117" y="3849141"/>
              <a:ext cx="2013154" cy="772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6E9-E106-38A3-7E2B-C57FE229517C}"/>
              </a:ext>
            </a:extLst>
          </p:cNvPr>
          <p:cNvSpPr txBox="1"/>
          <p:nvPr/>
        </p:nvSpPr>
        <p:spPr>
          <a:xfrm>
            <a:off x="4817807" y="5378932"/>
            <a:ext cx="662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applied to blocks of weights (64 or 128)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77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Requires fine-tuning, training data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788-684A-AFB7-F36C-D8510C3A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k-quant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4EB8-1D1E-BD98-D6FF-79EF1CE2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LLaMA.cpp</a:t>
            </a:r>
          </a:p>
          <a:p>
            <a:r>
              <a:rPr lang="en-US" dirty="0"/>
              <a:t>Model stored in GPT-Generated Unified Format (GGUF)</a:t>
            </a:r>
          </a:p>
          <a:p>
            <a:r>
              <a:rPr lang="en-US" dirty="0"/>
              <a:t>Family of methods: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Q3_K_L</a:t>
            </a:r>
            <a:r>
              <a:rPr lang="en-US" dirty="0"/>
              <a:t>, ...,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Q5_K_M</a:t>
            </a:r>
          </a:p>
          <a:p>
            <a:r>
              <a:rPr lang="en-US" dirty="0"/>
              <a:t>Uses </a:t>
            </a:r>
            <a:r>
              <a:rPr lang="en-US" i="1" dirty="0"/>
              <a:t>k</a:t>
            </a:r>
            <a:r>
              <a:rPr lang="en-US" dirty="0"/>
              <a:t>-means clustering on weight values,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</a:p>
          <a:p>
            <a:pPr lvl="1"/>
            <a:r>
              <a:rPr lang="en-US" dirty="0"/>
              <a:t>Most important weights: higher precision (4 bits)</a:t>
            </a:r>
          </a:p>
          <a:p>
            <a:pPr lvl="1"/>
            <a:r>
              <a:rPr lang="en-US" dirty="0"/>
              <a:t>Less important weights: lower precision (2 bits)</a:t>
            </a:r>
          </a:p>
          <a:p>
            <a:r>
              <a:rPr lang="en-US" dirty="0"/>
              <a:t>List quantization methods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01A29-F9D1-7992-71EA-C35C4BD1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03C8-7FCF-280E-084D-9B6A8A9FDF4D}"/>
              </a:ext>
            </a:extLst>
          </p:cNvPr>
          <p:cNvSpPr txBox="1"/>
          <p:nvPr/>
        </p:nvSpPr>
        <p:spPr>
          <a:xfrm>
            <a:off x="1050244" y="5689306"/>
            <a:ext cx="309896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--help</a:t>
            </a:r>
          </a:p>
        </p:txBody>
      </p:sp>
      <p:pic>
        <p:nvPicPr>
          <p:cNvPr id="6" name="Picture 2" descr="llama">
            <a:extLst>
              <a:ext uri="{FF2B5EF4-FFF2-40B4-BE49-F238E27FC236}">
                <a16:creationId xmlns:a16="http://schemas.microsoft.com/office/drawing/2014/main" id="{B7F4CBC3-513F-CDE7-403D-09194DB5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B75B-C376-A3FB-BEFC-5592B3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using LLaMa.cpp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3BED-B3F3-40B0-5067-78C84ACD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 GUFF format</a:t>
            </a:r>
          </a:p>
          <a:p>
            <a:pPr lvl="1"/>
            <a:r>
              <a:rPr lang="en-US" dirty="0"/>
              <a:t>If necessary, convert</a:t>
            </a:r>
            <a:endParaRPr lang="LID4096" dirty="0"/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7B64-465F-B8C0-B9F2-C056CC1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4E2A3-23F2-2731-92B6-DC1AD6A5F684}"/>
              </a:ext>
            </a:extLst>
          </p:cNvPr>
          <p:cNvSpPr txBox="1"/>
          <p:nvPr/>
        </p:nvSpPr>
        <p:spPr>
          <a:xfrm>
            <a:off x="1050244" y="2788781"/>
            <a:ext cx="772996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llama-2.2-3B-instruct-F16.gguf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llama-2.2-3B-instruct-Q3_K_S.gguf   Q3_K_S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model size  =  6128.17 MB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quant size  =  1463.90 MB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quantize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   total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382066-0D67-2084-B763-4731C7FA0657}"/>
              </a:ext>
            </a:extLst>
          </p:cNvPr>
          <p:cNvGrpSpPr/>
          <p:nvPr/>
        </p:nvGrpSpPr>
        <p:grpSpPr>
          <a:xfrm>
            <a:off x="8099321" y="4753897"/>
            <a:ext cx="1882879" cy="501446"/>
            <a:chOff x="8099321" y="4753897"/>
            <a:chExt cx="1882879" cy="501446"/>
          </a:xfrm>
        </p:grpSpPr>
        <p:sp>
          <p:nvSpPr>
            <p:cNvPr id="6" name="Arrow: Circular 5">
              <a:extLst>
                <a:ext uri="{FF2B5EF4-FFF2-40B4-BE49-F238E27FC236}">
                  <a16:creationId xmlns:a16="http://schemas.microsoft.com/office/drawing/2014/main" id="{E79EA9A9-5A32-A515-48A1-7DF4C9FE575A}"/>
                </a:ext>
              </a:extLst>
            </p:cNvPr>
            <p:cNvSpPr/>
            <p:nvPr/>
          </p:nvSpPr>
          <p:spPr>
            <a:xfrm rot="5400000" flipH="1">
              <a:off x="8359876" y="4493342"/>
              <a:ext cx="501446" cy="1022555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B11C2-C491-2D73-FCC6-8E8E0E380BB0}"/>
                </a:ext>
              </a:extLst>
            </p:cNvPr>
            <p:cNvSpPr txBox="1"/>
            <p:nvPr/>
          </p:nvSpPr>
          <p:spPr>
            <a:xfrm>
              <a:off x="9143509" y="479367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4.1 </a:t>
              </a:r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E84128F9-211A-8A18-703D-B243F46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22A45-676C-4D12-F3DE-7BD059EE1BD1}"/>
              </a:ext>
            </a:extLst>
          </p:cNvPr>
          <p:cNvGrpSpPr/>
          <p:nvPr/>
        </p:nvGrpSpPr>
        <p:grpSpPr>
          <a:xfrm>
            <a:off x="8581103" y="5707987"/>
            <a:ext cx="2438212" cy="461665"/>
            <a:chOff x="8581103" y="5707987"/>
            <a:chExt cx="2438212" cy="46166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C9FFD0-3DF4-FF4B-C55E-9674FFB6729B}"/>
                </a:ext>
              </a:extLst>
            </p:cNvPr>
            <p:cNvSpPr/>
            <p:nvPr/>
          </p:nvSpPr>
          <p:spPr>
            <a:xfrm flipH="1" flipV="1">
              <a:off x="8581103" y="5860298"/>
              <a:ext cx="602227" cy="1570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7D734B-0511-92B0-08D6-C8ABF250E760}"/>
                </a:ext>
              </a:extLst>
            </p:cNvPr>
            <p:cNvSpPr txBox="1"/>
            <p:nvPr/>
          </p:nvSpPr>
          <p:spPr>
            <a:xfrm>
              <a:off x="9228312" y="5707987"/>
              <a:ext cx="1791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± 5 minutes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140D-3834-9B47-D19D-0CC8C4FB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accuracy: perplexity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Output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log-likelihood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occurring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  <a:blipFill>
                <a:blip r:embed="rId2"/>
                <a:stretch>
                  <a:fillRect l="-1043" t="-32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F8E10-83E3-3385-D608-734D7C9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91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/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perplexity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5C49D4-8FD0-3A89-069B-8835DB8129A9}"/>
              </a:ext>
            </a:extLst>
          </p:cNvPr>
          <p:cNvSpPr txBox="1"/>
          <p:nvPr/>
        </p:nvSpPr>
        <p:spPr>
          <a:xfrm>
            <a:off x="8463137" y="5009877"/>
            <a:ext cx="28906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Requires dataset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0FA1B-0D68-71A1-5A8E-8D83105C337E}"/>
              </a:ext>
            </a:extLst>
          </p:cNvPr>
          <p:cNvSpPr txBox="1"/>
          <p:nvPr/>
        </p:nvSpPr>
        <p:spPr>
          <a:xfrm>
            <a:off x="4522839" y="4237799"/>
            <a:ext cx="24610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Lower is better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2231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F7A1-9AAF-6CE6-2275-B90FE13E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86C9-58D7-6AD8-5EF7-742DA0F0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20050-F8F4-47B0-D32D-8618D726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154EF-ECC4-7DB0-1C4F-DFB9BDDB1D60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llama-2.2-3B-instruct-F16.gguf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10.5262 +/- 0.07552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266365.05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852444.50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2.95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868809.79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16420A2D-D1D1-EE56-5084-22D6B65D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3A528B0-F6E6-E7A7-13B4-92BD433023EE}"/>
              </a:ext>
            </a:extLst>
          </p:cNvPr>
          <p:cNvGrpSpPr/>
          <p:nvPr/>
        </p:nvGrpSpPr>
        <p:grpSpPr>
          <a:xfrm>
            <a:off x="1347019" y="1496547"/>
            <a:ext cx="3824749" cy="784537"/>
            <a:chOff x="1347019" y="1496547"/>
            <a:chExt cx="3824749" cy="7845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3701D-B1A2-5F6A-0F44-0A1A1677F0DE}"/>
                </a:ext>
              </a:extLst>
            </p:cNvPr>
            <p:cNvSpPr txBox="1"/>
            <p:nvPr/>
          </p:nvSpPr>
          <p:spPr>
            <a:xfrm>
              <a:off x="1347019" y="1496547"/>
              <a:ext cx="24561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Original model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621B764-260C-7258-55E8-351DB0A77A78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3803141" y="1758157"/>
              <a:ext cx="1368627" cy="5229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1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769BE-848B-8F22-26DE-3DDF89957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33B5-0928-9767-E0F2-5DEFA781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C474-0AA8-0FB2-C323-8F45518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C9EE1-5E31-E15D-EB5E-D3A72A133302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llama-2.2-3B-instruct-Q3_K_S.gguf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12.8498 +/- 0.09285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 61223.73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307642.15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1.07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322137.10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586B0527-AB7E-C549-2B1D-FA4DE9DA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803124-EC4A-39E3-789F-C549F04B4DAE}"/>
              </a:ext>
            </a:extLst>
          </p:cNvPr>
          <p:cNvGrpSpPr/>
          <p:nvPr/>
        </p:nvGrpSpPr>
        <p:grpSpPr>
          <a:xfrm>
            <a:off x="294966" y="1496547"/>
            <a:ext cx="5152105" cy="851338"/>
            <a:chOff x="294966" y="1496547"/>
            <a:chExt cx="5181602" cy="8596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01C35D-3AC7-6C81-F129-A32283E8033C}"/>
                </a:ext>
              </a:extLst>
            </p:cNvPr>
            <p:cNvSpPr txBox="1"/>
            <p:nvPr/>
          </p:nvSpPr>
          <p:spPr>
            <a:xfrm>
              <a:off x="294966" y="1496547"/>
              <a:ext cx="4319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Quantized model (Q3_K_S)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83EC42-A3ED-CC43-31E5-503AC85EA6E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614738" y="1758157"/>
              <a:ext cx="861830" cy="5980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91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B7D7-7208-E3ED-9B5B-3DAB9448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F16 versus Q3_K_S</a:t>
            </a:r>
            <a:endParaRPr lang="LID4096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33B89BC-5579-8179-C6AD-20438A232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25195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66483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552747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9718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llama-2.2-3B-instruct-F16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llama-2.2-3B-instruct-Q3_K_S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6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Perplexity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 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 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0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Prompt evaluation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869 s/289k 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 s/289k tokens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5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size (GGUF file)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96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D8AF-DF4E-A002-F292-DBAB3209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94</a:t>
            </a:fld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F9DDE-34A1-5B76-0FAC-B815B01D3F57}"/>
              </a:ext>
            </a:extLst>
          </p:cNvPr>
          <p:cNvSpPr txBox="1"/>
          <p:nvPr/>
        </p:nvSpPr>
        <p:spPr>
          <a:xfrm>
            <a:off x="8927691" y="2183214"/>
            <a:ext cx="861133" cy="40011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 1.22</a:t>
            </a:r>
            <a:endParaRPr lang="LID4096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07998-9DA4-36BC-0B18-19D238B906AD}"/>
              </a:ext>
            </a:extLst>
          </p:cNvPr>
          <p:cNvSpPr txBox="1"/>
          <p:nvPr/>
        </p:nvSpPr>
        <p:spPr>
          <a:xfrm>
            <a:off x="6454879" y="24973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4.3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60283-B6FB-1AD7-957E-448B6EC4EAE5}"/>
              </a:ext>
            </a:extLst>
          </p:cNvPr>
          <p:cNvSpPr txBox="1"/>
          <p:nvPr/>
        </p:nvSpPr>
        <p:spPr>
          <a:xfrm>
            <a:off x="6454879" y="30694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2.7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8F06-E6C7-49A0-B2D8-866FAF9D92DA}"/>
              </a:ext>
            </a:extLst>
          </p:cNvPr>
          <p:cNvSpPr txBox="1"/>
          <p:nvPr/>
        </p:nvSpPr>
        <p:spPr>
          <a:xfrm>
            <a:off x="6454879" y="3836850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1.4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4920-16A4-7F8E-B1BE-D6AC990F1CCB}"/>
              </a:ext>
            </a:extLst>
          </p:cNvPr>
          <p:cNvSpPr txBox="1"/>
          <p:nvPr/>
        </p:nvSpPr>
        <p:spPr>
          <a:xfrm>
            <a:off x="1248697" y="4782892"/>
            <a:ext cx="3864519" cy="1569660"/>
          </a:xfrm>
          <a:prstGeom prst="rect">
            <a:avLst/>
          </a:prstGeom>
          <a:solidFill>
            <a:srgbClr val="00B050">
              <a:alpha val="18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memory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model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inference</a:t>
            </a:r>
            <a:endParaRPr lang="LID4096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62DB2-1B5D-23DA-A3A5-F3C0F7ED781B}"/>
              </a:ext>
            </a:extLst>
          </p:cNvPr>
          <p:cNvSpPr txBox="1"/>
          <p:nvPr/>
        </p:nvSpPr>
        <p:spPr>
          <a:xfrm>
            <a:off x="6110748" y="5152224"/>
            <a:ext cx="4817153" cy="83099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Disadvantages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perplexity = less accuracy</a:t>
            </a:r>
          </a:p>
        </p:txBody>
      </p:sp>
    </p:spTree>
    <p:extLst>
      <p:ext uri="{BB962C8B-B14F-4D97-AF65-F5344CB8AC3E}">
        <p14:creationId xmlns:p14="http://schemas.microsoft.com/office/powerpoint/2010/main" val="5435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62F1-0420-EAE3-9CE2-E7F929C7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5DE9-A194-B04F-076D-6DE4F840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66FF-A184-7333-C64F-D3EDDC44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A7900-3B52-3FB3-2D6A-885EDC061C41}"/>
              </a:ext>
            </a:extLst>
          </p:cNvPr>
          <p:cNvSpPr txBox="1"/>
          <p:nvPr/>
        </p:nvSpPr>
        <p:spPr>
          <a:xfrm>
            <a:off x="285135" y="2759256"/>
            <a:ext cx="5673214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llama-batched-bench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-m </a:t>
            </a:r>
            <a:r>
              <a:rPr lang="en-US" sz="2000" dirty="0">
                <a:solidFill>
                  <a:schemeClr val="bg1"/>
                </a:solidFill>
              </a:rPr>
              <a:t>llama-2.2-3B-instruct-Q3_K_S.gguf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2048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--batch-size 2048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512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128,256,512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1,2,4,8,16,32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A1919-D57B-BF24-7A95-563E0435AA2D}"/>
              </a:ext>
            </a:extLst>
          </p:cNvPr>
          <p:cNvSpPr txBox="1"/>
          <p:nvPr/>
        </p:nvSpPr>
        <p:spPr>
          <a:xfrm>
            <a:off x="3964885" y="21405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86CEE7-BBEE-A62B-0840-689AC1CC523A}"/>
              </a:ext>
            </a:extLst>
          </p:cNvPr>
          <p:cNvGrpSpPr/>
          <p:nvPr/>
        </p:nvGrpSpPr>
        <p:grpSpPr>
          <a:xfrm>
            <a:off x="6096000" y="3144343"/>
            <a:ext cx="2836383" cy="369332"/>
            <a:chOff x="-585335" y="1213516"/>
            <a:chExt cx="28363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F4D004-2502-CBBF-FA7B-B09A4BB0BB03}"/>
                </a:ext>
              </a:extLst>
            </p:cNvPr>
            <p:cNvSpPr txBox="1"/>
            <p:nvPr/>
          </p:nvSpPr>
          <p:spPr>
            <a:xfrm>
              <a:off x="108154" y="1213516"/>
              <a:ext cx="2142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context size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5D7FAD-5D1A-2CA2-69E9-55CB5F4E45C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AB4019-DD71-EAA7-6D8A-1FED48826A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367400" y="2509848"/>
            <a:ext cx="165270" cy="184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FF6C41-FFDD-AE0A-B553-F84ABB9FEF0C}"/>
              </a:ext>
            </a:extLst>
          </p:cNvPr>
          <p:cNvGrpSpPr/>
          <p:nvPr/>
        </p:nvGrpSpPr>
        <p:grpSpPr>
          <a:xfrm>
            <a:off x="6096000" y="3469521"/>
            <a:ext cx="3690400" cy="369332"/>
            <a:chOff x="-585335" y="1213516"/>
            <a:chExt cx="3690400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655C1E-477F-5E94-183E-ED0A0DEB636D}"/>
                </a:ext>
              </a:extLst>
            </p:cNvPr>
            <p:cNvSpPr txBox="1"/>
            <p:nvPr/>
          </p:nvSpPr>
          <p:spPr>
            <a:xfrm>
              <a:off x="108154" y="1213516"/>
              <a:ext cx="299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Logical maximum batch size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8EEC6C-C532-94C8-F560-AEA316594355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874B1-0669-27F9-CDE5-03D622F992BE}"/>
              </a:ext>
            </a:extLst>
          </p:cNvPr>
          <p:cNvGrpSpPr/>
          <p:nvPr/>
        </p:nvGrpSpPr>
        <p:grpSpPr>
          <a:xfrm>
            <a:off x="6096000" y="3794699"/>
            <a:ext cx="3810304" cy="369332"/>
            <a:chOff x="-585335" y="1213516"/>
            <a:chExt cx="38103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1B346B-BF0C-87E6-9CB4-64E32E044296}"/>
                </a:ext>
              </a:extLst>
            </p:cNvPr>
            <p:cNvSpPr txBox="1"/>
            <p:nvPr/>
          </p:nvSpPr>
          <p:spPr>
            <a:xfrm>
              <a:off x="108154" y="1213516"/>
              <a:ext cx="31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maximum batch size</a:t>
              </a:r>
              <a:endParaRPr lang="LID4096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A97D39-532A-B071-1900-658CDCD4B1A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EDCCD2-A582-F33E-9385-B8C450D43800}"/>
              </a:ext>
            </a:extLst>
          </p:cNvPr>
          <p:cNvGrpSpPr/>
          <p:nvPr/>
        </p:nvGrpSpPr>
        <p:grpSpPr>
          <a:xfrm>
            <a:off x="6096000" y="4119877"/>
            <a:ext cx="3431546" cy="369332"/>
            <a:chOff x="-585335" y="1213516"/>
            <a:chExt cx="3431546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46EED2-E54A-5E6C-1369-DEF12D52D162}"/>
                </a:ext>
              </a:extLst>
            </p:cNvPr>
            <p:cNvSpPr txBox="1"/>
            <p:nvPr/>
          </p:nvSpPr>
          <p:spPr>
            <a:xfrm>
              <a:off x="108154" y="1213516"/>
              <a:ext cx="2738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prompt tokens</a:t>
              </a:r>
              <a:endParaRPr lang="LID4096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262BEA-8C31-B208-0E8A-8ABB1E26C3A7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48FC09-93A7-1392-8328-5745ED370594}"/>
              </a:ext>
            </a:extLst>
          </p:cNvPr>
          <p:cNvGrpSpPr/>
          <p:nvPr/>
        </p:nvGrpSpPr>
        <p:grpSpPr>
          <a:xfrm>
            <a:off x="6096000" y="4445055"/>
            <a:ext cx="4171301" cy="369332"/>
            <a:chOff x="-585335" y="1213516"/>
            <a:chExt cx="4171301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98AFE1-259F-051B-E464-4385B5885532}"/>
                </a:ext>
              </a:extLst>
            </p:cNvPr>
            <p:cNvSpPr txBox="1"/>
            <p:nvPr/>
          </p:nvSpPr>
          <p:spPr>
            <a:xfrm>
              <a:off x="108154" y="1213516"/>
              <a:ext cx="347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text generation tokens</a:t>
              </a:r>
              <a:endParaRPr lang="LID4096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840F16-DDBD-D7E5-3D6F-B779F573527C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988AE-49DF-5CE8-9CC5-EB9D284E0D3A}"/>
              </a:ext>
            </a:extLst>
          </p:cNvPr>
          <p:cNvGrpSpPr/>
          <p:nvPr/>
        </p:nvGrpSpPr>
        <p:grpSpPr>
          <a:xfrm>
            <a:off x="6096000" y="4771868"/>
            <a:ext cx="3621214" cy="369332"/>
            <a:chOff x="-585335" y="1213516"/>
            <a:chExt cx="362121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95331F-6A7B-3A3E-B88C-7343F3190648}"/>
                </a:ext>
              </a:extLst>
            </p:cNvPr>
            <p:cNvSpPr txBox="1"/>
            <p:nvPr/>
          </p:nvSpPr>
          <p:spPr>
            <a:xfrm>
              <a:off x="108154" y="1213516"/>
              <a:ext cx="2927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parallel prompts</a:t>
              </a:r>
              <a:endParaRPr lang="LID4096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1E7B3A-1E74-CF25-21C8-8D398CE4EA9B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7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7239-B8A7-7023-3831-7F83ECB6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E8C46-9F9B-BE19-3B15-B68F2F0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3393C-53E9-51B6-D737-3C2E24075DC9}"/>
              </a:ext>
            </a:extLst>
          </p:cNvPr>
          <p:cNvSpPr txBox="1"/>
          <p:nvPr/>
        </p:nvSpPr>
        <p:spPr>
          <a:xfrm>
            <a:off x="108154" y="2624206"/>
            <a:ext cx="10874478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 PP |     TG |    B |   N_KV |   T_PP s | S_PP t/s |   T_TG s | S_TG t/s |      T s |    S t/s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|-------|--------|------|--------|----------|----------|----------|----------|----------|----------|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1 |    256 |   28.074 |     4.56 |   43.284 |     2.96 |   71.358 |     3.59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2 |    512 |    1.811 |   141.35 |   52.357 |     4.89 |   54.168 |     9.45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4 |   1024 |    1.746 |   293.24 |   98.472 |     5.20 |  100.218 |    10.22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8 |   2048 |    3.116 |   328.67 |   96.980 |    10.56 |  100.096 |    20.46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1 |    384 |    1.562 |    81.95 |   70.581 |     3.63 |   72.143 |     5.32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2 |    768 |    1.462 |   175.07 |  104.327 |     4.91 |  105.789 |     7.26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4 |   1536 |    1.734 |   295.28 |  196.159 |     5.22 |  197.893 |     7.76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1 |    384 |    1.628 |   157.25 |   33.943 |     3.77 |   35.571 |    10.80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2 |    768 |    1.602 |   319.52 |   54.113 |     4.73 |   55.716 |    13.78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4 |   1536 |    3.125 |   327.68 |   97.093 |     5.27 |  100.218 |    15.33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1 |    512 |    1.544 |   165.84 |   68.837 |     3.72 |   70.381 |     7.27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2 |   1024 |    1.661 |   308.22 |  105.161 |     4.87 |  106.822 |     9.59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4 |   2048 |    3.011 |   340.10 |  201.940 |     5.07 |  204.950 |     9.99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1 |    640 |    1.769 |   289.46 |   34.630 |     3.70 |   36.399 |    17.58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2 |   1280 |    3.002 |   341.12 |   52.033 |     4.92 |   55.035 |    23.26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1 |    768 |    1.717 |   298.26 |   69.583 |     3.68 |   71.299 |    10.77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2 |   1536 |    3.228 |   317.18 |   91.082 |     5.62 |   94.310 |    16.29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E836E-12FA-EAAB-19C6-8A0EDE71B2EC}"/>
              </a:ext>
            </a:extLst>
          </p:cNvPr>
          <p:cNvSpPr txBox="1"/>
          <p:nvPr/>
        </p:nvSpPr>
        <p:spPr>
          <a:xfrm>
            <a:off x="2224576" y="1971369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Nr. batches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7D9B0A-FFBD-67E9-726A-9CB155DA310A}"/>
              </a:ext>
            </a:extLst>
          </p:cNvPr>
          <p:cNvGrpSpPr/>
          <p:nvPr/>
        </p:nvGrpSpPr>
        <p:grpSpPr>
          <a:xfrm>
            <a:off x="108154" y="1302008"/>
            <a:ext cx="2285369" cy="1164312"/>
            <a:chOff x="108154" y="1213516"/>
            <a:chExt cx="2285369" cy="1164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AE565-8524-F583-C3CA-8EFA2FAC7961}"/>
                </a:ext>
              </a:extLst>
            </p:cNvPr>
            <p:cNvSpPr txBox="1"/>
            <p:nvPr/>
          </p:nvSpPr>
          <p:spPr>
            <a:xfrm>
              <a:off x="108154" y="1213516"/>
              <a:ext cx="228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tokens/batch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F28666-1A32-24A2-8A17-B46DB8D17BCC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7" y="1582848"/>
              <a:ext cx="195633" cy="7949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8AE0E-7BAF-5AF8-5F23-E69DE95B42C3}"/>
              </a:ext>
            </a:extLst>
          </p:cNvPr>
          <p:cNvGrpSpPr/>
          <p:nvPr/>
        </p:nvGrpSpPr>
        <p:grpSpPr>
          <a:xfrm>
            <a:off x="830615" y="1614292"/>
            <a:ext cx="2602892" cy="852028"/>
            <a:chOff x="830615" y="1525800"/>
            <a:chExt cx="2602892" cy="852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0A3000-F73E-F643-6070-C40AA4060AB0}"/>
                </a:ext>
              </a:extLst>
            </p:cNvPr>
            <p:cNvSpPr txBox="1"/>
            <p:nvPr/>
          </p:nvSpPr>
          <p:spPr>
            <a:xfrm>
              <a:off x="830615" y="1525800"/>
              <a:ext cx="2602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Generated tokens/batch</a:t>
              </a:r>
              <a:endParaRPr lang="LID4096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48FAF2-1785-D10C-8C78-C79220AC169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1809962" y="1895132"/>
              <a:ext cx="322099" cy="482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81137-3ACC-1B5D-88F5-6272675A5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699691" y="2340701"/>
            <a:ext cx="188272" cy="15788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7CD0E-C1F4-3977-F71B-37BEC90263CF}"/>
              </a:ext>
            </a:extLst>
          </p:cNvPr>
          <p:cNvGrpSpPr/>
          <p:nvPr/>
        </p:nvGrpSpPr>
        <p:grpSpPr>
          <a:xfrm>
            <a:off x="3057596" y="1274602"/>
            <a:ext cx="2487797" cy="1190317"/>
            <a:chOff x="3057596" y="1186110"/>
            <a:chExt cx="2487797" cy="11903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765DEE-AF40-4BB9-9CD1-5E37BC3633CA}"/>
                </a:ext>
              </a:extLst>
            </p:cNvPr>
            <p:cNvSpPr txBox="1"/>
            <p:nvPr/>
          </p:nvSpPr>
          <p:spPr>
            <a:xfrm>
              <a:off x="3057596" y="1186110"/>
              <a:ext cx="248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Required KV cache size</a:t>
              </a:r>
              <a:endParaRPr lang="LID4096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4360C6-15F0-68B7-6D99-A7933746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1092" y="1576907"/>
              <a:ext cx="411937" cy="7995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BFB8B5-EAFA-DF23-C758-43CAF625BB26}"/>
              </a:ext>
            </a:extLst>
          </p:cNvPr>
          <p:cNvGrpSpPr/>
          <p:nvPr/>
        </p:nvGrpSpPr>
        <p:grpSpPr>
          <a:xfrm>
            <a:off x="3812457" y="1661617"/>
            <a:ext cx="3236079" cy="762943"/>
            <a:chOff x="3812457" y="1573125"/>
            <a:chExt cx="3236079" cy="76294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EEB4BF6-8B9C-8CED-468D-00A6F15FAD62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758027"/>
              <a:chOff x="3812457" y="1573125"/>
              <a:chExt cx="3236079" cy="75802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1D919C-1299-898A-0D2C-7772D1A32ED1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76546D3-E62D-DFF1-53C6-24058E7F8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895A217-EC23-6566-8D9B-69FCB03A0EC0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0463E6-0328-B87F-68F6-7C7C19BE1F68}"/>
              </a:ext>
            </a:extLst>
          </p:cNvPr>
          <p:cNvGrpSpPr/>
          <p:nvPr/>
        </p:nvGrpSpPr>
        <p:grpSpPr>
          <a:xfrm>
            <a:off x="5923600" y="2030949"/>
            <a:ext cx="3236079" cy="577239"/>
            <a:chOff x="3812457" y="1573125"/>
            <a:chExt cx="3236079" cy="5772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8668F7-1580-4676-2603-BD81CC7C3589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577239"/>
              <a:chOff x="3812457" y="1573125"/>
              <a:chExt cx="3236079" cy="57723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1781F4-ED70-F29F-0320-C62A88D5B2EC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4AB3A4C-5BAF-372F-FC12-48255AD50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190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AD217C-DAD4-F5BC-F09C-CCDEC6CB28E1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1857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94803FB-222A-E8FA-DF76-2BAB469777E3}"/>
              </a:ext>
            </a:extLst>
          </p:cNvPr>
          <p:cNvGrpSpPr/>
          <p:nvPr/>
        </p:nvGrpSpPr>
        <p:grpSpPr>
          <a:xfrm>
            <a:off x="8813550" y="1673064"/>
            <a:ext cx="1840247" cy="762943"/>
            <a:chOff x="4136921" y="1573125"/>
            <a:chExt cx="1840247" cy="76294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C4F9D8-8BE7-5027-B4CE-F7AF779CCA4C}"/>
                </a:ext>
              </a:extLst>
            </p:cNvPr>
            <p:cNvGrpSpPr/>
            <p:nvPr/>
          </p:nvGrpSpPr>
          <p:grpSpPr>
            <a:xfrm>
              <a:off x="4136921" y="1573125"/>
              <a:ext cx="1840247" cy="758027"/>
              <a:chOff x="4136921" y="1573125"/>
              <a:chExt cx="1840247" cy="75802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806E74-6B78-65EB-65A4-C27498CEEFFE}"/>
                  </a:ext>
                </a:extLst>
              </p:cNvPr>
              <p:cNvSpPr txBox="1"/>
              <p:nvPr/>
            </p:nvSpPr>
            <p:spPr>
              <a:xfrm>
                <a:off x="4136921" y="1573125"/>
                <a:ext cx="1840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time/speed</a:t>
                </a:r>
                <a:endParaRPr lang="LID4096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53CD84-1622-8DC9-73BC-31E628549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4EEC84-BFF4-783D-3521-325984C2E35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8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FC1-EE04-108A-B308-8D66A79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fine tuning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6324-2C17-10C1-1F44-72C1C93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Fine-Tuning</a:t>
            </a:r>
          </a:p>
          <a:p>
            <a:r>
              <a:rPr lang="en-US" dirty="0"/>
              <a:t>Odds Ratio Policy Optimization</a:t>
            </a:r>
          </a:p>
          <a:p>
            <a:r>
              <a:rPr lang="en-US" dirty="0"/>
              <a:t>Direct Preference Optimization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9BDE-E6CE-8CFA-1538-4345DEE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9585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869B-BF9C-3310-5E71-D57AB7A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models &amp; data sets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AB21-93CD-D41F-B198-83FFBC0B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675BE-F863-7E9E-DCB3-CE17676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38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6244</TotalTime>
  <Words>4363</Words>
  <Application>Microsoft Office PowerPoint</Application>
  <PresentationFormat>Widescreen</PresentationFormat>
  <Paragraphs>962</Paragraphs>
  <Slides>105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105</vt:i4>
      </vt:variant>
    </vt:vector>
  </HeadingPairs>
  <TitlesOfParts>
    <vt:vector size="119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Lucida Sans Typewriter</vt:lpstr>
      <vt:lpstr>Optimistic Display Medium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Reminder: 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Shrinking your model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n-bit integers</vt:lpstr>
      <vt:lpstr>Quantization methods</vt:lpstr>
      <vt:lpstr>Quantization-aware training</vt:lpstr>
      <vt:lpstr>k-quant</vt:lpstr>
      <vt:lpstr>Quantization using LLaMa.cpp</vt:lpstr>
      <vt:lpstr>Assessing accuracy: perplexity</vt:lpstr>
      <vt:lpstr>Perplexity using LLaMa.cpp</vt:lpstr>
      <vt:lpstr>Perplexity using LLaMa.cpp</vt:lpstr>
      <vt:lpstr>Comparison F16 versus Q3_K_S</vt:lpstr>
      <vt:lpstr>Benchmarking performance</vt:lpstr>
      <vt:lpstr>Benchmarking performance</vt:lpstr>
      <vt:lpstr>Fine tuning</vt:lpstr>
      <vt:lpstr>Types of fine tuning</vt:lpstr>
      <vt:lpstr>Getting models &amp; data sets</vt:lpstr>
      <vt:lpstr>Hugging Face gate &amp; private models</vt:lpstr>
      <vt:lpstr>Converting Hugging Face models to GGUF</vt:lpstr>
      <vt:lpstr>GGUF models</vt:lpstr>
      <vt:lpstr>Hugging Face data sets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44</cp:revision>
  <dcterms:created xsi:type="dcterms:W3CDTF">2024-10-24T07:20:14Z</dcterms:created>
  <dcterms:modified xsi:type="dcterms:W3CDTF">2024-11-20T07:20:03Z</dcterms:modified>
</cp:coreProperties>
</file>