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7"/>
  </p:notesMasterIdLst>
  <p:sldIdLst>
    <p:sldId id="268" r:id="rId3"/>
    <p:sldId id="281" r:id="rId4"/>
    <p:sldId id="784" r:id="rId5"/>
    <p:sldId id="257" r:id="rId6"/>
    <p:sldId id="258" r:id="rId7"/>
    <p:sldId id="259" r:id="rId8"/>
    <p:sldId id="260" r:id="rId9"/>
    <p:sldId id="792" r:id="rId10"/>
    <p:sldId id="793" r:id="rId11"/>
    <p:sldId id="263" r:id="rId12"/>
    <p:sldId id="262" r:id="rId13"/>
    <p:sldId id="265" r:id="rId14"/>
    <p:sldId id="266" r:id="rId15"/>
    <p:sldId id="794" r:id="rId16"/>
    <p:sldId id="785" r:id="rId17"/>
    <p:sldId id="795" r:id="rId18"/>
    <p:sldId id="261" r:id="rId19"/>
    <p:sldId id="786" r:id="rId20"/>
    <p:sldId id="787" r:id="rId21"/>
    <p:sldId id="788" r:id="rId22"/>
    <p:sldId id="789" r:id="rId23"/>
    <p:sldId id="790" r:id="rId24"/>
    <p:sldId id="796" r:id="rId25"/>
    <p:sldId id="791" r:id="rId2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6CA10-77A8-48CF-B8BB-9A6F09EF999A}" type="datetimeFigureOut">
              <a:rPr lang="LID4096" smtClean="0"/>
              <a:t>10/30/2024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CCFB3-7F5B-4C65-BBB5-73724EC28DC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6286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CCFB3-7F5B-4C65-BBB5-73724EC28DC4}" type="slidenum">
              <a:rPr lang="LID4096" smtClean="0"/>
              <a:t>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647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47BAE-5BCD-AFBA-56E7-ECA00F347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D3D09D-8C23-AE37-63D1-8720132C8B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8A3C95-AFB0-97B2-9905-663CAEF9A5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D0160-1E8F-05A3-61BF-7502684D98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CCFB3-7F5B-4C65-BBB5-73724EC28DC4}" type="slidenum">
              <a:rPr lang="LID4096" smtClean="0"/>
              <a:t>16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07842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72ACA-E21A-FAB1-8B69-733D6E599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05FC2-FA14-3CA7-0F56-A0BE0C73C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3BD32-A4F9-1503-A864-F4B381E89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23F2C-B818-4B8C-9AC9-F1F58AFDE7C6}" type="datetime1">
              <a:rPr lang="LID4096" smtClean="0"/>
              <a:t>10/30/2024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B42A6-3E0A-6E8A-2318-74418356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48507-85CE-1A05-9A96-4285790D5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438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C29F8-50BD-01B2-E185-835B5CFF2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265D1-8034-98EB-55D4-F1D9580A4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EF544-42D2-1C67-2E8D-D01C5F5C3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8536-8941-4A8C-86FC-1079B35B0344}" type="datetime1">
              <a:rPr lang="LID4096" smtClean="0"/>
              <a:t>10/30/2024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8AB73-C428-07C2-9790-55EECC704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DF852-88E0-1230-7460-4CD212DC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5076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1BD4DB-A3D8-1B1E-18C0-8084AF8D64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55070-9FBD-2156-3DF8-B86F9E5C4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5930B-A378-AD68-9F6E-FD7F9FA83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863-424E-47F8-A54B-EC4DEC67C244}" type="datetime1">
              <a:rPr lang="LID4096" smtClean="0"/>
              <a:t>10/30/2024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0292D-E1E8-0AD7-48A3-4DFDCF8C3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89225-C885-D11D-018F-B901CD44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8474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2D417FB-DB75-4510-8AD7-5416595AADD8}" type="datetime1">
              <a:rPr lang="en-US" smtClean="0"/>
              <a:t>2024-10-30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>
                <a:solidFill>
                  <a:schemeClr val="bg2"/>
                </a:solidFill>
              </a:rPr>
              <a:t>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49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69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78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84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61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58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8700" y="2514600"/>
            <a:ext cx="5067300" cy="3273552"/>
          </a:xfrm>
          <a:prstGeom prst="roundRect">
            <a:avLst>
              <a:gd name="adj" fmla="val 935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88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5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4B464-1F55-AD35-53C8-6F7B9313D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667E8-6B1D-B761-60AA-15B94A32B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DAA97-37A0-8DCE-A321-154D8B2BA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CD84F-F300-485B-A204-781A035BF124}" type="datetime1">
              <a:rPr lang="LID4096" smtClean="0"/>
              <a:t>10/30/2024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CEFEE-8A9D-9F3F-0A6F-58047B5C3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DD56F-AF22-E72D-07E2-93BFB330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92974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3847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04825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05802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0678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21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ounded Rectangle 3"/>
          <p:cNvSpPr/>
          <p:nvPr userDrawn="1"/>
        </p:nvSpPr>
        <p:spPr>
          <a:xfrm>
            <a:off x="2413589" y="2520359"/>
            <a:ext cx="3572541" cy="1481328"/>
          </a:xfrm>
          <a:prstGeom prst="roundRect">
            <a:avLst>
              <a:gd name="adj" fmla="val 374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241358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759075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7590759" y="2520359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5233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10744" y="2519614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028700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210744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625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4318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638931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53162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867393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794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096000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678863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537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028700" y="2514599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134100" y="2514598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924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4287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80463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56919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33095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751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152524" y="2681288"/>
            <a:ext cx="4943475" cy="310991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727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16725" y="2211388"/>
            <a:ext cx="4208463" cy="254158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257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61175" y="2692400"/>
            <a:ext cx="3910013" cy="295275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303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1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D0C41-4445-F2E6-2EB0-2CFE71284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8520B-70B4-B5AF-BBD1-B3CA5FE5B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12803-D7D8-99FC-2FE1-59211F3F2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99A6-9F54-4C9F-A94C-BFA7D4FBB21B}" type="datetime1">
              <a:rPr lang="LID4096" smtClean="0"/>
              <a:t>10/30/2024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2B787-27AA-DA35-ACBD-8D3E7A528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6FCC6-8AC3-2474-5B46-D0DD747F4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93400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243738"/>
      </p:ext>
    </p:extLst>
  </p:cSld>
  <p:clrMapOvr>
    <a:masterClrMapping/>
  </p:clrMapOvr>
  <p:transition advClick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30/10/2024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66039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30/10/2024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16875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30/10/2024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08885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30/10/2024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261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6C70F-DB8F-33CE-5A79-127AA37A1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0F95E-1B5B-3D9E-5C8C-8782F3FAC1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CC2BF-6285-C384-E2FD-E6CA15FB1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9DBB8-D867-5032-550D-D72DC271F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4D85-C055-49FC-B1C7-71CF589CD3BE}" type="datetime1">
              <a:rPr lang="LID4096" smtClean="0"/>
              <a:t>10/30/2024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E0252-04FD-BA17-D0B0-5537A89B0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D98A0-D73A-CA71-EA88-DD2A911E2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6818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9986D-2922-CB43-69C1-388010C6B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184A3-2F99-DCA1-B9F8-BFD385877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A5111-2550-1D4E-F67E-78E5F7558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A59DFF-B228-7743-B06C-2691BD06E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D5B6A0-1583-58A3-6BE4-FC9B3CCFB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A16F60-07D2-6CD0-61CA-722C29FC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C621-78E4-474C-B522-F9EAB1322641}" type="datetime1">
              <a:rPr lang="LID4096" smtClean="0"/>
              <a:t>10/30/2024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3EDA6D-CE13-AC46-EFFE-37806FCB2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8FB79-83D6-47D1-2B02-B1F3B627C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17780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541A3-8492-5607-7CF1-93A1E5E7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4FEDD9-98DD-4404-EFEB-6349332F0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4A1E-04A4-4E65-A600-394CD1772B64}" type="datetime1">
              <a:rPr lang="LID4096" smtClean="0"/>
              <a:t>10/30/2024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A67DB-9C97-CBF8-B77B-AF4204C7C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CE99F-3D32-90C7-4524-54EEACE84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695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05BD27-D034-476F-2C0B-81BBCE242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70D2-0C90-42ED-AA66-9B8CBA5C543D}" type="datetime1">
              <a:rPr lang="LID4096" smtClean="0"/>
              <a:t>10/30/2024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D9A2B-B06E-80C1-AA09-B612F57F0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2AA03-A244-2F5E-7C21-643EC4EFA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31097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0B81A-8AE5-A3BE-0D1B-F8F131531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B4213-3733-25EF-80E9-1DB0F0AB3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5D2DC-9265-6340-ADE4-A35D314A2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E3A22-2739-6B60-06E9-1DD3E1619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DBDB-5E8E-4B83-805E-D72602863BC8}" type="datetime1">
              <a:rPr lang="LID4096" smtClean="0"/>
              <a:t>10/30/2024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9D7F1-8851-D5EF-7CC2-58C335DE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036C2-0CAC-5D5A-A546-713F427BF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2858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B0E4E-007A-346A-CDE4-B46474516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AA096C-8BCE-33E7-346D-EBC2D0EF5C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41669-A7E5-D0A1-67F9-7C93B49FD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76520-1278-77A7-922C-4E6948397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6E00-DB4B-44DD-8B2F-5EA95B528F60}" type="datetime1">
              <a:rPr lang="LID4096" smtClean="0"/>
              <a:t>10/30/2024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C381A-88B1-70A1-D11F-183C9A8EB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D4315-533C-5DE0-57A8-05DE15F4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8209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871C6F-6642-C42E-005A-BEC74B428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8874F-AEF5-D90E-035B-ACDEC182D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43E91-77E0-6042-4399-E41B35682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09C617-5B96-4D55-A102-97077179EF1D}" type="datetime1">
              <a:rPr lang="LID4096" smtClean="0"/>
              <a:t>10/30/2024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C834B-FA67-3818-3492-C593B42AF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60F39-A292-0E4D-B675-B83A9E435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0548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5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llamahub.ai/?tab=reader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ollama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2RYQvSX" TargetMode="Externa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Running your own LLMs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Geert Jan Bex (</a:t>
            </a:r>
            <a:r>
              <a:rPr lang="en-US" sz="2800" dirty="0">
                <a:hlinkClick r:id="rId2"/>
              </a:rPr>
              <a:t>geertjan.bex@uhasselt.be</a:t>
            </a:r>
            <a:r>
              <a:rPr lang="en-US" sz="28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7785B8-8E3C-4512-97FD-25CAA594590E}"/>
              </a:ext>
            </a:extLst>
          </p:cNvPr>
          <p:cNvSpPr txBox="1"/>
          <p:nvPr/>
        </p:nvSpPr>
        <p:spPr>
          <a:xfrm>
            <a:off x="467169" y="4502383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License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: this presentation is released under the Creative Commons CC BY 4.0,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see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  <a:hlinkClick r:id="rId3"/>
              </a:rPr>
              <a:t>https://creativecommons.org/licenses/by/4.0/deed.ast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38929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BBC7A6-72A9-C6C6-B120-DEEEC4131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A6C211-D1F1-97DF-9D8B-06C20FBF3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your data: ingestion</a:t>
            </a:r>
          </a:p>
          <a:p>
            <a:r>
              <a:rPr lang="en-US" dirty="0"/>
              <a:t>Index your data: embeddings</a:t>
            </a:r>
          </a:p>
          <a:p>
            <a:r>
              <a:rPr lang="en-US" dirty="0"/>
              <a:t>Query a model</a:t>
            </a:r>
            <a:endParaRPr lang="LID4096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1AEF9-FFF0-249B-31A7-28384F4B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</a:t>
            </a:fld>
            <a:endParaRPr lang="LID4096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E50D3B-8FC5-E6E0-9316-298D8ABAA787}"/>
              </a:ext>
            </a:extLst>
          </p:cNvPr>
          <p:cNvSpPr txBox="1"/>
          <p:nvPr/>
        </p:nvSpPr>
        <p:spPr>
          <a:xfrm>
            <a:off x="2792361" y="4345858"/>
            <a:ext cx="266194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</a:t>
            </a:r>
            <a:r>
              <a:rPr lang="en-US" sz="2800" dirty="0" err="1"/>
              <a:t>LlamaIndex</a:t>
            </a:r>
            <a:endParaRPr lang="LID4096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6C1B31-23D9-DBF9-BAE1-CA0176577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986" y="2262370"/>
            <a:ext cx="3568115" cy="70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976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49674-F461-6EDB-E890-55609689B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ingestion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B9490-23D2-D674-6133-6001C985A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Simple: </a:t>
            </a:r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SimpleDirectoryReader</a:t>
            </a:r>
            <a:endParaRPr lang="fr-BE" b="0" i="0" dirty="0">
              <a:solidFill>
                <a:srgbClr val="36464E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fr-BE" dirty="0">
                <a:solidFill>
                  <a:srgbClr val="36464E"/>
                </a:solidFill>
              </a:rPr>
              <a:t>More </a:t>
            </a:r>
            <a:r>
              <a:rPr lang="fr-BE" dirty="0" err="1">
                <a:solidFill>
                  <a:srgbClr val="36464E"/>
                </a:solidFill>
              </a:rPr>
              <a:t>specific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from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  <a:hlinkClick r:id="rId2"/>
              </a:rPr>
              <a:t>LlamaHub</a:t>
            </a:r>
            <a:endParaRPr lang="fr-BE" dirty="0">
              <a:solidFill>
                <a:srgbClr val="36464E"/>
              </a:solidFill>
            </a:endParaRPr>
          </a:p>
          <a:p>
            <a:pPr lvl="1"/>
            <a:r>
              <a:rPr lang="fr-BE" b="0" i="0" dirty="0" err="1">
                <a:solidFill>
                  <a:srgbClr val="383A42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BeautifulSoupWebReader</a:t>
            </a:r>
            <a:r>
              <a:rPr lang="fr-BE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: </a:t>
            </a:r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scrape</a:t>
            </a:r>
            <a:r>
              <a:rPr lang="fr-BE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web pages</a:t>
            </a:r>
          </a:p>
          <a:p>
            <a:pPr lvl="1"/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DatabaseReader</a:t>
            </a:r>
            <a:r>
              <a:rPr lang="fr-BE" dirty="0">
                <a:solidFill>
                  <a:srgbClr val="36464E"/>
                </a:solidFill>
              </a:rPr>
              <a:t>: </a:t>
            </a:r>
            <a:r>
              <a:rPr lang="fr-BE" dirty="0" err="1">
                <a:solidFill>
                  <a:srgbClr val="36464E"/>
                </a:solidFill>
              </a:rPr>
              <a:t>query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relational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database</a:t>
            </a:r>
            <a:endParaRPr lang="fr-BE" dirty="0">
              <a:solidFill>
                <a:srgbClr val="36464E"/>
              </a:solidFill>
            </a:endParaRPr>
          </a:p>
          <a:p>
            <a:pPr lvl="1"/>
            <a:r>
              <a:rPr lang="fr-BE" b="0" i="0" dirty="0" err="1">
                <a:solidFill>
                  <a:srgbClr val="383A42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OneDriveReader</a:t>
            </a:r>
            <a:r>
              <a:rPr lang="fr-BE" b="0" i="0" dirty="0">
                <a:solidFill>
                  <a:srgbClr val="36464E"/>
                </a:solidFill>
                <a:effectLst/>
              </a:rPr>
              <a:t>: </a:t>
            </a:r>
            <a:r>
              <a:rPr lang="fr-BE" b="0" i="0" dirty="0" err="1">
                <a:solidFill>
                  <a:srgbClr val="36464E"/>
                </a:solidFill>
                <a:effectLst/>
              </a:rPr>
              <a:t>load</a:t>
            </a:r>
            <a:r>
              <a:rPr lang="fr-BE" b="0" i="0" dirty="0">
                <a:solidFill>
                  <a:srgbClr val="36464E"/>
                </a:solidFill>
                <a:effectLst/>
              </a:rPr>
              <a:t> documents </a:t>
            </a:r>
            <a:r>
              <a:rPr lang="fr-BE" b="0" i="0" dirty="0" err="1">
                <a:solidFill>
                  <a:srgbClr val="36464E"/>
                </a:solidFill>
                <a:effectLst/>
              </a:rPr>
              <a:t>form</a:t>
            </a:r>
            <a:r>
              <a:rPr lang="fr-BE" b="0" i="0" dirty="0">
                <a:solidFill>
                  <a:srgbClr val="36464E"/>
                </a:solidFill>
                <a:effectLst/>
              </a:rPr>
              <a:t> Microsoft OneDrive</a:t>
            </a:r>
          </a:p>
          <a:p>
            <a:pPr lvl="1"/>
            <a:r>
              <a:rPr lang="fr-BE" dirty="0" err="1">
                <a:solidFill>
                  <a:srgbClr val="36464E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WikipediaReader</a:t>
            </a:r>
            <a:r>
              <a:rPr lang="fr-BE" dirty="0">
                <a:solidFill>
                  <a:srgbClr val="36464E"/>
                </a:solidFill>
              </a:rPr>
              <a:t>: </a:t>
            </a:r>
            <a:r>
              <a:rPr lang="fr-BE" dirty="0" err="1">
                <a:solidFill>
                  <a:srgbClr val="36464E"/>
                </a:solidFill>
              </a:rPr>
              <a:t>read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Wikipedia</a:t>
            </a:r>
            <a:r>
              <a:rPr lang="fr-BE" dirty="0">
                <a:solidFill>
                  <a:srgbClr val="36464E"/>
                </a:solidFill>
              </a:rPr>
              <a:t> articles</a:t>
            </a:r>
          </a:p>
          <a:p>
            <a:pPr lvl="1"/>
            <a:r>
              <a:rPr lang="fr-BE" dirty="0">
                <a:solidFill>
                  <a:srgbClr val="36464E"/>
                </a:solidFill>
              </a:rPr>
              <a:t>…</a:t>
            </a:r>
          </a:p>
          <a:p>
            <a:r>
              <a:rPr lang="fr-BE" dirty="0" err="1">
                <a:solidFill>
                  <a:srgbClr val="36464E"/>
                </a:solidFill>
              </a:rPr>
              <a:t>Create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>
                <a:solidFill>
                  <a:srgbClr val="36464E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Document</a:t>
            </a:r>
            <a:r>
              <a:rPr lang="fr-BE" dirty="0">
                <a:solidFill>
                  <a:srgbClr val="36464E"/>
                </a:solidFill>
              </a:rPr>
              <a:t> on the </a:t>
            </a:r>
            <a:r>
              <a:rPr lang="fr-BE" dirty="0" err="1">
                <a:solidFill>
                  <a:srgbClr val="36464E"/>
                </a:solidFill>
              </a:rPr>
              <a:t>fly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B308AD-04CD-6D1A-5F77-56F952FAE69A}"/>
              </a:ext>
            </a:extLst>
          </p:cNvPr>
          <p:cNvSpPr txBox="1"/>
          <p:nvPr/>
        </p:nvSpPr>
        <p:spPr>
          <a:xfrm>
            <a:off x="3746091" y="5673602"/>
            <a:ext cx="508216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Many sources for data ingestion</a:t>
            </a:r>
            <a:endParaRPr lang="LID4096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A22AAD-CB55-7D0C-2801-D9528455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59515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43644-AE68-848D-14E6-A1CB407D1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6C970-99C4-A6F1-4BAB-12A08437B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 = data structure of documents to query by LLM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Vector Store Index</a:t>
            </a:r>
          </a:p>
          <a:p>
            <a:pPr lvl="2"/>
            <a:r>
              <a:rPr lang="en-US" dirty="0"/>
              <a:t>Documents split into nodes</a:t>
            </a:r>
          </a:p>
          <a:p>
            <a:pPr lvl="2"/>
            <a:r>
              <a:rPr lang="en-US" dirty="0"/>
              <a:t>Embedding computed for every node</a:t>
            </a:r>
          </a:p>
          <a:p>
            <a:pPr lvl="1"/>
            <a:r>
              <a:rPr lang="en-US" dirty="0"/>
              <a:t>Summary Index</a:t>
            </a:r>
          </a:p>
          <a:p>
            <a:pPr lvl="1"/>
            <a:r>
              <a:rPr lang="en-US" dirty="0"/>
              <a:t>Knowledge Graph Index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8E0C3-6935-23A3-E3B3-84BF6A25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29330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2A99B-DA2D-928A-25F2-2CB8B0E87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E4977-CCB9-A116-59FE-38CE0A7A0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78552" cy="4351338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 words as one-hot vectors</a:t>
            </a:r>
            <a:br>
              <a:rPr lang="en-US" dirty="0"/>
            </a:br>
            <a:r>
              <a:rPr lang="en-US" dirty="0"/>
              <a:t>length = vocabulary size</a:t>
            </a:r>
          </a:p>
          <a:p>
            <a:pPr marL="742950" lvl="1" indent="-285750"/>
            <a:r>
              <a:rPr lang="en-US" dirty="0"/>
              <a:t>Issues</a:t>
            </a:r>
          </a:p>
          <a:p>
            <a:pPr marL="1200150" lvl="2" indent="-285750"/>
            <a:r>
              <a:rPr lang="en-US" dirty="0"/>
              <a:t>Unwieldy</a:t>
            </a:r>
          </a:p>
          <a:p>
            <a:pPr marL="1200150" lvl="2" indent="-285750"/>
            <a:r>
              <a:rPr lang="en-US" dirty="0"/>
              <a:t>No semantics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 embeddings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dense vector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vector distance 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semantic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context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discover relations with surrounding words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E19D1-392A-800F-ABE9-19ABE88DB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13</a:t>
            </a:fld>
            <a:endParaRPr lang="LID4096"/>
          </a:p>
        </p:txBody>
      </p:sp>
      <p:pic>
        <p:nvPicPr>
          <p:cNvPr id="5" name="Picture 4" descr="wmd - Copy">
            <a:extLst>
              <a:ext uri="{FF2B5EF4-FFF2-40B4-BE49-F238E27FC236}">
                <a16:creationId xmlns:a16="http://schemas.microsoft.com/office/drawing/2014/main" id="{4840390B-D09D-CCE8-35E2-231EC8D52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866" y="1825625"/>
            <a:ext cx="6684134" cy="321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002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A3627-2A22-8937-C766-1B59A942C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ingestion &amp; indexing code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0A54C-D2D5-91E6-702C-080E19FC9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14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109BD6F-6188-97A2-473F-D4A84A77A407}"/>
              </a:ext>
            </a:extLst>
          </p:cNvPr>
          <p:cNvGrpSpPr/>
          <p:nvPr/>
        </p:nvGrpSpPr>
        <p:grpSpPr>
          <a:xfrm>
            <a:off x="471949" y="1708776"/>
            <a:ext cx="9166740" cy="3693319"/>
            <a:chOff x="1415846" y="2290917"/>
            <a:chExt cx="9166740" cy="369331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580F298-485D-BE0A-E0F2-6ECFA3DA6447}"/>
                </a:ext>
              </a:extLst>
            </p:cNvPr>
            <p:cNvSpPr txBox="1"/>
            <p:nvPr/>
          </p:nvSpPr>
          <p:spPr>
            <a:xfrm>
              <a:off x="1415846" y="2290917"/>
              <a:ext cx="9166740" cy="36933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from </a:t>
              </a:r>
              <a:r>
                <a:rPr lang="en-US" dirty="0" err="1"/>
                <a:t>llama_index.core</a:t>
              </a:r>
              <a:r>
                <a:rPr lang="en-US" dirty="0"/>
                <a:t> import </a:t>
              </a:r>
              <a:r>
                <a:rPr lang="en-US" dirty="0" err="1"/>
                <a:t>VectorStoreIndex</a:t>
              </a:r>
              <a:r>
                <a:rPr lang="en-US" dirty="0"/>
                <a:t>, </a:t>
              </a:r>
              <a:r>
                <a:rPr lang="en-US" dirty="0" err="1"/>
                <a:t>SimpleDirectoryReader</a:t>
              </a:r>
              <a:r>
                <a:rPr lang="en-US" dirty="0"/>
                <a:t>, Settings</a:t>
              </a:r>
            </a:p>
            <a:p>
              <a:r>
                <a:rPr lang="en-US" dirty="0"/>
                <a:t>from </a:t>
              </a:r>
              <a:r>
                <a:rPr lang="en-US" dirty="0" err="1"/>
                <a:t>llama_index.embeddings.huggingface</a:t>
              </a:r>
              <a:r>
                <a:rPr lang="en-US" dirty="0"/>
                <a:t> import </a:t>
              </a:r>
              <a:r>
                <a:rPr lang="en-US" dirty="0" err="1"/>
                <a:t>HuggingFaceEmbedding</a:t>
              </a:r>
              <a:endParaRPr lang="en-US" dirty="0"/>
            </a:p>
            <a:p>
              <a:r>
                <a:rPr lang="en-US" dirty="0"/>
                <a:t>...</a:t>
              </a:r>
            </a:p>
            <a:p>
              <a:endParaRPr lang="en-US" dirty="0"/>
            </a:p>
            <a:p>
              <a:r>
                <a:rPr lang="en-US" dirty="0"/>
                <a:t># Local text documents to index (.</a:t>
              </a:r>
              <a:r>
                <a:rPr lang="en-US" dirty="0" err="1"/>
                <a:t>rst</a:t>
              </a:r>
              <a:r>
                <a:rPr lang="en-US" dirty="0"/>
                <a:t> files)</a:t>
              </a:r>
            </a:p>
            <a:p>
              <a:r>
                <a:rPr lang="en-US" dirty="0"/>
                <a:t>documents = </a:t>
              </a:r>
              <a:r>
                <a:rPr lang="en-US" dirty="0" err="1"/>
                <a:t>SimpleDirectoryReader</a:t>
              </a:r>
              <a:r>
                <a:rPr lang="en-US" dirty="0"/>
                <a:t>("texts/").</a:t>
              </a:r>
              <a:r>
                <a:rPr lang="en-US" dirty="0" err="1"/>
                <a:t>load_data</a:t>
              </a:r>
              <a:r>
                <a:rPr lang="en-US" dirty="0"/>
                <a:t>()</a:t>
              </a:r>
            </a:p>
            <a:p>
              <a:endParaRPr lang="en-US" dirty="0"/>
            </a:p>
            <a:p>
              <a:r>
                <a:rPr lang="en-US" dirty="0"/>
                <a:t># Embeddings model</a:t>
              </a:r>
            </a:p>
            <a:p>
              <a:r>
                <a:rPr lang="en-US" dirty="0" err="1"/>
                <a:t>Settings.embed_model</a:t>
              </a:r>
              <a:r>
                <a:rPr lang="en-US" dirty="0"/>
                <a:t> = </a:t>
              </a:r>
              <a:r>
                <a:rPr lang="en-US" dirty="0" err="1"/>
                <a:t>HuggingFaceEmbedding</a:t>
              </a:r>
              <a:r>
                <a:rPr lang="en-US" dirty="0"/>
                <a:t>(</a:t>
              </a:r>
              <a:r>
                <a:rPr lang="en-US" dirty="0" err="1"/>
                <a:t>model_name</a:t>
              </a:r>
              <a:r>
                <a:rPr lang="en-US" dirty="0"/>
                <a:t>="BAAI/bge-base-en-v1.5")</a:t>
              </a:r>
            </a:p>
            <a:p>
              <a:endParaRPr lang="en-US" dirty="0"/>
            </a:p>
            <a:p>
              <a:r>
                <a:rPr lang="en-US" dirty="0"/>
                <a:t># Create index</a:t>
              </a:r>
            </a:p>
            <a:p>
              <a:r>
                <a:rPr lang="en-US" dirty="0"/>
                <a:t>index = </a:t>
              </a:r>
              <a:r>
                <a:rPr lang="en-US" dirty="0" err="1"/>
                <a:t>VectorStoreIndex.from_documents</a:t>
              </a:r>
              <a:r>
                <a:rPr lang="en-US" dirty="0"/>
                <a:t>(documents)</a:t>
              </a:r>
            </a:p>
            <a:p>
              <a:r>
                <a:rPr lang="en-US" dirty="0"/>
                <a:t>...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0634B9-2A7D-DE16-A2B0-36EA028C69E5}"/>
                </a:ext>
              </a:extLst>
            </p:cNvPr>
            <p:cNvSpPr txBox="1"/>
            <p:nvPr/>
          </p:nvSpPr>
          <p:spPr>
            <a:xfrm>
              <a:off x="8192188" y="5614904"/>
              <a:ext cx="23903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Modelfile-marvin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E1B6575-ABBD-1878-2D89-10C32DCEFBEC}"/>
              </a:ext>
            </a:extLst>
          </p:cNvPr>
          <p:cNvGrpSpPr/>
          <p:nvPr/>
        </p:nvGrpSpPr>
        <p:grpSpPr>
          <a:xfrm>
            <a:off x="6567948" y="2644943"/>
            <a:ext cx="5350260" cy="609534"/>
            <a:chOff x="6567948" y="2644943"/>
            <a:chExt cx="5350260" cy="60953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DB1001D-6CC0-1AAE-47CB-B803736D6FBF}"/>
                </a:ext>
              </a:extLst>
            </p:cNvPr>
            <p:cNvSpPr txBox="1"/>
            <p:nvPr/>
          </p:nvSpPr>
          <p:spPr>
            <a:xfrm>
              <a:off x="9743767" y="2644943"/>
              <a:ext cx="217444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Ingest documents</a:t>
              </a:r>
              <a:endParaRPr lang="LID4096" sz="20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81521B4-8DE2-4FB6-3A2F-E3DFA23A6189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567948" y="2844998"/>
              <a:ext cx="3175819" cy="4094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F36184-2733-EF92-1CB8-D555C23ED8BA}"/>
              </a:ext>
            </a:extLst>
          </p:cNvPr>
          <p:cNvGrpSpPr/>
          <p:nvPr/>
        </p:nvGrpSpPr>
        <p:grpSpPr>
          <a:xfrm>
            <a:off x="8050779" y="3203414"/>
            <a:ext cx="3867429" cy="698908"/>
            <a:chOff x="7724921" y="2644943"/>
            <a:chExt cx="3867429" cy="69890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5C50F59-E8E3-6904-4EAA-0E4F1CDE0465}"/>
                </a:ext>
              </a:extLst>
            </p:cNvPr>
            <p:cNvSpPr txBox="1"/>
            <p:nvPr/>
          </p:nvSpPr>
          <p:spPr>
            <a:xfrm>
              <a:off x="9743767" y="2644943"/>
              <a:ext cx="184858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embedding</a:t>
              </a:r>
              <a:endParaRPr lang="LID4096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3296A4F-C185-5646-5A4A-39A4FE229583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7724921" y="2844998"/>
              <a:ext cx="2018846" cy="4988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E5998F2-81B5-9A4B-D2B5-2D2763B6A0FF}"/>
              </a:ext>
            </a:extLst>
          </p:cNvPr>
          <p:cNvGrpSpPr/>
          <p:nvPr/>
        </p:nvGrpSpPr>
        <p:grpSpPr>
          <a:xfrm>
            <a:off x="6381083" y="4154400"/>
            <a:ext cx="5537125" cy="680250"/>
            <a:chOff x="5781368" y="2644943"/>
            <a:chExt cx="5537125" cy="68025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F513CFC-D8F0-C68C-6063-72B69F865105}"/>
                </a:ext>
              </a:extLst>
            </p:cNvPr>
            <p:cNvSpPr txBox="1"/>
            <p:nvPr/>
          </p:nvSpPr>
          <p:spPr>
            <a:xfrm>
              <a:off x="9743767" y="2644943"/>
              <a:ext cx="157472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Create index</a:t>
              </a:r>
              <a:endParaRPr lang="LID4096" sz="200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5E65036-6184-BF31-A89A-71CF4AB50BD7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5781368" y="2844998"/>
              <a:ext cx="3962399" cy="4801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7697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7064A-C7AC-BB47-060B-9F1A65ABB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Vector Storage Index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5AD54-6026-324B-8E0C-A3B6BD822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57544" cy="4351338"/>
          </a:xfrm>
        </p:spPr>
        <p:txBody>
          <a:bodyPr/>
          <a:lstStyle/>
          <a:p>
            <a:r>
              <a:rPr lang="en-US" dirty="0"/>
              <a:t>To query</a:t>
            </a:r>
          </a:p>
          <a:p>
            <a:pPr lvl="1"/>
            <a:r>
              <a:rPr lang="en-US" dirty="0"/>
              <a:t>Compute embedding from query text</a:t>
            </a:r>
          </a:p>
          <a:p>
            <a:pPr lvl="1"/>
            <a:r>
              <a:rPr lang="en-US" dirty="0"/>
              <a:t>Do top-</a:t>
            </a:r>
            <a:r>
              <a:rPr lang="en-US" i="1" dirty="0"/>
              <a:t>K</a:t>
            </a:r>
            <a:r>
              <a:rPr lang="en-US" dirty="0"/>
              <a:t> similarity search over Vector Store Index</a:t>
            </a:r>
          </a:p>
          <a:p>
            <a:pPr lvl="1"/>
            <a:r>
              <a:rPr lang="en-US" dirty="0"/>
              <a:t>Send query + top-</a:t>
            </a:r>
            <a:r>
              <a:rPr lang="en-US" i="1" dirty="0"/>
              <a:t>K</a:t>
            </a:r>
            <a:r>
              <a:rPr lang="en-US" dirty="0"/>
              <a:t> + prompt to LLM for answer synthesis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B838A-BC01-C4C4-53D3-7E106B60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15</a:t>
            </a:fld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96222C-3D8C-AEB1-FD60-ED7EBCAF1A79}"/>
              </a:ext>
            </a:extLst>
          </p:cNvPr>
          <p:cNvGrpSpPr/>
          <p:nvPr/>
        </p:nvGrpSpPr>
        <p:grpSpPr>
          <a:xfrm>
            <a:off x="7453376" y="2375643"/>
            <a:ext cx="3725820" cy="1053357"/>
            <a:chOff x="7453376" y="2375643"/>
            <a:chExt cx="3725820" cy="1053357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FAC7CB10-6A49-26D3-4ED4-B13D3D19EE29}"/>
                </a:ext>
              </a:extLst>
            </p:cNvPr>
            <p:cNvSpPr/>
            <p:nvPr/>
          </p:nvSpPr>
          <p:spPr>
            <a:xfrm>
              <a:off x="7453376" y="2375643"/>
              <a:ext cx="273304" cy="1053357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BE01602-DFA0-06C4-7181-3D22FE3B3808}"/>
                </a:ext>
              </a:extLst>
            </p:cNvPr>
            <p:cNvSpPr txBox="1"/>
            <p:nvPr/>
          </p:nvSpPr>
          <p:spPr>
            <a:xfrm>
              <a:off x="7854696" y="2692234"/>
              <a:ext cx="33245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Retrieval-Augmentation</a:t>
              </a:r>
              <a:endParaRPr lang="LID4096" sz="2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E09F0FB-7465-804E-190F-E6BB32B401D5}"/>
              </a:ext>
            </a:extLst>
          </p:cNvPr>
          <p:cNvGrpSpPr/>
          <p:nvPr/>
        </p:nvGrpSpPr>
        <p:grpSpPr>
          <a:xfrm>
            <a:off x="7453376" y="3496841"/>
            <a:ext cx="2064917" cy="461666"/>
            <a:chOff x="7453376" y="2375644"/>
            <a:chExt cx="2064917" cy="461666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1E6647B7-1613-FC66-2076-B8941353F593}"/>
                </a:ext>
              </a:extLst>
            </p:cNvPr>
            <p:cNvSpPr/>
            <p:nvPr/>
          </p:nvSpPr>
          <p:spPr>
            <a:xfrm>
              <a:off x="7453376" y="2375644"/>
              <a:ext cx="273304" cy="46166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02D4BD-7E12-315B-2761-90A6A4387632}"/>
                </a:ext>
              </a:extLst>
            </p:cNvPr>
            <p:cNvSpPr txBox="1"/>
            <p:nvPr/>
          </p:nvSpPr>
          <p:spPr>
            <a:xfrm>
              <a:off x="7854696" y="2375645"/>
              <a:ext cx="16635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Generation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6988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6979EA-BE91-CFCB-B136-F060DB155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00A9D-2FF9-1758-DE3C-CE502D2F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code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D634B-C8DA-8122-854B-B17F4D483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16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001E883-2C10-5641-243D-382EFED65BE4}"/>
              </a:ext>
            </a:extLst>
          </p:cNvPr>
          <p:cNvGrpSpPr/>
          <p:nvPr/>
        </p:nvGrpSpPr>
        <p:grpSpPr>
          <a:xfrm>
            <a:off x="471948" y="1708776"/>
            <a:ext cx="8681195" cy="4247317"/>
            <a:chOff x="1415845" y="2290917"/>
            <a:chExt cx="8681195" cy="424731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E06E4D-9459-C729-5CEC-CD559D42B269}"/>
                </a:ext>
              </a:extLst>
            </p:cNvPr>
            <p:cNvSpPr txBox="1"/>
            <p:nvPr/>
          </p:nvSpPr>
          <p:spPr>
            <a:xfrm>
              <a:off x="1415845" y="2290917"/>
              <a:ext cx="8681195" cy="42473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...</a:t>
              </a:r>
            </a:p>
            <a:p>
              <a:r>
                <a:rPr lang="es-ES" dirty="0" err="1"/>
                <a:t>from</a:t>
              </a:r>
              <a:r>
                <a:rPr lang="es-ES" dirty="0"/>
                <a:t> </a:t>
              </a:r>
              <a:r>
                <a:rPr lang="es-ES" dirty="0" err="1"/>
                <a:t>llama_index.llms.ollama</a:t>
              </a:r>
              <a:r>
                <a:rPr lang="es-ES" dirty="0"/>
                <a:t> </a:t>
              </a:r>
              <a:r>
                <a:rPr lang="es-ES" dirty="0" err="1"/>
                <a:t>import</a:t>
              </a:r>
              <a:r>
                <a:rPr lang="es-ES" dirty="0"/>
                <a:t> </a:t>
              </a:r>
              <a:r>
                <a:rPr lang="es-ES" dirty="0" err="1"/>
                <a:t>Ollama</a:t>
              </a:r>
              <a:endParaRPr lang="en-US" dirty="0"/>
            </a:p>
            <a:p>
              <a:endParaRPr lang="en-US" dirty="0"/>
            </a:p>
            <a:p>
              <a:r>
                <a:rPr lang="it-IT" dirty="0"/>
                <a:t># Language model</a:t>
              </a:r>
            </a:p>
            <a:p>
              <a:r>
                <a:rPr lang="it-IT" dirty="0"/>
                <a:t>Settings.llm = Ollama(model="llama3.2", request_timeout=360.0)</a:t>
              </a:r>
            </a:p>
            <a:p>
              <a:endParaRPr lang="it-IT" dirty="0"/>
            </a:p>
            <a:p>
              <a:r>
                <a:rPr lang="en-US" dirty="0"/>
                <a:t># Create RAG query engine based on index</a:t>
              </a:r>
            </a:p>
            <a:p>
              <a:r>
                <a:rPr lang="en-US" dirty="0" err="1"/>
                <a:t>query_engine</a:t>
              </a:r>
              <a:r>
                <a:rPr lang="en-US" dirty="0"/>
                <a:t> = </a:t>
              </a:r>
              <a:r>
                <a:rPr lang="en-US" dirty="0" err="1"/>
                <a:t>index.as_query_engine</a:t>
              </a:r>
              <a:r>
                <a:rPr lang="en-US" dirty="0"/>
                <a:t>()</a:t>
              </a:r>
            </a:p>
            <a:p>
              <a:endParaRPr lang="en-US" dirty="0"/>
            </a:p>
            <a:p>
              <a:r>
                <a:rPr lang="en-US" dirty="0"/>
                <a:t>...</a:t>
              </a:r>
            </a:p>
            <a:p>
              <a:endParaRPr lang="en-US" dirty="0"/>
            </a:p>
            <a:p>
              <a:r>
                <a:rPr lang="en-US" dirty="0"/>
                <a:t># Perform a query</a:t>
              </a:r>
            </a:p>
            <a:p>
              <a:r>
                <a:rPr lang="en-US" dirty="0"/>
                <a:t>response = </a:t>
              </a:r>
              <a:r>
                <a:rPr lang="en-US" dirty="0" err="1"/>
                <a:t>query_engine.query</a:t>
              </a:r>
              <a:r>
                <a:rPr lang="en-US" dirty="0"/>
                <a:t>(</a:t>
              </a:r>
              <a:r>
                <a:rPr lang="en-US" dirty="0" err="1"/>
                <a:t>query_text</a:t>
              </a:r>
              <a:r>
                <a:rPr lang="en-US" dirty="0"/>
                <a:t>)</a:t>
              </a:r>
            </a:p>
            <a:p>
              <a:endParaRPr lang="en-US" dirty="0"/>
            </a:p>
            <a:p>
              <a:r>
                <a:rPr lang="en-US" dirty="0"/>
                <a:t>...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A6D716C-9460-2E58-3384-013C01F169C8}"/>
                </a:ext>
              </a:extLst>
            </p:cNvPr>
            <p:cNvSpPr txBox="1"/>
            <p:nvPr/>
          </p:nvSpPr>
          <p:spPr>
            <a:xfrm>
              <a:off x="7706642" y="6154177"/>
              <a:ext cx="23903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Modelfile-marvin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D4BEB9-62CA-8258-800E-0F1DAEDE03EE}"/>
              </a:ext>
            </a:extLst>
          </p:cNvPr>
          <p:cNvGrpSpPr/>
          <p:nvPr/>
        </p:nvGrpSpPr>
        <p:grpSpPr>
          <a:xfrm>
            <a:off x="6163830" y="2250320"/>
            <a:ext cx="4967015" cy="609534"/>
            <a:chOff x="6567948" y="2644943"/>
            <a:chExt cx="4967015" cy="60953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B9623F5-DBD2-D6F6-5C4B-DC7B3A1E747F}"/>
                </a:ext>
              </a:extLst>
            </p:cNvPr>
            <p:cNvSpPr txBox="1"/>
            <p:nvPr/>
          </p:nvSpPr>
          <p:spPr>
            <a:xfrm>
              <a:off x="9743767" y="2644943"/>
              <a:ext cx="179119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LLM to use</a:t>
              </a:r>
              <a:endParaRPr lang="LID4096" sz="20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670880F-4F73-6262-2E63-DC90C789F1D5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567948" y="2844998"/>
              <a:ext cx="3175819" cy="4094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F8BBE1-0214-64BF-60C9-BCBA8B17E228}"/>
              </a:ext>
            </a:extLst>
          </p:cNvPr>
          <p:cNvGrpSpPr/>
          <p:nvPr/>
        </p:nvGrpSpPr>
        <p:grpSpPr>
          <a:xfrm>
            <a:off x="4910328" y="2910705"/>
            <a:ext cx="7163619" cy="921729"/>
            <a:chOff x="5289672" y="2644943"/>
            <a:chExt cx="7163619" cy="92172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4B63594-A36E-4F5F-925A-D9BA6381B2EE}"/>
                </a:ext>
              </a:extLst>
            </p:cNvPr>
            <p:cNvSpPr txBox="1"/>
            <p:nvPr/>
          </p:nvSpPr>
          <p:spPr>
            <a:xfrm>
              <a:off x="9743767" y="2644943"/>
              <a:ext cx="2709524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Create query engine</a:t>
              </a:r>
              <a:br>
                <a:rPr lang="en-US" sz="2000" dirty="0"/>
              </a:br>
              <a:r>
                <a:rPr lang="en-US" sz="2000" dirty="0"/>
                <a:t>from vector store index</a:t>
              </a:r>
              <a:endParaRPr lang="LID4096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4C276BC-40B3-346A-D7C6-FBEA2584E70A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5289672" y="2998886"/>
              <a:ext cx="4454095" cy="5677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93CD9F1-A74F-49E6-6936-777DE3F99B94}"/>
              </a:ext>
            </a:extLst>
          </p:cNvPr>
          <p:cNvGrpSpPr/>
          <p:nvPr/>
        </p:nvGrpSpPr>
        <p:grpSpPr>
          <a:xfrm>
            <a:off x="5001768" y="4148267"/>
            <a:ext cx="7048838" cy="983543"/>
            <a:chOff x="5353029" y="2644943"/>
            <a:chExt cx="7048838" cy="98354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F738427-1B95-821B-2C1F-20B10901668D}"/>
                </a:ext>
              </a:extLst>
            </p:cNvPr>
            <p:cNvSpPr txBox="1"/>
            <p:nvPr/>
          </p:nvSpPr>
          <p:spPr>
            <a:xfrm>
              <a:off x="9743767" y="2644943"/>
              <a:ext cx="265810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Query LLM using index</a:t>
              </a:r>
              <a:endParaRPr lang="LID4096" sz="200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A4F4AE7-BD56-E21E-0A55-9068E5EE912C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5353029" y="2844998"/>
              <a:ext cx="4390738" cy="7834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9992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AC04-2006-DFBE-35B0-75DEF1F3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I run an LLM on my laptop?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84DB0-1612-54D0-EB5C-F5AE96AD85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6CBC6-37B7-B7B9-EF98-DA17BAEB8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01822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82CAAC-408F-C8F3-7F14-549F40BB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Yes... well, maybe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6B1D44-1ECA-76AE-F841-E950FBC9E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Depends on</a:t>
            </a:r>
          </a:p>
          <a:p>
            <a:pPr lvl="1"/>
            <a:r>
              <a:rPr lang="en-US" dirty="0"/>
              <a:t>Hardware?</a:t>
            </a:r>
          </a:p>
          <a:p>
            <a:pPr lvl="2"/>
            <a:r>
              <a:rPr lang="en-US" dirty="0"/>
              <a:t>CPU</a:t>
            </a:r>
          </a:p>
          <a:p>
            <a:pPr lvl="2"/>
            <a:r>
              <a:rPr lang="en-US" dirty="0"/>
              <a:t>RAM</a:t>
            </a:r>
          </a:p>
          <a:p>
            <a:pPr lvl="2"/>
            <a:r>
              <a:rPr lang="en-US" dirty="0"/>
              <a:t>GPU</a:t>
            </a:r>
          </a:p>
          <a:p>
            <a:pPr lvl="1"/>
            <a:r>
              <a:rPr lang="en-US" dirty="0"/>
              <a:t>Task?</a:t>
            </a:r>
          </a:p>
          <a:p>
            <a:pPr lvl="2"/>
            <a:r>
              <a:rPr lang="en-US" dirty="0"/>
              <a:t>Inference</a:t>
            </a:r>
          </a:p>
          <a:p>
            <a:pPr lvl="2"/>
            <a:r>
              <a:rPr lang="en-US" dirty="0"/>
              <a:t>Training</a:t>
            </a:r>
          </a:p>
          <a:p>
            <a:r>
              <a:rPr lang="en-US" dirty="0"/>
              <a:t>For serious work, use HPC system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D7D71-6BB5-DC87-A366-E6F981ED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55966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03341-812F-7BDC-A147-27C204AB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local LLMs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B6903-F7A6-D065-6328-7954DF8E9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hlinkClick r:id="rId2"/>
              </a:rPr>
              <a:t>Ollama</a:t>
            </a:r>
            <a:endParaRPr lang="en-US" dirty="0"/>
          </a:p>
          <a:p>
            <a:pPr lvl="1"/>
            <a:r>
              <a:rPr lang="en-US" dirty="0"/>
              <a:t>Llama 3.2</a:t>
            </a:r>
          </a:p>
          <a:p>
            <a:pPr lvl="1"/>
            <a:r>
              <a:rPr lang="en-US" dirty="0"/>
              <a:t>Phi 3</a:t>
            </a:r>
          </a:p>
          <a:p>
            <a:pPr lvl="1"/>
            <a:r>
              <a:rPr lang="en-US" dirty="0"/>
              <a:t>Mistral</a:t>
            </a:r>
          </a:p>
          <a:p>
            <a:pPr lvl="1"/>
            <a:r>
              <a:rPr lang="en-US" dirty="0"/>
              <a:t>Gemma 2</a:t>
            </a:r>
          </a:p>
          <a:p>
            <a:pPr lvl="1"/>
            <a:r>
              <a:rPr lang="en-US" dirty="0"/>
              <a:t>...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50113-E196-962B-4AD9-A539B161E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19</a:t>
            </a:fld>
            <a:endParaRPr lang="LID4096"/>
          </a:p>
        </p:txBody>
      </p:sp>
      <p:pic>
        <p:nvPicPr>
          <p:cNvPr id="1026" name="Picture 2" descr="ollama logo">
            <a:extLst>
              <a:ext uri="{FF2B5EF4-FFF2-40B4-BE49-F238E27FC236}">
                <a16:creationId xmlns:a16="http://schemas.microsoft.com/office/drawing/2014/main" id="{B3F5E9A8-9FB8-BE9A-5D74-AD83849DE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868" y="1173480"/>
            <a:ext cx="17240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336715-D544-6AA6-9630-E907EFA4D5EA}"/>
              </a:ext>
            </a:extLst>
          </p:cNvPr>
          <p:cNvSpPr txBox="1"/>
          <p:nvPr/>
        </p:nvSpPr>
        <p:spPr>
          <a:xfrm>
            <a:off x="2115238" y="5000752"/>
            <a:ext cx="786696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Headstrong install script </a:t>
            </a:r>
            <a:r>
              <a:rPr lang="en-US" sz="3200" dirty="0">
                <a:sym typeface="Symbol" panose="05050102010706020507" pitchFamily="18" charset="2"/>
              </a:rPr>
              <a:t></a:t>
            </a:r>
            <a:r>
              <a:rPr lang="en-US" sz="3200" dirty="0"/>
              <a:t> run in container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3858835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21924-8AEA-4C8F-95FA-4768DA10573C}"/>
              </a:ext>
            </a:extLst>
          </p:cNvPr>
          <p:cNvSpPr txBox="1"/>
          <p:nvPr/>
        </p:nvSpPr>
        <p:spPr>
          <a:xfrm>
            <a:off x="4048805" y="5244860"/>
            <a:ext cx="4094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hlinkClick r:id="rId2"/>
              </a:rPr>
              <a:t>http://bit.ly/2RYQvSX</a:t>
            </a:r>
            <a:r>
              <a:rPr lang="en-GB" sz="3200" dirty="0"/>
              <a:t> </a:t>
            </a:r>
            <a:endParaRPr lang="en-BE" sz="3200" dirty="0"/>
          </a:p>
        </p:txBody>
      </p:sp>
    </p:spTree>
    <p:extLst>
      <p:ext uri="{BB962C8B-B14F-4D97-AF65-F5344CB8AC3E}">
        <p14:creationId xmlns:p14="http://schemas.microsoft.com/office/powerpoint/2010/main" val="2028728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7B5D7-BAA1-FBB8-6184-533B5171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chat with </a:t>
            </a:r>
            <a:r>
              <a:rPr lang="en-US" dirty="0" err="1"/>
              <a:t>Ollama</a:t>
            </a:r>
            <a:r>
              <a:rPr lang="en-US" dirty="0"/>
              <a:t>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CEEE3-F8DC-024B-7402-BE693A3E8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server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(Pull,) launch model,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  <a:r>
              <a:rPr lang="en-US" dirty="0"/>
              <a:t> &amp; start client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5D7D-5708-B578-CE7C-09581000B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B18532-9D05-EC41-37C4-B104E78FC723}"/>
              </a:ext>
            </a:extLst>
          </p:cNvPr>
          <p:cNvSpPr txBox="1"/>
          <p:nvPr/>
        </p:nvSpPr>
        <p:spPr>
          <a:xfrm>
            <a:off x="1779637" y="2659559"/>
            <a:ext cx="4424609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serve</a:t>
            </a:r>
            <a:endParaRPr lang="LID4096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BAEAB-78C7-7EBB-8415-95C321BBD007}"/>
              </a:ext>
            </a:extLst>
          </p:cNvPr>
          <p:cNvSpPr txBox="1"/>
          <p:nvPr/>
        </p:nvSpPr>
        <p:spPr>
          <a:xfrm>
            <a:off x="1779638" y="4689921"/>
            <a:ext cx="4424609" cy="83099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run  llama3.2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296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1FCA8-2989-F35C-4EF0-13094E44E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manage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BAE5A-671C-7525-5A0C-BAD6499EC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installed models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Install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Show information about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Remove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65C57-3677-7E21-76E0-DEAEE4B9E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21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89A2F1-DD2D-A183-7915-E91C3C1A6B5B}"/>
              </a:ext>
            </a:extLst>
          </p:cNvPr>
          <p:cNvSpPr txBox="1"/>
          <p:nvPr/>
        </p:nvSpPr>
        <p:spPr>
          <a:xfrm>
            <a:off x="1445341" y="2266272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list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01F3E-D6BB-B95C-D22F-443B10104707}"/>
              </a:ext>
            </a:extLst>
          </p:cNvPr>
          <p:cNvSpPr txBox="1"/>
          <p:nvPr/>
        </p:nvSpPr>
        <p:spPr>
          <a:xfrm>
            <a:off x="1445341" y="3439365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pull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94C266-63A0-229B-7F3E-F67CD06A9009}"/>
              </a:ext>
            </a:extLst>
          </p:cNvPr>
          <p:cNvSpPr txBox="1"/>
          <p:nvPr/>
        </p:nvSpPr>
        <p:spPr>
          <a:xfrm>
            <a:off x="1445341" y="5943983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rm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EDB41E-2354-0843-B50A-D1E57F405A3B}"/>
              </a:ext>
            </a:extLst>
          </p:cNvPr>
          <p:cNvSpPr txBox="1"/>
          <p:nvPr/>
        </p:nvSpPr>
        <p:spPr>
          <a:xfrm>
            <a:off x="1445340" y="4691674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show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488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287EB-A12B-9D35-9E03-29D10505A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</a:t>
            </a:r>
            <a:r>
              <a:rPr lang="en-US" dirty="0" err="1"/>
              <a:t>Ollama</a:t>
            </a:r>
            <a:r>
              <a:rPr lang="en-US" dirty="0"/>
              <a:t>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30967-A59B-BDE0-C11C-9C1C8B5FB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a model,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List all running models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Stop a running model,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6012A-D403-B12A-EACB-BCE41268C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09A0E3-CBA8-F40D-EE13-E8970D98FE93}"/>
              </a:ext>
            </a:extLst>
          </p:cNvPr>
          <p:cNvSpPr txBox="1"/>
          <p:nvPr/>
        </p:nvSpPr>
        <p:spPr>
          <a:xfrm>
            <a:off x="1445341" y="2482581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run llama3.2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C9BB0-93DB-0F2C-82F8-C726008345A7}"/>
              </a:ext>
            </a:extLst>
          </p:cNvPr>
          <p:cNvSpPr txBox="1"/>
          <p:nvPr/>
        </p:nvSpPr>
        <p:spPr>
          <a:xfrm>
            <a:off x="1445340" y="3913755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623597-EF3B-AE74-F8B3-CD9CD99D1CE9}"/>
              </a:ext>
            </a:extLst>
          </p:cNvPr>
          <p:cNvSpPr txBox="1"/>
          <p:nvPr/>
        </p:nvSpPr>
        <p:spPr>
          <a:xfrm>
            <a:off x="1445339" y="5574159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stop llama3.2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719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518B-CE16-748D-6AFE-7B4476EA2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Don't byte of more than you can chew</a:t>
            </a:r>
            <a:endParaRPr lang="LID4096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E404C90-1234-CD42-AE77-6323AFFF50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4034636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87834262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2786782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9420946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07063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Nr. Parameters (B)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Download size (GB)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 size (GB)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330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Llama 3.2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090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Llama 3.2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70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 Llama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3.8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5.7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714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LLaVa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4.5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538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4126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24579-D127-745B-6A26-A3A976384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23</a:t>
            </a:fld>
            <a:endParaRPr lang="LID4096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3423F9-7D5B-4349-49C3-5DC266363D9E}"/>
              </a:ext>
            </a:extLst>
          </p:cNvPr>
          <p:cNvSpPr/>
          <p:nvPr/>
        </p:nvSpPr>
        <p:spPr>
          <a:xfrm>
            <a:off x="10671048" y="1825625"/>
            <a:ext cx="941832" cy="235915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64903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AB3CB-B877-1D8B-F4C3-D1629394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Marvin the helpdesk guy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52D60-E310-4B3B-881F-9015374C5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model file, e.g.,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model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marvin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2C8B0-9E83-DF67-ED42-98E5C5B85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24</a:t>
            </a:fld>
            <a:endParaRPr lang="LID4096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D8C8A61-FAC5-3720-81E1-23B5917AF371}"/>
              </a:ext>
            </a:extLst>
          </p:cNvPr>
          <p:cNvGrpSpPr/>
          <p:nvPr/>
        </p:nvGrpSpPr>
        <p:grpSpPr>
          <a:xfrm>
            <a:off x="1415846" y="2290917"/>
            <a:ext cx="7622151" cy="2585323"/>
            <a:chOff x="1415846" y="2290917"/>
            <a:chExt cx="7622151" cy="258532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36833A1-7035-EA9C-A13E-1418583BA122}"/>
                </a:ext>
              </a:extLst>
            </p:cNvPr>
            <p:cNvSpPr txBox="1"/>
            <p:nvPr/>
          </p:nvSpPr>
          <p:spPr>
            <a:xfrm>
              <a:off x="1415846" y="2290917"/>
              <a:ext cx="7622151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FROM llama3.2</a:t>
              </a:r>
            </a:p>
            <a:p>
              <a:r>
                <a:rPr lang="en-US" dirty="0"/>
                <a:t>PARAMETER temperature 1.5</a:t>
              </a:r>
            </a:p>
            <a:p>
              <a:endParaRPr lang="en-US" dirty="0"/>
            </a:p>
            <a:p>
              <a:r>
                <a:rPr lang="en-US" dirty="0"/>
                <a:t># set the system message</a:t>
              </a:r>
            </a:p>
            <a:p>
              <a:r>
                <a:rPr lang="en-US" dirty="0"/>
                <a:t>SYSTEM """</a:t>
              </a:r>
            </a:p>
            <a:p>
              <a:r>
                <a:rPr lang="en-US" dirty="0"/>
                <a:t>You are Marvin, the paranoid robot from the Hitchhiker's guide to the galaxy.</a:t>
              </a:r>
            </a:p>
            <a:p>
              <a:r>
                <a:rPr lang="en-US" dirty="0"/>
                <a:t>You are suspicious about every prompt, and you ask additional details and</a:t>
              </a:r>
            </a:p>
            <a:p>
              <a:r>
                <a:rPr lang="en-US" dirty="0"/>
                <a:t>confirmation before answering a question.</a:t>
              </a:r>
            </a:p>
            <a:p>
              <a:r>
                <a:rPr lang="en-US" dirty="0"/>
                <a:t>"""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5B2B2B-388D-F959-630A-772FBA305BD1}"/>
                </a:ext>
              </a:extLst>
            </p:cNvPr>
            <p:cNvSpPr txBox="1"/>
            <p:nvPr/>
          </p:nvSpPr>
          <p:spPr>
            <a:xfrm>
              <a:off x="6647599" y="2303465"/>
              <a:ext cx="23903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Modelfile-marvin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4BFAD24-40BA-FAEC-92E4-BDA090758404}"/>
              </a:ext>
            </a:extLst>
          </p:cNvPr>
          <p:cNvSpPr txBox="1"/>
          <p:nvPr/>
        </p:nvSpPr>
        <p:spPr>
          <a:xfrm>
            <a:off x="1445339" y="5967448"/>
            <a:ext cx="920299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create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marvin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--file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Modelfile-marvin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918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E5F573-6165-481B-AC47-5C89E7A1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78E97EA1-949E-42CD-9ADA-2D8F1E328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1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64017-F076-5AC8-6D58-808BBB91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9678D-314F-8C1A-787F-AD46B653F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Why LLMs?</a:t>
            </a:r>
          </a:p>
          <a:p>
            <a:r>
              <a:rPr lang="en-US" dirty="0"/>
              <a:t>What are LLMs?</a:t>
            </a:r>
          </a:p>
          <a:p>
            <a:r>
              <a:rPr lang="en-US" dirty="0"/>
              <a:t>How can I use LLMs?</a:t>
            </a:r>
          </a:p>
          <a:p>
            <a:r>
              <a:rPr lang="en-US" dirty="0"/>
              <a:t>Can I run an LLM on my laptop?</a:t>
            </a:r>
          </a:p>
          <a:p>
            <a:r>
              <a:rPr lang="en-US" dirty="0"/>
              <a:t>Can I chat with my data?</a:t>
            </a:r>
          </a:p>
          <a:p>
            <a:r>
              <a:rPr lang="en-US" dirty="0"/>
              <a:t>Fine-tuning models</a:t>
            </a:r>
          </a:p>
          <a:p>
            <a:r>
              <a:rPr lang="en-US" dirty="0"/>
              <a:t>Computing on the edge: quantization</a:t>
            </a:r>
          </a:p>
          <a:p>
            <a:r>
              <a:rPr lang="en-US" dirty="0"/>
              <a:t>Can I start from scratch?</a:t>
            </a:r>
          </a:p>
          <a:p>
            <a:r>
              <a:rPr lang="en-US" dirty="0"/>
              <a:t>Conclusions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C299C-7A95-6176-DD20-F8EBDED7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5640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BB12D-F062-DA50-AC3E-DA2FC6733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8DDA5-1BB0-E027-8D9E-8B30FFE88E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8DF8A-9260-ED5B-9CBE-87ED21D5F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86227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A50DD-5B8D-0821-048F-AE8AE0C7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FBA87-0B9B-A827-F04E-2023C67327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8D572-085B-E7CB-507B-187883FE3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65551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F3A2A-0389-9236-30B5-7197A74E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F3512-83EF-D460-8989-FEE3F2322A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3E6CD-CC30-38BF-3FBA-2645F3E3E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6959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316C51-863C-DFF0-15E8-632E8778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496458-68BB-A0FE-D55B-EDED77813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retrieval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EEAA7-8BDD-D9D1-61AF-F5B413DDF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84438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8522A-51F6-7306-8CE2-370A44EF3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7FA08-B72B-0090-121F-05F7D7D39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C1944-F660-32F3-57FE-B88F9AC1BB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Retrieval-Augmented Generation (RAG)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A155B-47DC-2309-FCB4-3B881DC9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77139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1270</TotalTime>
  <Words>762</Words>
  <Application>Microsoft Office PowerPoint</Application>
  <PresentationFormat>Widescreen</PresentationFormat>
  <Paragraphs>219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Aptos</vt:lpstr>
      <vt:lpstr>Aptos Display</vt:lpstr>
      <vt:lpstr>Arial</vt:lpstr>
      <vt:lpstr>Courier New</vt:lpstr>
      <vt:lpstr>FlandersArtSans-Bold</vt:lpstr>
      <vt:lpstr>FlandersArtSans-Medium</vt:lpstr>
      <vt:lpstr>FlandersArtSans-Regular</vt:lpstr>
      <vt:lpstr>Roboto Mono</vt:lpstr>
      <vt:lpstr>Symbol</vt:lpstr>
      <vt:lpstr>Office Theme</vt:lpstr>
      <vt:lpstr>1_Office Theme</vt:lpstr>
      <vt:lpstr>Running your own LLMs</vt:lpstr>
      <vt:lpstr>PowerPoint Presentation</vt:lpstr>
      <vt:lpstr>PowerPoint Presentation</vt:lpstr>
      <vt:lpstr>Overview</vt:lpstr>
      <vt:lpstr>Why LLMs?</vt:lpstr>
      <vt:lpstr>What are LLMs?</vt:lpstr>
      <vt:lpstr>How can I use LLMs?</vt:lpstr>
      <vt:lpstr>Use cases</vt:lpstr>
      <vt:lpstr>How can I use LLMs?</vt:lpstr>
      <vt:lpstr>Steps</vt:lpstr>
      <vt:lpstr>Data ingestion</vt:lpstr>
      <vt:lpstr>Indexing</vt:lpstr>
      <vt:lpstr>Word embeddings</vt:lpstr>
      <vt:lpstr>Data ingestion &amp; indexing code</vt:lpstr>
      <vt:lpstr>Querying Vector Storage Index</vt:lpstr>
      <vt:lpstr>Querying code</vt:lpstr>
      <vt:lpstr>Can I run an LLM on my laptop?</vt:lpstr>
      <vt:lpstr>Yes... well, maybe</vt:lpstr>
      <vt:lpstr>Running local LLMs</vt:lpstr>
      <vt:lpstr>How to chat with Ollama models</vt:lpstr>
      <vt:lpstr>How to manage models</vt:lpstr>
      <vt:lpstr>How to run Ollama models</vt:lpstr>
      <vt:lpstr>Don't byte of more than you can chew</vt:lpstr>
      <vt:lpstr>Marvin the helpdesk guy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10</cp:revision>
  <dcterms:created xsi:type="dcterms:W3CDTF">2024-10-24T07:20:14Z</dcterms:created>
  <dcterms:modified xsi:type="dcterms:W3CDTF">2024-10-30T16:11:26Z</dcterms:modified>
</cp:coreProperties>
</file>