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1"/>
  </p:notesMasterIdLst>
  <p:sldIdLst>
    <p:sldId id="268" r:id="rId3"/>
    <p:sldId id="281" r:id="rId4"/>
    <p:sldId id="784" r:id="rId5"/>
    <p:sldId id="257" r:id="rId6"/>
    <p:sldId id="881" r:id="rId7"/>
    <p:sldId id="884" r:id="rId8"/>
    <p:sldId id="883" r:id="rId9"/>
    <p:sldId id="882" r:id="rId10"/>
    <p:sldId id="886" r:id="rId11"/>
    <p:sldId id="258" r:id="rId12"/>
    <p:sldId id="885" r:id="rId13"/>
    <p:sldId id="259" r:id="rId14"/>
    <p:sldId id="809" r:id="rId15"/>
    <p:sldId id="810" r:id="rId16"/>
    <p:sldId id="270" r:id="rId17"/>
    <p:sldId id="271" r:id="rId18"/>
    <p:sldId id="272" r:id="rId19"/>
    <p:sldId id="862" r:id="rId20"/>
    <p:sldId id="826" r:id="rId21"/>
    <p:sldId id="835" r:id="rId22"/>
    <p:sldId id="838" r:id="rId23"/>
    <p:sldId id="839" r:id="rId24"/>
    <p:sldId id="837" r:id="rId25"/>
    <p:sldId id="836" r:id="rId26"/>
    <p:sldId id="827" r:id="rId27"/>
    <p:sldId id="828" r:id="rId28"/>
    <p:sldId id="831" r:id="rId29"/>
    <p:sldId id="832" r:id="rId30"/>
    <p:sldId id="829" r:id="rId31"/>
    <p:sldId id="833" r:id="rId32"/>
    <p:sldId id="834" r:id="rId33"/>
    <p:sldId id="830" r:id="rId34"/>
    <p:sldId id="841" r:id="rId35"/>
    <p:sldId id="842" r:id="rId36"/>
    <p:sldId id="843" r:id="rId37"/>
    <p:sldId id="844" r:id="rId38"/>
    <p:sldId id="845" r:id="rId39"/>
    <p:sldId id="846" r:id="rId40"/>
    <p:sldId id="863" r:id="rId41"/>
    <p:sldId id="864" r:id="rId42"/>
    <p:sldId id="865" r:id="rId43"/>
    <p:sldId id="850" r:id="rId44"/>
    <p:sldId id="851" r:id="rId45"/>
    <p:sldId id="852" r:id="rId46"/>
    <p:sldId id="853" r:id="rId47"/>
    <p:sldId id="854" r:id="rId48"/>
    <p:sldId id="855" r:id="rId49"/>
    <p:sldId id="847" r:id="rId50"/>
    <p:sldId id="848" r:id="rId51"/>
    <p:sldId id="849" r:id="rId52"/>
    <p:sldId id="856" r:id="rId53"/>
    <p:sldId id="857" r:id="rId54"/>
    <p:sldId id="858" r:id="rId55"/>
    <p:sldId id="859" r:id="rId56"/>
    <p:sldId id="860" r:id="rId57"/>
    <p:sldId id="861" r:id="rId58"/>
    <p:sldId id="260" r:id="rId59"/>
    <p:sldId id="792" r:id="rId60"/>
    <p:sldId id="261" r:id="rId61"/>
    <p:sldId id="786" r:id="rId62"/>
    <p:sldId id="787" r:id="rId63"/>
    <p:sldId id="788" r:id="rId64"/>
    <p:sldId id="789" r:id="rId65"/>
    <p:sldId id="790" r:id="rId66"/>
    <p:sldId id="796" r:id="rId67"/>
    <p:sldId id="801" r:id="rId68"/>
    <p:sldId id="802" r:id="rId69"/>
    <p:sldId id="805" r:id="rId70"/>
    <p:sldId id="813" r:id="rId71"/>
    <p:sldId id="807" r:id="rId72"/>
    <p:sldId id="811" r:id="rId73"/>
    <p:sldId id="791" r:id="rId74"/>
    <p:sldId id="808" r:id="rId75"/>
    <p:sldId id="793" r:id="rId76"/>
    <p:sldId id="263" r:id="rId77"/>
    <p:sldId id="262" r:id="rId78"/>
    <p:sldId id="265" r:id="rId79"/>
    <p:sldId id="266" r:id="rId80"/>
    <p:sldId id="799" r:id="rId81"/>
    <p:sldId id="794" r:id="rId82"/>
    <p:sldId id="785" r:id="rId83"/>
    <p:sldId id="797" r:id="rId84"/>
    <p:sldId id="795" r:id="rId85"/>
    <p:sldId id="800" r:id="rId86"/>
    <p:sldId id="814" r:id="rId87"/>
    <p:sldId id="816" r:id="rId88"/>
    <p:sldId id="815" r:id="rId89"/>
    <p:sldId id="817" r:id="rId90"/>
    <p:sldId id="818" r:id="rId91"/>
    <p:sldId id="819" r:id="rId92"/>
    <p:sldId id="820" r:id="rId93"/>
    <p:sldId id="866" r:id="rId94"/>
    <p:sldId id="903" r:id="rId95"/>
    <p:sldId id="822" r:id="rId96"/>
    <p:sldId id="823" r:id="rId97"/>
    <p:sldId id="868" r:id="rId98"/>
    <p:sldId id="872" r:id="rId99"/>
    <p:sldId id="869" r:id="rId100"/>
    <p:sldId id="876" r:id="rId101"/>
    <p:sldId id="877" r:id="rId102"/>
    <p:sldId id="878" r:id="rId103"/>
    <p:sldId id="880" r:id="rId104"/>
    <p:sldId id="879" r:id="rId105"/>
    <p:sldId id="824" r:id="rId106"/>
    <p:sldId id="899" r:id="rId107"/>
    <p:sldId id="900" r:id="rId108"/>
    <p:sldId id="901" r:id="rId109"/>
    <p:sldId id="902" r:id="rId110"/>
    <p:sldId id="904" r:id="rId111"/>
    <p:sldId id="874" r:id="rId112"/>
    <p:sldId id="895" r:id="rId113"/>
    <p:sldId id="821" r:id="rId114"/>
    <p:sldId id="873" r:id="rId115"/>
    <p:sldId id="870" r:id="rId116"/>
    <p:sldId id="871" r:id="rId117"/>
    <p:sldId id="867" r:id="rId118"/>
    <p:sldId id="875" r:id="rId119"/>
    <p:sldId id="892" r:id="rId120"/>
    <p:sldId id="897" r:id="rId121"/>
    <p:sldId id="893" r:id="rId122"/>
    <p:sldId id="894" r:id="rId123"/>
    <p:sldId id="887" r:id="rId124"/>
    <p:sldId id="888" r:id="rId125"/>
    <p:sldId id="889" r:id="rId126"/>
    <p:sldId id="896" r:id="rId127"/>
    <p:sldId id="898" r:id="rId128"/>
    <p:sldId id="890" r:id="rId129"/>
    <p:sldId id="891" r:id="rId13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Getting ready" id="{97C6310E-9C98-4631-9DEF-07EEA2F306E7}">
          <p14:sldIdLst>
            <p14:sldId id="881"/>
            <p14:sldId id="884"/>
            <p14:sldId id="883"/>
            <p14:sldId id="882"/>
            <p14:sldId id="886"/>
          </p14:sldIdLst>
        </p14:section>
        <p14:section name="Why LLMs" id="{F7BBE8C6-D884-4B95-9D62-BF9FEBBAC5DF}">
          <p14:sldIdLst>
            <p14:sldId id="258"/>
            <p14:sldId id="885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66"/>
            <p14:sldId id="903"/>
            <p14:sldId id="822"/>
            <p14:sldId id="823"/>
            <p14:sldId id="868"/>
            <p14:sldId id="872"/>
            <p14:sldId id="869"/>
            <p14:sldId id="876"/>
            <p14:sldId id="877"/>
            <p14:sldId id="878"/>
            <p14:sldId id="880"/>
            <p14:sldId id="879"/>
          </p14:sldIdLst>
        </p14:section>
        <p14:section name="Fine tuning" id="{D12FE25A-9AF2-48DD-A4BA-A7C5489923AB}">
          <p14:sldIdLst>
            <p14:sldId id="824"/>
            <p14:sldId id="899"/>
            <p14:sldId id="900"/>
            <p14:sldId id="901"/>
            <p14:sldId id="902"/>
            <p14:sldId id="904"/>
          </p14:sldIdLst>
        </p14:section>
        <p14:section name="Conclusions &amp; wrap up" id="{EC4C7A25-74C7-4E7F-BD0A-7A800E8C8FEB}">
          <p14:sldIdLst>
            <p14:sldId id="874"/>
            <p14:sldId id="895"/>
            <p14:sldId id="821"/>
          </p14:sldIdLst>
        </p14:section>
        <p14:section name="Appendices" id="{F3955B0F-5A83-4AC3-9AE3-A7620E350455}">
          <p14:sldIdLst>
            <p14:sldId id="873"/>
            <p14:sldId id="870"/>
            <p14:sldId id="871"/>
            <p14:sldId id="867"/>
            <p14:sldId id="875"/>
            <p14:sldId id="892"/>
            <p14:sldId id="897"/>
            <p14:sldId id="893"/>
            <p14:sldId id="894"/>
            <p14:sldId id="887"/>
            <p14:sldId id="888"/>
            <p14:sldId id="889"/>
            <p14:sldId id="896"/>
            <p14:sldId id="898"/>
            <p14:sldId id="890"/>
            <p14:sldId id="8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tableStyles" Target="tableStyle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presProps" Target="pres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12/02/2024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12/02/2024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12/02/2024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12/02/2024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2024-12-02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12/02/2024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12/02/2024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2/12/2024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12/02/2024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12/02/2024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12/02/2024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12/02/2024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12/02/2024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12/02/2024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12/02/2024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hyperlink" Target="https://symbl.ai/developers/blog/a-guide-to-quantization-in-llms/" TargetMode="External"/><Relationship Id="rId3" Type="http://schemas.openxmlformats.org/officeDocument/2006/relationships/hyperlink" Target="https://towardsdatascience.com/paper-walkthrough-attention-is-all-you-need-80399cdc59e1" TargetMode="External"/><Relationship Id="rId7" Type="http://schemas.openxmlformats.org/officeDocument/2006/relationships/hyperlink" Target="https://ai.meta.com/blog/meta-llama-3/" TargetMode="External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5" Type="http://schemas.openxmlformats.org/officeDocument/2006/relationships/hyperlink" Target="https://medium.com/@ngiengkianyew/what-is-relative-positional-encoding-7e2fbaa3b510" TargetMode="External"/><Relationship Id="rId4" Type="http://schemas.openxmlformats.org/officeDocument/2006/relationships/hyperlink" Target="https://towardsdatascience.com/tracing-the-transformer-in-diagrams-95dbeb68160c" TargetMode="Externa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ondemand.hpc.kuleuven.b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AI-tools.git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da-forge/miniforge/releases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12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1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jbex/AI-tools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account.vscentrum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vscentrum.be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AI-tool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github.com/pgvector/pgvector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stralai/Mistral-7B-v0.1" TargetMode="External"/><Relationship Id="rId2" Type="http://schemas.openxmlformats.org/officeDocument/2006/relationships/hyperlink" Target="https://huggingface.co/meta-llama/Llama-3.2-3B-Instr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5F181-8B42-D8B7-3F48-9711FE6C3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1181327" y="556682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 locally?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769BE-848B-8F22-26DE-3DDF89957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33B5-0928-9767-E0F2-5DEFA781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C474-0AA8-0FB2-C323-8F45518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C9EE1-5E31-E15D-EB5E-D3A72A133302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llama-2.2-3B-instruct-Q3_K_S.gguf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12.8498 +/- 0.09285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 61223.73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307642.15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1.07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322137.10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586B0527-AB7E-C549-2B1D-FA4DE9DA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2803124-EC4A-39E3-789F-C549F04B4DAE}"/>
              </a:ext>
            </a:extLst>
          </p:cNvPr>
          <p:cNvGrpSpPr/>
          <p:nvPr/>
        </p:nvGrpSpPr>
        <p:grpSpPr>
          <a:xfrm>
            <a:off x="294966" y="1496547"/>
            <a:ext cx="5152105" cy="851338"/>
            <a:chOff x="294966" y="1496547"/>
            <a:chExt cx="5181602" cy="8596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01C35D-3AC7-6C81-F129-A32283E8033C}"/>
                </a:ext>
              </a:extLst>
            </p:cNvPr>
            <p:cNvSpPr txBox="1"/>
            <p:nvPr/>
          </p:nvSpPr>
          <p:spPr>
            <a:xfrm>
              <a:off x="294966" y="1496547"/>
              <a:ext cx="4319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Quantized model (Q3_K_S)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83EC42-A3ED-CC43-31E5-503AC85EA6E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614738" y="1758157"/>
              <a:ext cx="861830" cy="5980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91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B7D7-7208-E3ED-9B5B-3DAB9448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F16 versus Q3_K_S</a:t>
            </a:r>
            <a:endParaRPr lang="LID4096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33B89BC-5579-8179-C6AD-20438A232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25195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166483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552747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9718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llama-2.2-3B-instruct-F16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llama-2.2-3B-instruct-Q3_K_S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6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Perplexity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 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 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0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Prompt evaluation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869 s/289k 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 s/289k tokens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5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8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size (GGUF file)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96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D8AF-DF4E-A002-F292-DBAB3209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101</a:t>
            </a:fld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F9DDE-34A1-5B76-0FAC-B815B01D3F57}"/>
              </a:ext>
            </a:extLst>
          </p:cNvPr>
          <p:cNvSpPr txBox="1"/>
          <p:nvPr/>
        </p:nvSpPr>
        <p:spPr>
          <a:xfrm>
            <a:off x="8927691" y="2183214"/>
            <a:ext cx="861133" cy="40011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 1.22</a:t>
            </a:r>
            <a:endParaRPr lang="LID4096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07998-9DA4-36BC-0B18-19D238B906AD}"/>
              </a:ext>
            </a:extLst>
          </p:cNvPr>
          <p:cNvSpPr txBox="1"/>
          <p:nvPr/>
        </p:nvSpPr>
        <p:spPr>
          <a:xfrm>
            <a:off x="6454879" y="24973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4.3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60283-B6FB-1AD7-957E-448B6EC4EAE5}"/>
              </a:ext>
            </a:extLst>
          </p:cNvPr>
          <p:cNvSpPr txBox="1"/>
          <p:nvPr/>
        </p:nvSpPr>
        <p:spPr>
          <a:xfrm>
            <a:off x="6454879" y="30694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2.7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98F06-E6C7-49A0-B2D8-866FAF9D92DA}"/>
              </a:ext>
            </a:extLst>
          </p:cNvPr>
          <p:cNvSpPr txBox="1"/>
          <p:nvPr/>
        </p:nvSpPr>
        <p:spPr>
          <a:xfrm>
            <a:off x="6454879" y="3836850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1.4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4920-16A4-7F8E-B1BE-D6AC990F1CCB}"/>
              </a:ext>
            </a:extLst>
          </p:cNvPr>
          <p:cNvSpPr txBox="1"/>
          <p:nvPr/>
        </p:nvSpPr>
        <p:spPr>
          <a:xfrm>
            <a:off x="1248697" y="4782892"/>
            <a:ext cx="3864519" cy="1569660"/>
          </a:xfrm>
          <a:prstGeom prst="rect">
            <a:avLst/>
          </a:prstGeom>
          <a:solidFill>
            <a:srgbClr val="00B050">
              <a:alpha val="18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 memory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model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inference</a:t>
            </a:r>
            <a:endParaRPr lang="LID4096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62DB2-1B5D-23DA-A3A5-F3C0F7ED781B}"/>
              </a:ext>
            </a:extLst>
          </p:cNvPr>
          <p:cNvSpPr txBox="1"/>
          <p:nvPr/>
        </p:nvSpPr>
        <p:spPr>
          <a:xfrm>
            <a:off x="6110748" y="5152224"/>
            <a:ext cx="4817153" cy="83099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Disadvantages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perplexity = less accuracy</a:t>
            </a:r>
          </a:p>
        </p:txBody>
      </p:sp>
    </p:spTree>
    <p:extLst>
      <p:ext uri="{BB962C8B-B14F-4D97-AF65-F5344CB8AC3E}">
        <p14:creationId xmlns:p14="http://schemas.microsoft.com/office/powerpoint/2010/main" val="5435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62F1-0420-EAE3-9CE2-E7F929C77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5DE9-A194-B04F-076D-6DE4F840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66FF-A184-7333-C64F-D3EDDC44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A7900-3B52-3FB3-2D6A-885EDC061C41}"/>
              </a:ext>
            </a:extLst>
          </p:cNvPr>
          <p:cNvSpPr txBox="1"/>
          <p:nvPr/>
        </p:nvSpPr>
        <p:spPr>
          <a:xfrm>
            <a:off x="285135" y="2759256"/>
            <a:ext cx="5673214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llama-batched-bench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-m </a:t>
            </a:r>
            <a:r>
              <a:rPr lang="en-US" sz="2000" dirty="0">
                <a:solidFill>
                  <a:schemeClr val="bg1"/>
                </a:solidFill>
              </a:rPr>
              <a:t>llama-2.2-3B-instruct-Q3_K_S.gguf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2048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--batch-size 2048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512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128,256,512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1,2,4,8,16,32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A1919-D57B-BF24-7A95-563E0435AA2D}"/>
              </a:ext>
            </a:extLst>
          </p:cNvPr>
          <p:cNvSpPr txBox="1"/>
          <p:nvPr/>
        </p:nvSpPr>
        <p:spPr>
          <a:xfrm>
            <a:off x="3964885" y="21405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86CEE7-BBEE-A62B-0840-689AC1CC523A}"/>
              </a:ext>
            </a:extLst>
          </p:cNvPr>
          <p:cNvGrpSpPr/>
          <p:nvPr/>
        </p:nvGrpSpPr>
        <p:grpSpPr>
          <a:xfrm>
            <a:off x="6096000" y="3144343"/>
            <a:ext cx="2836383" cy="369332"/>
            <a:chOff x="-585335" y="1213516"/>
            <a:chExt cx="283638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F4D004-2502-CBBF-FA7B-B09A4BB0BB03}"/>
                </a:ext>
              </a:extLst>
            </p:cNvPr>
            <p:cNvSpPr txBox="1"/>
            <p:nvPr/>
          </p:nvSpPr>
          <p:spPr>
            <a:xfrm>
              <a:off x="108154" y="1213516"/>
              <a:ext cx="2142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context size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5D7FAD-5D1A-2CA2-69E9-55CB5F4E45C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AB4019-DD71-EAA7-6D8A-1FED48826A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367400" y="2509848"/>
            <a:ext cx="165270" cy="184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FF6C41-FFDD-AE0A-B553-F84ABB9FEF0C}"/>
              </a:ext>
            </a:extLst>
          </p:cNvPr>
          <p:cNvGrpSpPr/>
          <p:nvPr/>
        </p:nvGrpSpPr>
        <p:grpSpPr>
          <a:xfrm>
            <a:off x="6096000" y="3469521"/>
            <a:ext cx="3690400" cy="369332"/>
            <a:chOff x="-585335" y="1213516"/>
            <a:chExt cx="3690400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655C1E-477F-5E94-183E-ED0A0DEB636D}"/>
                </a:ext>
              </a:extLst>
            </p:cNvPr>
            <p:cNvSpPr txBox="1"/>
            <p:nvPr/>
          </p:nvSpPr>
          <p:spPr>
            <a:xfrm>
              <a:off x="108154" y="1213516"/>
              <a:ext cx="2996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Logical maximum batch size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8EEC6C-C532-94C8-F560-AEA316594355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874B1-0669-27F9-CDE5-03D622F992BE}"/>
              </a:ext>
            </a:extLst>
          </p:cNvPr>
          <p:cNvGrpSpPr/>
          <p:nvPr/>
        </p:nvGrpSpPr>
        <p:grpSpPr>
          <a:xfrm>
            <a:off x="6096000" y="3794699"/>
            <a:ext cx="3810304" cy="369332"/>
            <a:chOff x="-585335" y="1213516"/>
            <a:chExt cx="381030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1B346B-BF0C-87E6-9CB4-64E32E044296}"/>
                </a:ext>
              </a:extLst>
            </p:cNvPr>
            <p:cNvSpPr txBox="1"/>
            <p:nvPr/>
          </p:nvSpPr>
          <p:spPr>
            <a:xfrm>
              <a:off x="108154" y="1213516"/>
              <a:ext cx="31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maximum batch size</a:t>
              </a:r>
              <a:endParaRPr lang="LID4096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A97D39-532A-B071-1900-658CDCD4B1A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EDCCD2-A582-F33E-9385-B8C450D43800}"/>
              </a:ext>
            </a:extLst>
          </p:cNvPr>
          <p:cNvGrpSpPr/>
          <p:nvPr/>
        </p:nvGrpSpPr>
        <p:grpSpPr>
          <a:xfrm>
            <a:off x="6096000" y="4119877"/>
            <a:ext cx="3431546" cy="369332"/>
            <a:chOff x="-585335" y="1213516"/>
            <a:chExt cx="3431546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46EED2-E54A-5E6C-1369-DEF12D52D162}"/>
                </a:ext>
              </a:extLst>
            </p:cNvPr>
            <p:cNvSpPr txBox="1"/>
            <p:nvPr/>
          </p:nvSpPr>
          <p:spPr>
            <a:xfrm>
              <a:off x="108154" y="1213516"/>
              <a:ext cx="2738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prompt tokens</a:t>
              </a:r>
              <a:endParaRPr lang="LID4096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262BEA-8C31-B208-0E8A-8ABB1E26C3A7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48FC09-93A7-1392-8328-5745ED370594}"/>
              </a:ext>
            </a:extLst>
          </p:cNvPr>
          <p:cNvGrpSpPr/>
          <p:nvPr/>
        </p:nvGrpSpPr>
        <p:grpSpPr>
          <a:xfrm>
            <a:off x="6096000" y="4445055"/>
            <a:ext cx="4171301" cy="369332"/>
            <a:chOff x="-585335" y="1213516"/>
            <a:chExt cx="4171301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98AFE1-259F-051B-E464-4385B5885532}"/>
                </a:ext>
              </a:extLst>
            </p:cNvPr>
            <p:cNvSpPr txBox="1"/>
            <p:nvPr/>
          </p:nvSpPr>
          <p:spPr>
            <a:xfrm>
              <a:off x="108154" y="1213516"/>
              <a:ext cx="347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text generation tokens</a:t>
              </a:r>
              <a:endParaRPr lang="LID4096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840F16-DDBD-D7E5-3D6F-B779F573527C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988AE-49DF-5CE8-9CC5-EB9D284E0D3A}"/>
              </a:ext>
            </a:extLst>
          </p:cNvPr>
          <p:cNvGrpSpPr/>
          <p:nvPr/>
        </p:nvGrpSpPr>
        <p:grpSpPr>
          <a:xfrm>
            <a:off x="6096000" y="4771868"/>
            <a:ext cx="3621214" cy="369332"/>
            <a:chOff x="-585335" y="1213516"/>
            <a:chExt cx="362121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95331F-6A7B-3A3E-B88C-7343F3190648}"/>
                </a:ext>
              </a:extLst>
            </p:cNvPr>
            <p:cNvSpPr txBox="1"/>
            <p:nvPr/>
          </p:nvSpPr>
          <p:spPr>
            <a:xfrm>
              <a:off x="108154" y="1213516"/>
              <a:ext cx="2927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parallel prompts</a:t>
              </a:r>
              <a:endParaRPr lang="LID4096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1E7B3A-1E74-CF25-21C8-8D398CE4EA9B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7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7239-B8A7-7023-3831-7F83ECB6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E8C46-9F9B-BE19-3B15-B68F2F07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3393C-53E9-51B6-D737-3C2E24075DC9}"/>
              </a:ext>
            </a:extLst>
          </p:cNvPr>
          <p:cNvSpPr txBox="1"/>
          <p:nvPr/>
        </p:nvSpPr>
        <p:spPr>
          <a:xfrm>
            <a:off x="108154" y="2624206"/>
            <a:ext cx="10874478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 PP |     TG |    B |   N_KV |   T_PP s | S_PP t/s |   T_TG s | S_TG t/s |      T s |    S t/s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|-------|--------|------|--------|----------|----------|----------|----------|----------|----------|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1 |    256 |   28.074 |     4.56 |   43.284 |     2.96 |   71.358 |     3.59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2 |    512 |    1.811 |   141.35 |   52.357 |     4.89 |   54.168 |     9.45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4 |   1024 |    1.746 |   293.24 |   98.472 |     5.20 |  100.218 |    10.22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8 |   2048 |    3.116 |   328.67 |   96.980 |    10.56 |  100.096 |    20.46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1 |    384 |    1.562 |    81.95 |   70.581 |     3.63 |   72.143 |     5.32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2 |    768 |    1.462 |   175.07 |  104.327 |     4.91 |  105.789 |     7.26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4 |   1536 |    1.734 |   295.28 |  196.159 |     5.22 |  197.893 |     7.76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1 |    384 |    1.628 |   157.25 |   33.943 |     3.77 |   35.571 |    10.80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2 |    768 |    1.602 |   319.52 |   54.113 |     4.73 |   55.716 |    13.78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4 |   1536 |    3.125 |   327.68 |   97.093 |     5.27 |  100.218 |    15.33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1 |    512 |    1.544 |   165.84 |   68.837 |     3.72 |   70.381 |     7.27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2 |   1024 |    1.661 |   308.22 |  105.161 |     4.87 |  106.822 |     9.59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4 |   2048 |    3.011 |   340.10 |  201.940 |     5.07 |  204.950 |     9.99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1 |    640 |    1.769 |   289.46 |   34.630 |     3.70 |   36.399 |    17.58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2 |   1280 |    3.002 |   341.12 |   52.033 |     4.92 |   55.035 |    23.26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1 |    768 |    1.717 |   298.26 |   69.583 |     3.68 |   71.299 |    10.77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2 |   1536 |    3.228 |   317.18 |   91.082 |     5.62 |   94.310 |    16.29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E836E-12FA-EAAB-19C6-8A0EDE71B2EC}"/>
              </a:ext>
            </a:extLst>
          </p:cNvPr>
          <p:cNvSpPr txBox="1"/>
          <p:nvPr/>
        </p:nvSpPr>
        <p:spPr>
          <a:xfrm>
            <a:off x="2224576" y="1971369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Nr. batches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7D9B0A-FFBD-67E9-726A-9CB155DA310A}"/>
              </a:ext>
            </a:extLst>
          </p:cNvPr>
          <p:cNvGrpSpPr/>
          <p:nvPr/>
        </p:nvGrpSpPr>
        <p:grpSpPr>
          <a:xfrm>
            <a:off x="108154" y="1302008"/>
            <a:ext cx="2285369" cy="1164312"/>
            <a:chOff x="108154" y="1213516"/>
            <a:chExt cx="2285369" cy="1164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AE565-8524-F583-C3CA-8EFA2FAC7961}"/>
                </a:ext>
              </a:extLst>
            </p:cNvPr>
            <p:cNvSpPr txBox="1"/>
            <p:nvPr/>
          </p:nvSpPr>
          <p:spPr>
            <a:xfrm>
              <a:off x="108154" y="1213516"/>
              <a:ext cx="228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tokens/batch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F28666-1A32-24A2-8A17-B46DB8D17BCC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7" y="1582848"/>
              <a:ext cx="195633" cy="7949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8AE0E-7BAF-5AF8-5F23-E69DE95B42C3}"/>
              </a:ext>
            </a:extLst>
          </p:cNvPr>
          <p:cNvGrpSpPr/>
          <p:nvPr/>
        </p:nvGrpSpPr>
        <p:grpSpPr>
          <a:xfrm>
            <a:off x="830615" y="1614292"/>
            <a:ext cx="2602892" cy="852028"/>
            <a:chOff x="830615" y="1525800"/>
            <a:chExt cx="2602892" cy="852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0A3000-F73E-F643-6070-C40AA4060AB0}"/>
                </a:ext>
              </a:extLst>
            </p:cNvPr>
            <p:cNvSpPr txBox="1"/>
            <p:nvPr/>
          </p:nvSpPr>
          <p:spPr>
            <a:xfrm>
              <a:off x="830615" y="1525800"/>
              <a:ext cx="2602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Generated tokens/batch</a:t>
              </a:r>
              <a:endParaRPr lang="LID4096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48FAF2-1785-D10C-8C78-C79220AC169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1809962" y="1895132"/>
              <a:ext cx="322099" cy="482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81137-3ACC-1B5D-88F5-6272675A52F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699691" y="2340701"/>
            <a:ext cx="188272" cy="15788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7CD0E-C1F4-3977-F71B-37BEC90263CF}"/>
              </a:ext>
            </a:extLst>
          </p:cNvPr>
          <p:cNvGrpSpPr/>
          <p:nvPr/>
        </p:nvGrpSpPr>
        <p:grpSpPr>
          <a:xfrm>
            <a:off x="3057596" y="1274602"/>
            <a:ext cx="2487797" cy="1190317"/>
            <a:chOff x="3057596" y="1186110"/>
            <a:chExt cx="2487797" cy="11903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765DEE-AF40-4BB9-9CD1-5E37BC3633CA}"/>
                </a:ext>
              </a:extLst>
            </p:cNvPr>
            <p:cNvSpPr txBox="1"/>
            <p:nvPr/>
          </p:nvSpPr>
          <p:spPr>
            <a:xfrm>
              <a:off x="3057596" y="1186110"/>
              <a:ext cx="248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Required KV cache size</a:t>
              </a:r>
              <a:endParaRPr lang="LID4096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4360C6-15F0-68B7-6D99-A7933746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1092" y="1576907"/>
              <a:ext cx="411937" cy="7995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BFB8B5-EAFA-DF23-C758-43CAF625BB26}"/>
              </a:ext>
            </a:extLst>
          </p:cNvPr>
          <p:cNvGrpSpPr/>
          <p:nvPr/>
        </p:nvGrpSpPr>
        <p:grpSpPr>
          <a:xfrm>
            <a:off x="3812457" y="1661617"/>
            <a:ext cx="3236079" cy="762943"/>
            <a:chOff x="3812457" y="1573125"/>
            <a:chExt cx="3236079" cy="76294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EEB4BF6-8B9C-8CED-468D-00A6F15FAD62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758027"/>
              <a:chOff x="3812457" y="1573125"/>
              <a:chExt cx="3236079" cy="75802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1D919C-1299-898A-0D2C-7772D1A32ED1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76546D3-E62D-DFF1-53C6-24058E7F8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895A217-EC23-6566-8D9B-69FCB03A0EC0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0463E6-0328-B87F-68F6-7C7C19BE1F68}"/>
              </a:ext>
            </a:extLst>
          </p:cNvPr>
          <p:cNvGrpSpPr/>
          <p:nvPr/>
        </p:nvGrpSpPr>
        <p:grpSpPr>
          <a:xfrm>
            <a:off x="5923600" y="2030949"/>
            <a:ext cx="3236079" cy="577239"/>
            <a:chOff x="3812457" y="1573125"/>
            <a:chExt cx="3236079" cy="5772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8668F7-1580-4676-2603-BD81CC7C3589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577239"/>
              <a:chOff x="3812457" y="1573125"/>
              <a:chExt cx="3236079" cy="57723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1781F4-ED70-F29F-0320-C62A88D5B2EC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4AB3A4C-5BAF-372F-FC12-48255AD50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1906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AD217C-DAD4-F5BC-F09C-CCDEC6CB28E1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1857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94803FB-222A-E8FA-DF76-2BAB469777E3}"/>
              </a:ext>
            </a:extLst>
          </p:cNvPr>
          <p:cNvGrpSpPr/>
          <p:nvPr/>
        </p:nvGrpSpPr>
        <p:grpSpPr>
          <a:xfrm>
            <a:off x="8813550" y="1673064"/>
            <a:ext cx="1840247" cy="762943"/>
            <a:chOff x="4136921" y="1573125"/>
            <a:chExt cx="1840247" cy="76294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8C4F9D8-8BE7-5027-B4CE-F7AF779CCA4C}"/>
                </a:ext>
              </a:extLst>
            </p:cNvPr>
            <p:cNvGrpSpPr/>
            <p:nvPr/>
          </p:nvGrpSpPr>
          <p:grpSpPr>
            <a:xfrm>
              <a:off x="4136921" y="1573125"/>
              <a:ext cx="1840247" cy="758027"/>
              <a:chOff x="4136921" y="1573125"/>
              <a:chExt cx="1840247" cy="75802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806E74-6B78-65EB-65A4-C27498CEEFFE}"/>
                  </a:ext>
                </a:extLst>
              </p:cNvPr>
              <p:cNvSpPr txBox="1"/>
              <p:nvPr/>
            </p:nvSpPr>
            <p:spPr>
              <a:xfrm>
                <a:off x="4136921" y="1573125"/>
                <a:ext cx="1840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time/speed</a:t>
                </a:r>
                <a:endParaRPr lang="LID4096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53CD84-1622-8DC9-73BC-31E628549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4EEC84-BFF4-783D-3521-325984C2E35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8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43A-AF8C-B52E-938F-FCBB4F49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fine-tuning?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2076-7188-0F88-A073-42745BA7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Task specialization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Named-entity recognition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Domain-specific specialization</a:t>
            </a:r>
          </a:p>
          <a:p>
            <a:endParaRPr lang="en-US" dirty="0"/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Lack of alignment</a:t>
            </a:r>
          </a:p>
          <a:p>
            <a:pPr lvl="1"/>
            <a:r>
              <a:rPr lang="en-US" dirty="0"/>
              <a:t>Catastrophic forgetting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A42D-E041-74D6-3B8A-370D5490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105</a:t>
            </a:fld>
            <a:endParaRPr lang="LID4096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AF890D-F9D9-E5BE-601E-E5A4A8CCA341}"/>
              </a:ext>
            </a:extLst>
          </p:cNvPr>
          <p:cNvSpPr/>
          <p:nvPr/>
        </p:nvSpPr>
        <p:spPr>
          <a:xfrm rot="1575257">
            <a:off x="4782209" y="4991614"/>
            <a:ext cx="3615559" cy="788276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Expensive!</a:t>
            </a:r>
            <a:endParaRPr lang="LID4096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1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AF53-0BBE-ACCA-75F0-41CB3ED7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E531-D42D-13E3-9A0D-B84ABFCB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Memory consumption</a:t>
            </a:r>
          </a:p>
          <a:p>
            <a:pPr lvl="1"/>
            <a:r>
              <a:rPr lang="en-US" dirty="0"/>
              <a:t>Training time</a:t>
            </a:r>
          </a:p>
          <a:p>
            <a:pPr lvl="1"/>
            <a:r>
              <a:rPr lang="en-US" dirty="0"/>
              <a:t>Catastrophic forgetting</a:t>
            </a:r>
          </a:p>
          <a:p>
            <a:pPr lvl="1"/>
            <a:r>
              <a:rPr lang="en-US" dirty="0"/>
              <a:t>Inference latency</a:t>
            </a:r>
          </a:p>
          <a:p>
            <a:endParaRPr lang="en-US" dirty="0"/>
          </a:p>
          <a:p>
            <a:r>
              <a:rPr lang="en-US" dirty="0"/>
              <a:t>Solution: Parameter-Efficient Fine-Tuning (PEFT)</a:t>
            </a:r>
          </a:p>
          <a:p>
            <a:pPr lvl="1"/>
            <a:r>
              <a:rPr lang="en-US" dirty="0"/>
              <a:t>Adapters</a:t>
            </a:r>
          </a:p>
          <a:p>
            <a:pPr lvl="1"/>
            <a:r>
              <a:rPr lang="en-US" dirty="0" err="1"/>
              <a:t>LoRA</a:t>
            </a:r>
            <a:endParaRPr lang="en-US" dirty="0"/>
          </a:p>
          <a:p>
            <a:pPr lvl="1"/>
            <a:r>
              <a:rPr lang="en-US" dirty="0" err="1"/>
              <a:t>QLoRA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6CF4F-DD84-79A9-949D-A861973C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05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A1EF-4688-1B58-EFE8-E793CB0F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9E54A-A7D1-86EC-E618-B900B157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adapter layer after</a:t>
            </a:r>
          </a:p>
          <a:p>
            <a:pPr lvl="1"/>
            <a:r>
              <a:rPr lang="en-US" dirty="0"/>
              <a:t>Multi-head attention layers</a:t>
            </a:r>
          </a:p>
          <a:p>
            <a:pPr lvl="1"/>
            <a:r>
              <a:rPr lang="en-US" dirty="0"/>
              <a:t>Feedforward layers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C9159-557B-A993-E16A-9F8101DE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107</a:t>
            </a:fld>
            <a:endParaRPr lang="LID4096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CD825A-8B9B-C7E6-29B5-1887B8FB7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8" b="8618"/>
          <a:stretch/>
        </p:blipFill>
        <p:spPr bwMode="auto">
          <a:xfrm>
            <a:off x="2236867" y="3098526"/>
            <a:ext cx="7499693" cy="36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07A300-6E90-5E3A-47BE-DAA116B51255}"/>
              </a:ext>
            </a:extLst>
          </p:cNvPr>
          <p:cNvSpPr txBox="1"/>
          <p:nvPr/>
        </p:nvSpPr>
        <p:spPr>
          <a:xfrm>
            <a:off x="5894485" y="2109924"/>
            <a:ext cx="545931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Original weights not modified!</a:t>
            </a:r>
            <a:endParaRPr lang="LID4096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5E1A70-B5FD-EC26-FFA4-EB9C30115E90}"/>
              </a:ext>
            </a:extLst>
          </p:cNvPr>
          <p:cNvGrpSpPr/>
          <p:nvPr/>
        </p:nvGrpSpPr>
        <p:grpSpPr>
          <a:xfrm>
            <a:off x="6543675" y="4533900"/>
            <a:ext cx="2995549" cy="1778000"/>
            <a:chOff x="8639175" y="2309376"/>
            <a:chExt cx="2995549" cy="17780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B40DEFE-BD85-0C68-64CF-ED6E0FA3C22C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639175" y="2309376"/>
              <a:ext cx="1681984" cy="15163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459BBCC-1FCA-55B8-C280-D8F77E2C35B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639175" y="3519706"/>
              <a:ext cx="1681984" cy="306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F6F25D-907B-3D99-E0F7-D04ABC71031D}"/>
                </a:ext>
              </a:extLst>
            </p:cNvPr>
            <p:cNvSpPr txBox="1"/>
            <p:nvPr/>
          </p:nvSpPr>
          <p:spPr>
            <a:xfrm>
              <a:off x="10321159" y="3564156"/>
              <a:ext cx="1313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Trained</a:t>
              </a:r>
              <a:endParaRPr lang="LID4096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88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2605-5CA7-0568-C514-10955A46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Low-order Rank Adaptation (</a:t>
            </a:r>
            <a:r>
              <a:rPr lang="en-US" dirty="0" err="1"/>
              <a:t>LoRA</a:t>
            </a:r>
            <a:r>
              <a:rPr lang="en-US" dirty="0"/>
              <a:t>)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7A8C4-501D-D869-1D3C-B90567414E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LID4096" dirty="0"/>
              </a:p>
              <a:p>
                <a:pPr lvl="1"/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7A8C4-501D-D869-1D3C-B90567414E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C8DF-715F-40DF-FDE6-C197DBAD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108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4168AC-FE48-6066-E87A-8CA4AFA8B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271" y="2007476"/>
            <a:ext cx="4199736" cy="367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388AE9-EC35-BF37-8159-BBEAA621A2F1}"/>
                  </a:ext>
                </a:extLst>
              </p:cNvPr>
              <p:cNvSpPr txBox="1"/>
              <p:nvPr/>
            </p:nvSpPr>
            <p:spPr>
              <a:xfrm>
                <a:off x="1594093" y="4551773"/>
                <a:ext cx="2173866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low-rank approximation</a:t>
                </a:r>
                <a:endParaRPr lang="LID4096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388AE9-EC35-BF37-8159-BBEAA621A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93" y="4551773"/>
                <a:ext cx="2173866" cy="830997"/>
              </a:xfrm>
              <a:prstGeom prst="rect">
                <a:avLst/>
              </a:prstGeom>
              <a:blipFill>
                <a:blip r:embed="rId4"/>
                <a:stretch>
                  <a:fillRect l="-3900" t="-5072" r="-557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036F353-A857-0346-CC1A-79144CAC3D58}"/>
              </a:ext>
            </a:extLst>
          </p:cNvPr>
          <p:cNvGrpSpPr/>
          <p:nvPr/>
        </p:nvGrpSpPr>
        <p:grpSpPr>
          <a:xfrm>
            <a:off x="8610599" y="3142593"/>
            <a:ext cx="3024125" cy="1121815"/>
            <a:chOff x="8610599" y="3142593"/>
            <a:chExt cx="3024125" cy="112181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E9A3141-CF3B-F4AF-4B1D-A152C9E044C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8610600" y="3142593"/>
              <a:ext cx="1710559" cy="6831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051AA1-9BCA-7A9E-2994-1BE447D4ABB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8610599" y="3825766"/>
              <a:ext cx="1710560" cy="4386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9AD95-A986-601F-4A1A-FFA069D6176C}"/>
                </a:ext>
              </a:extLst>
            </p:cNvPr>
            <p:cNvSpPr txBox="1"/>
            <p:nvPr/>
          </p:nvSpPr>
          <p:spPr>
            <a:xfrm>
              <a:off x="10321159" y="3564156"/>
              <a:ext cx="1313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Trained</a:t>
              </a:r>
              <a:endParaRPr lang="LID4096" sz="2800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581C51-292F-D0AD-2359-29F0F711EB20}"/>
              </a:ext>
            </a:extLst>
          </p:cNvPr>
          <p:cNvSpPr/>
          <p:nvPr/>
        </p:nvSpPr>
        <p:spPr>
          <a:xfrm>
            <a:off x="1505415" y="3564156"/>
            <a:ext cx="959005" cy="427981"/>
          </a:xfrm>
          <a:prstGeom prst="roundRect">
            <a:avLst/>
          </a:prstGeom>
          <a:solidFill>
            <a:srgbClr val="FF0000">
              <a:alpha val="3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2FF64E-EA5A-7241-EE5D-FE52892DF657}"/>
              </a:ext>
            </a:extLst>
          </p:cNvPr>
          <p:cNvSpPr txBox="1"/>
          <p:nvPr/>
        </p:nvSpPr>
        <p:spPr>
          <a:xfrm>
            <a:off x="4522885" y="5860666"/>
            <a:ext cx="545931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Original weights not modified!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407115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B0D5-1F7C-F4E5-9D13-1B1B9114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Squeezing even more: </a:t>
            </a:r>
            <a:r>
              <a:rPr lang="en-US" dirty="0" err="1"/>
              <a:t>QLoRA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FA1A-1737-332D-4B0E-498A90C9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Quantization of pre-trained model</a:t>
            </a:r>
          </a:p>
          <a:p>
            <a:pPr lvl="1"/>
            <a:r>
              <a:rPr lang="en-US" dirty="0"/>
              <a:t>NF4</a:t>
            </a:r>
          </a:p>
          <a:p>
            <a:pPr lvl="1"/>
            <a:r>
              <a:rPr lang="en-US" dirty="0"/>
              <a:t>Block-wise quantization to mitigate outliers</a:t>
            </a:r>
          </a:p>
          <a:p>
            <a:pPr lvl="1"/>
            <a:r>
              <a:rPr lang="en-US" dirty="0"/>
              <a:t>Double quantization: quantize quantization constants</a:t>
            </a:r>
          </a:p>
          <a:p>
            <a:pPr lvl="1"/>
            <a:endParaRPr lang="en-US" dirty="0"/>
          </a:p>
          <a:p>
            <a:r>
              <a:rPr lang="en-US" dirty="0"/>
              <a:t>Dequantization layer-by-layer as required</a:t>
            </a:r>
          </a:p>
          <a:p>
            <a:pPr lvl="1"/>
            <a:r>
              <a:rPr lang="en-US" dirty="0"/>
              <a:t>Forward pass</a:t>
            </a:r>
          </a:p>
          <a:p>
            <a:pPr lvl="1"/>
            <a:r>
              <a:rPr lang="en-US" dirty="0"/>
              <a:t>Backward pass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F040A-2420-E11B-453B-333813B9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486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FCE-B54B-B66D-90B7-EC8B8BA6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7BDD-DBC9-04AA-DAAA-5C273C21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may be private</a:t>
            </a:r>
          </a:p>
          <a:p>
            <a:pPr lvl="1"/>
            <a:r>
              <a:rPr lang="en-US" dirty="0"/>
              <a:t>Intellectual property</a:t>
            </a:r>
          </a:p>
          <a:p>
            <a:pPr lvl="1"/>
            <a:r>
              <a:rPr lang="en-US" dirty="0"/>
              <a:t>GDPR restrictions</a:t>
            </a:r>
          </a:p>
          <a:p>
            <a:r>
              <a:rPr lang="en-US" dirty="0"/>
              <a:t>Latency may be an issue</a:t>
            </a:r>
          </a:p>
          <a:p>
            <a:r>
              <a:rPr lang="en-US" dirty="0"/>
              <a:t>Vanilla LLMs are too generic</a:t>
            </a:r>
          </a:p>
          <a:p>
            <a:pPr lvl="1"/>
            <a:r>
              <a:rPr lang="en-US" dirty="0"/>
              <a:t>Retrieval-Augmented Generation (RAG)</a:t>
            </a:r>
          </a:p>
          <a:p>
            <a:pPr lvl="1"/>
            <a:r>
              <a:rPr lang="en-US" dirty="0"/>
              <a:t>Fine-tuning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9A05B-E134-C838-FC6C-AA0910F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85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5B58-1B3F-312E-BE71-104D3A64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E497-A451-540A-FEB7-1F2D245BD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BCBD1-6CD5-3657-784E-D50F4B1D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6786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FF37-EBC3-DB35-025D-D93ACD37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9966-55FC-2D8C-7B95-63C7D5F1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Running (small) LLMs locally: easy if...</a:t>
            </a:r>
          </a:p>
          <a:p>
            <a:pPr lvl="1"/>
            <a:r>
              <a:rPr lang="en-US" dirty="0"/>
              <a:t>Enough memory</a:t>
            </a:r>
          </a:p>
          <a:p>
            <a:pPr lvl="1"/>
            <a:r>
              <a:rPr lang="en-US" dirty="0"/>
              <a:t>Decent GPU</a:t>
            </a:r>
          </a:p>
          <a:p>
            <a:r>
              <a:rPr lang="en-US" dirty="0"/>
              <a:t>Quantization may help</a:t>
            </a:r>
            <a:endParaRPr lang="LID4096" dirty="0"/>
          </a:p>
          <a:p>
            <a:r>
              <a:rPr lang="en-US" dirty="0"/>
              <a:t>Open-source models perform reasonably well out-of-the-box</a:t>
            </a:r>
          </a:p>
          <a:p>
            <a:r>
              <a:rPr lang="en-US" dirty="0"/>
              <a:t>Open-source models can be specialized by</a:t>
            </a:r>
          </a:p>
          <a:p>
            <a:pPr lvl="1"/>
            <a:r>
              <a:rPr lang="en-US" dirty="0"/>
              <a:t>Custom prompts</a:t>
            </a:r>
          </a:p>
          <a:p>
            <a:pPr lvl="1"/>
            <a:r>
              <a:rPr lang="en-US" dirty="0"/>
              <a:t>Retrieval-Augmented Generation (RAG), knowledge graphs</a:t>
            </a:r>
          </a:p>
          <a:p>
            <a:pPr lvl="1"/>
            <a:r>
              <a:rPr lang="en-US" dirty="0"/>
              <a:t>Fine-tuning</a:t>
            </a:r>
          </a:p>
          <a:p>
            <a:pPr lvl="1"/>
            <a:r>
              <a:rPr lang="en-US" dirty="0"/>
              <a:t>Transfer learning</a:t>
            </a:r>
          </a:p>
          <a:p>
            <a:r>
              <a:rPr lang="en-US" dirty="0"/>
              <a:t>Starting from scratch is (very) expensive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0CAF-DA36-36CE-6F82-3B84E1FE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20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  <a:endParaRPr lang="en-US" i="1" dirty="0">
              <a:hlinkClick r:id="rId3"/>
            </a:endParaRPr>
          </a:p>
          <a:p>
            <a:r>
              <a:rPr lang="en-US" i="1" dirty="0">
                <a:hlinkClick r:id="rId3"/>
              </a:rPr>
              <a:t>Paper walkthrough: attention is all you need</a:t>
            </a:r>
            <a:r>
              <a:rPr lang="en-US" dirty="0"/>
              <a:t>, Muhammad </a:t>
            </a:r>
            <a:r>
              <a:rPr lang="en-US" dirty="0" err="1"/>
              <a:t>Ardi</a:t>
            </a:r>
            <a:endParaRPr lang="en-US" dirty="0"/>
          </a:p>
          <a:p>
            <a:r>
              <a:rPr lang="en-US" i="1" dirty="0">
                <a:hlinkClick r:id="rId4"/>
              </a:rPr>
              <a:t>Tracing the transformer in diagrams</a:t>
            </a:r>
            <a:r>
              <a:rPr lang="en-US" dirty="0"/>
              <a:t>,  Eric Silberstein</a:t>
            </a:r>
          </a:p>
          <a:p>
            <a:r>
              <a:rPr lang="en-US" i="1" dirty="0">
                <a:hlinkClick r:id="rId5"/>
              </a:rPr>
              <a:t>What is relative positional encoding</a:t>
            </a:r>
            <a:r>
              <a:rPr lang="en-US" dirty="0"/>
              <a:t>, </a:t>
            </a:r>
            <a:r>
              <a:rPr lang="en-US" dirty="0" err="1"/>
              <a:t>Ngieng</a:t>
            </a:r>
            <a:r>
              <a:rPr lang="en-US" dirty="0"/>
              <a:t> </a:t>
            </a:r>
            <a:r>
              <a:rPr lang="en-US" dirty="0" err="1"/>
              <a:t>Kianyev</a:t>
            </a:r>
            <a:endParaRPr lang="en-US" dirty="0"/>
          </a:p>
          <a:p>
            <a:r>
              <a:rPr lang="en-US" i="1" dirty="0">
                <a:hlinkClick r:id="rId6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r>
              <a:rPr lang="en-US" b="0" i="1" dirty="0">
                <a:solidFill>
                  <a:srgbClr val="1C2B33"/>
                </a:solidFill>
                <a:effectLst/>
                <a:latin typeface="Optimistic Display Medium"/>
                <a:hlinkClick r:id="rId7"/>
              </a:rPr>
              <a:t>Introducing Meta Llama 3: The most capable openly available LLM to date</a:t>
            </a:r>
            <a:endParaRPr lang="en-US" b="0" i="1" dirty="0">
              <a:solidFill>
                <a:srgbClr val="1C2B33"/>
              </a:solidFill>
              <a:effectLst/>
              <a:latin typeface="Optimistic Display Medium"/>
            </a:endParaRPr>
          </a:p>
          <a:p>
            <a:r>
              <a:rPr lang="en-US" i="1" dirty="0">
                <a:hlinkClick r:id="rId8"/>
              </a:rPr>
              <a:t>A guide to quantization in LLMs</a:t>
            </a:r>
            <a:r>
              <a:rPr lang="en-US" dirty="0"/>
              <a:t>, Kartik </a:t>
            </a:r>
            <a:r>
              <a:rPr lang="en-US" dirty="0" err="1"/>
              <a:t>Talamadupula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869B-BF9C-3310-5E71-D57AB7A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models &amp; data sets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AB21-93CD-D41F-B198-83FFBC0B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675BE-F863-7E9E-DCB3-CE17676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38094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3C35-409B-87C6-3952-10F3F7F8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 &amp; private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1A36-26CA-470B-1C5F-3DB4EED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access token</a:t>
            </a:r>
          </a:p>
          <a:p>
            <a:pPr lvl="1"/>
            <a:r>
              <a:rPr lang="en-US" dirty="0"/>
              <a:t>Create a Hugging Face account</a:t>
            </a:r>
          </a:p>
          <a:p>
            <a:pPr lvl="1"/>
            <a:r>
              <a:rPr lang="en-US" dirty="0"/>
              <a:t>Go to "Access Tokens" in your profile menu</a:t>
            </a:r>
          </a:p>
          <a:p>
            <a:pPr lvl="1"/>
            <a:r>
              <a:rPr lang="en-US" dirty="0"/>
              <a:t>Create &amp; copy token</a:t>
            </a:r>
          </a:p>
          <a:p>
            <a:pPr lvl="1"/>
            <a:r>
              <a:rPr lang="en-US" dirty="0"/>
              <a:t>Log in using 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Gated model: request permission via Hugging Face</a:t>
            </a:r>
          </a:p>
          <a:p>
            <a:pPr lvl="1"/>
            <a:r>
              <a:rPr lang="en-US" dirty="0"/>
              <a:t>Confirmation via email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9453-3795-7DD6-505C-8CF27DD8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E8E77-65BC-1A61-C9DE-BAF8031DB114}"/>
              </a:ext>
            </a:extLst>
          </p:cNvPr>
          <p:cNvSpPr txBox="1"/>
          <p:nvPr/>
        </p:nvSpPr>
        <p:spPr>
          <a:xfrm>
            <a:off x="1620513" y="4020014"/>
            <a:ext cx="470162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huggingface</a:t>
            </a:r>
            <a:r>
              <a:rPr lang="en-US" sz="2000" dirty="0">
                <a:solidFill>
                  <a:schemeClr val="bg1"/>
                </a:solidFill>
              </a:rPr>
              <a:t>-cli  login  &lt;your-token&gt;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FFA1-043C-C443-9B84-F2BD348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Hugging Face models to GGUF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A18-374B-EACB-8C79-C500AE2D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Hugging Face model, e.g., Meta Llama 3 (8B)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GUFF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E670-76DB-2FE1-86D9-1E40A0D6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494EC-78C6-F8EE-F3EA-82C86902870B}"/>
              </a:ext>
            </a:extLst>
          </p:cNvPr>
          <p:cNvGrpSpPr/>
          <p:nvPr/>
        </p:nvGrpSpPr>
        <p:grpSpPr>
          <a:xfrm>
            <a:off x="1620514" y="2908967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A000B0-ED71-577F-8D09-98E4C143100D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meta-llama/Meta-Llama-3-8B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meta-llama-3-8B/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47E669-FA81-456B-29E3-81FAA2AAA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C5CCE2-4CF6-69E1-A4CE-11801607544B}"/>
              </a:ext>
            </a:extLst>
          </p:cNvPr>
          <p:cNvSpPr txBox="1"/>
          <p:nvPr/>
        </p:nvSpPr>
        <p:spPr>
          <a:xfrm>
            <a:off x="1620514" y="4542965"/>
            <a:ext cx="75628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convert_hf_to_gguf.py  meta-llama-3-8B/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1BAB-34CF-13FD-ABAE-D57F20B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GGUF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7B9-4FB6-4DAE-C3D9-781A4766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a model in GGUF 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Modelfile</a:t>
            </a:r>
            <a:r>
              <a:rPr lang="en-US" dirty="0"/>
              <a:t> for </a:t>
            </a:r>
            <a:r>
              <a:rPr lang="en-US" dirty="0" err="1"/>
              <a:t>ollama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ollama</a:t>
            </a:r>
            <a:r>
              <a:rPr lang="en-US" dirty="0"/>
              <a:t>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9D01-8718-8649-00ED-162D42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116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E0750-0085-CC54-3FD4-1ED070ED1A96}"/>
              </a:ext>
            </a:extLst>
          </p:cNvPr>
          <p:cNvGrpSpPr/>
          <p:nvPr/>
        </p:nvGrpSpPr>
        <p:grpSpPr>
          <a:xfrm>
            <a:off x="1750143" y="4410330"/>
            <a:ext cx="7623181" cy="381880"/>
            <a:chOff x="1415846" y="2290917"/>
            <a:chExt cx="7623181" cy="3818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A26A5-B50E-152E-0994-8608E2E3DA5E}"/>
                </a:ext>
              </a:extLst>
            </p:cNvPr>
            <p:cNvSpPr txBox="1"/>
            <p:nvPr/>
          </p:nvSpPr>
          <p:spPr>
            <a:xfrm>
              <a:off x="1415846" y="2290917"/>
              <a:ext cx="76231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mistrallite.Q4_K_M.gguf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BCF1C9-275A-0CD1-0D08-7239B1A3E6B7}"/>
                </a:ext>
              </a:extLst>
            </p:cNvPr>
            <p:cNvSpPr txBox="1"/>
            <p:nvPr/>
          </p:nvSpPr>
          <p:spPr>
            <a:xfrm>
              <a:off x="5959338" y="2303465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Modelfile-mistrallite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451B89-F298-2756-A066-D79F04A55920}"/>
              </a:ext>
            </a:extLst>
          </p:cNvPr>
          <p:cNvSpPr txBox="1"/>
          <p:nvPr/>
        </p:nvSpPr>
        <p:spPr>
          <a:xfrm>
            <a:off x="1620513" y="5371947"/>
            <a:ext cx="973328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ollama</a:t>
            </a:r>
            <a:r>
              <a:rPr lang="en-US" sz="2000" dirty="0">
                <a:solidFill>
                  <a:schemeClr val="bg1"/>
                </a:solidFill>
              </a:rPr>
              <a:t> create  </a:t>
            </a:r>
            <a:r>
              <a:rPr lang="en-US" sz="2000" dirty="0" err="1">
                <a:solidFill>
                  <a:schemeClr val="bg1"/>
                </a:solidFill>
              </a:rPr>
              <a:t>mistrallite</a:t>
            </a:r>
            <a:r>
              <a:rPr lang="en-US" sz="2000" dirty="0">
                <a:solidFill>
                  <a:schemeClr val="bg1"/>
                </a:solidFill>
              </a:rPr>
              <a:t>  -f </a:t>
            </a:r>
            <a:r>
              <a:rPr lang="en-US" sz="2000" dirty="0" err="1">
                <a:solidFill>
                  <a:schemeClr val="bg1"/>
                </a:solidFill>
              </a:rPr>
              <a:t>Modelfile-mistrallite</a:t>
            </a:r>
            <a:endParaRPr lang="LID4096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49A2EC-D4F8-2514-A5A5-3C42DCDF40E3}"/>
              </a:ext>
            </a:extLst>
          </p:cNvPr>
          <p:cNvGrpSpPr/>
          <p:nvPr/>
        </p:nvGrpSpPr>
        <p:grpSpPr>
          <a:xfrm>
            <a:off x="1620513" y="2908967"/>
            <a:ext cx="9795463" cy="1259465"/>
            <a:chOff x="1620513" y="2908967"/>
            <a:chExt cx="9795463" cy="12594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43CB21-1C25-E6C9-79A1-09DE6468849F}"/>
                </a:ext>
              </a:extLst>
            </p:cNvPr>
            <p:cNvSpPr txBox="1"/>
            <p:nvPr/>
          </p:nvSpPr>
          <p:spPr>
            <a:xfrm>
              <a:off x="1620513" y="2908967"/>
              <a:ext cx="9733287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</a:t>
              </a:r>
              <a:r>
                <a:rPr lang="en-US" sz="2000" dirty="0" err="1">
                  <a:solidFill>
                    <a:schemeClr val="bg1"/>
                  </a:solidFill>
                </a:rPr>
                <a:t>TheBloke</a:t>
              </a:r>
              <a:r>
                <a:rPr lang="en-US" sz="2000" dirty="0">
                  <a:solidFill>
                    <a:schemeClr val="bg1"/>
                  </a:solidFill>
                </a:rPr>
                <a:t>/MistralLite-7B-GGUF mistrallite.Q4_K_M.gguf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        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.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-use-</a:t>
              </a:r>
              <a:r>
                <a:rPr lang="en-US" sz="2000" dirty="0" err="1">
                  <a:solidFill>
                    <a:schemeClr val="bg1"/>
                  </a:solidFill>
                </a:rPr>
                <a:t>symlinks</a:t>
              </a:r>
              <a:r>
                <a:rPr lang="en-US" sz="2000" dirty="0">
                  <a:solidFill>
                    <a:schemeClr val="bg1"/>
                  </a:solidFill>
                </a:rPr>
                <a:t> False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FF20A80-F177-1AE6-9636-79A99587F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2692" y="3335148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9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E432-94B5-A1B1-0ABD-7E4A3818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6DB5-C84F-AE63-7CF8-48F1D8BE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0A59-CE00-B3D7-9FBA-D6189FAC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Hugging Face dataset, e.g.,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FA89-CA3A-A621-A319-D24A4BA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5D617E-6D66-32E0-B10D-F9DB89BD1D4D}"/>
              </a:ext>
            </a:extLst>
          </p:cNvPr>
          <p:cNvGrpSpPr/>
          <p:nvPr/>
        </p:nvGrpSpPr>
        <p:grpSpPr>
          <a:xfrm>
            <a:off x="1689340" y="2564838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5B959B-37A3-E665-FF7C-B84F3A90DF11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--repo-type dataset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DD7E897-5730-B866-7817-3CA907E9C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882756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3752-EEC0-A5E5-13B5-2FF2EE1F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infrastructure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1BC5-E5C3-69E3-BAA2-F844133B1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E50B4-0B98-828F-68AA-7007F36F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640860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0319-828A-5FEC-EB6A-F469B2F8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80BA-52CA-4D16-F11C-0A01D3E0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VSC@KU Leuven OnDemand: </a:t>
            </a:r>
            <a:r>
              <a:rPr lang="en-US" dirty="0">
                <a:hlinkClick r:id="rId2"/>
              </a:rPr>
              <a:t>https://ondemand.hpc.kuleuven.be/</a:t>
            </a:r>
            <a:r>
              <a:rPr lang="en-US" dirty="0"/>
              <a:t> </a:t>
            </a:r>
          </a:p>
          <a:p>
            <a:r>
              <a:rPr lang="en-US" dirty="0"/>
              <a:t>Rule #1</a:t>
            </a:r>
          </a:p>
          <a:p>
            <a:pPr lvl="1"/>
            <a:r>
              <a:rPr lang="en-US" dirty="0"/>
              <a:t>Do </a:t>
            </a:r>
            <a:r>
              <a:rPr lang="en-US" b="1" i="1" dirty="0"/>
              <a:t>not</a:t>
            </a:r>
            <a:r>
              <a:rPr lang="en-US" dirty="0"/>
              <a:t> run intensive computations on login nodes!</a:t>
            </a:r>
          </a:p>
          <a:p>
            <a:r>
              <a:rPr lang="en-US" dirty="0"/>
              <a:t>Rule #2</a:t>
            </a:r>
          </a:p>
          <a:p>
            <a:pPr lvl="1"/>
            <a:r>
              <a:rPr lang="en-US" dirty="0"/>
              <a:t>Really do </a:t>
            </a:r>
            <a:r>
              <a:rPr lang="en-US" b="1" i="1" dirty="0"/>
              <a:t>not</a:t>
            </a:r>
            <a:r>
              <a:rPr lang="en-US" dirty="0"/>
              <a:t> run intensive computations on login nodes!</a:t>
            </a:r>
          </a:p>
          <a:p>
            <a:r>
              <a:rPr lang="en-US" dirty="0"/>
              <a:t>Rule #3</a:t>
            </a:r>
          </a:p>
          <a:p>
            <a:pPr lvl="1"/>
            <a:r>
              <a:rPr lang="en-US" dirty="0"/>
              <a:t>Before hitting enter, stop and think!</a:t>
            </a:r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546D-BD11-7DB3-92A7-729F4E89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34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2AA8-9B50-A740-BBE7-F18084BE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jobs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C50A-451B-EED2-D921-CCBD4D32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an interactive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reservation: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--reservation=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local_llms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49176-E5A7-2435-8E17-4F1E92D5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FFCDE-57A9-7940-180C-EE33953489C1}"/>
              </a:ext>
            </a:extLst>
          </p:cNvPr>
          <p:cNvSpPr txBox="1"/>
          <p:nvPr/>
        </p:nvSpPr>
        <p:spPr>
          <a:xfrm>
            <a:off x="1179561" y="2413337"/>
            <a:ext cx="6297564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--account=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--cluster=genius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--partition=gpu_p100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gpus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-per-node=1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/bin/bash -l</a:t>
            </a:r>
          </a:p>
        </p:txBody>
      </p:sp>
    </p:spTree>
    <p:extLst>
      <p:ext uri="{BB962C8B-B14F-4D97-AF65-F5344CB8AC3E}">
        <p14:creationId xmlns:p14="http://schemas.microsoft.com/office/powerpoint/2010/main" val="247893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530C8-19DF-EFA5-89E4-6C9FE79CA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7281-9CA0-DE15-A355-AD5D0CFB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5405-1203-9F0A-1F19-64FA4516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repository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CCE85-DF69-A6B9-417E-41C021A1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2125F-C350-0897-F004-B1F87AC60B3C}"/>
              </a:ext>
            </a:extLst>
          </p:cNvPr>
          <p:cNvSpPr txBox="1"/>
          <p:nvPr/>
        </p:nvSpPr>
        <p:spPr>
          <a:xfrm>
            <a:off x="1179560" y="2413337"/>
            <a:ext cx="8726439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$VSC_DATA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https://github.com/gjbex/AI-tools.git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F8E7-01C4-4AC7-F9BC-F8A5E898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D83A-9F7F-36BA-D10B-6877C2AE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E9F0D-E518-4101-8DB3-62D73B02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54817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016C-8BEB-9920-2619-D1B77E15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MiniForge3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0C46-0641-4F69-FB21-CAAF3559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installation script or use local copy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https://github.com/conda-forge/miniforge/releases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installation script </a:t>
            </a:r>
          </a:p>
          <a:p>
            <a:endParaRPr lang="en-US" dirty="0"/>
          </a:p>
          <a:p>
            <a:r>
              <a:rPr lang="en-US" dirty="0"/>
              <a:t>Agree to license</a:t>
            </a:r>
          </a:p>
          <a:p>
            <a:r>
              <a:rPr lang="en-US" dirty="0"/>
              <a:t>Accept location</a:t>
            </a:r>
          </a:p>
          <a:p>
            <a:r>
              <a:rPr lang="en-US" dirty="0"/>
              <a:t>Run shell initialization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08E23-ED81-2F3F-AFE4-DFB52A25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07EEF-A75A-6D84-1139-5422E16136CD}"/>
              </a:ext>
            </a:extLst>
          </p:cNvPr>
          <p:cNvSpPr txBox="1"/>
          <p:nvPr/>
        </p:nvSpPr>
        <p:spPr>
          <a:xfrm>
            <a:off x="1303387" y="27467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-to-release&gt;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0CFF9-6466-76CA-6562-B0FC1C6C36CC}"/>
              </a:ext>
            </a:extLst>
          </p:cNvPr>
          <p:cNvSpPr txBox="1"/>
          <p:nvPr/>
        </p:nvSpPr>
        <p:spPr>
          <a:xfrm>
            <a:off x="1303387" y="37373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bash Miniforge3-Linux-x86_64.sh  -p $VSC_DATA/miniforge3</a:t>
            </a:r>
          </a:p>
        </p:txBody>
      </p:sp>
    </p:spTree>
    <p:extLst>
      <p:ext uri="{BB962C8B-B14F-4D97-AF65-F5344CB8AC3E}">
        <p14:creationId xmlns:p14="http://schemas.microsoft.com/office/powerpoint/2010/main" val="117571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6A5B-E15B-CEB6-0C6B-81CF6FA6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for </a:t>
            </a:r>
            <a:r>
              <a:rPr lang="en-US" dirty="0" err="1"/>
              <a:t>hpccm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CC65B-EB08-E9B0-8A19-0602FADD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Activate environment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A6366-5CCF-CF0A-7A21-AB7B6989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A807C-56DA-73EA-A3B1-61FB1F5393FF}"/>
              </a:ext>
            </a:extLst>
          </p:cNvPr>
          <p:cNvSpPr txBox="1"/>
          <p:nvPr/>
        </p:nvSpPr>
        <p:spPr>
          <a:xfrm>
            <a:off x="1313898" y="2406766"/>
            <a:ext cx="572599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 create  -n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F53D6-C12B-4422-D0A1-65EDF1CB81F7}"/>
              </a:ext>
            </a:extLst>
          </p:cNvPr>
          <p:cNvSpPr txBox="1"/>
          <p:nvPr/>
        </p:nvSpPr>
        <p:spPr>
          <a:xfrm>
            <a:off x="1224559" y="4097291"/>
            <a:ext cx="581533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activate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9132-E3D5-C6D4-38D1-D0DEEB09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 for code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83DD-AA5B-4FC7-F4D8-7081F11C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Directories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source-code</a:t>
            </a:r>
            <a:r>
              <a:rPr lang="en-US" dirty="0"/>
              <a:t> has its own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environment.yml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Machine learning libraries have non-trivial dependencies</a:t>
            </a:r>
          </a:p>
          <a:p>
            <a:r>
              <a:rPr lang="en-US" dirty="0"/>
              <a:t>Creating environments takes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environments one at the time!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A8FAE-3C22-1E9F-0541-A91EBC0F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EEB05-F363-56C3-FBEE-214C39F7EC9E}"/>
              </a:ext>
            </a:extLst>
          </p:cNvPr>
          <p:cNvSpPr txBox="1"/>
          <p:nvPr/>
        </p:nvSpPr>
        <p:spPr>
          <a:xfrm>
            <a:off x="2694039" y="4218039"/>
            <a:ext cx="65994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Create environments on a compute node!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55642639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6693-FDC5-EE67-AE65-9C37300E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Jupyter</a:t>
            </a:r>
            <a:r>
              <a:rPr lang="en-US" dirty="0"/>
              <a:t> Lab kernels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8B07-51EA-1660-AAC6-9C92879AC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Activate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kernel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5CF65-1C3B-0291-0EBB-CB3363BB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C63FE-A0B9-7CD1-7195-BF7506E4A3BB}"/>
              </a:ext>
            </a:extLst>
          </p:cNvPr>
          <p:cNvSpPr txBox="1"/>
          <p:nvPr/>
        </p:nvSpPr>
        <p:spPr>
          <a:xfrm>
            <a:off x="1313049" y="2455302"/>
            <a:ext cx="687722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activate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52CC-844B-B4B7-29A8-E714067698B6}"/>
              </a:ext>
            </a:extLst>
          </p:cNvPr>
          <p:cNvSpPr txBox="1"/>
          <p:nvPr/>
        </p:nvSpPr>
        <p:spPr>
          <a:xfrm>
            <a:off x="1313049" y="4022301"/>
            <a:ext cx="6877222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-m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ipykernel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--user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--env PYTHONPATH ''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--name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ai_tools_fine_tuning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--display-name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ai_tools_fine_tuning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CD35-B025-8994-C62B-3090CDB8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definition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81AE-664D-CF07-5514-9229471C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hpccm</a:t>
            </a:r>
            <a:r>
              <a:rPr lang="en-US" dirty="0"/>
              <a:t>/</a:t>
            </a:r>
            <a:r>
              <a:rPr lang="en-US" dirty="0" err="1"/>
              <a:t>Apptainer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DFAE5-79FC-BF0B-0B72-7935E93E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82D5D4-2CF6-53AF-3FF1-C0397EB5508D}"/>
              </a:ext>
            </a:extLst>
          </p:cNvPr>
          <p:cNvGrpSpPr/>
          <p:nvPr/>
        </p:nvGrpSpPr>
        <p:grpSpPr>
          <a:xfrm>
            <a:off x="395750" y="2493963"/>
            <a:ext cx="6624176" cy="3693319"/>
            <a:chOff x="1415847" y="2290917"/>
            <a:chExt cx="6624176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09698C-F001-025A-EA21-30A7F378096F}"/>
                </a:ext>
              </a:extLst>
            </p:cNvPr>
            <p:cNvSpPr txBox="1"/>
            <p:nvPr/>
          </p:nvSpPr>
          <p:spPr>
            <a:xfrm>
              <a:off x="1415847" y="2290917"/>
              <a:ext cx="6624176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'''Recipe to create either a Docker container or Singularity image</a:t>
              </a:r>
            </a:p>
            <a:p>
              <a:r>
                <a:rPr lang="en-US" dirty="0"/>
                <a:t>for a container to run </a:t>
              </a:r>
              <a:r>
                <a:rPr lang="en-US" dirty="0" err="1"/>
                <a:t>Ollama</a:t>
              </a:r>
              <a:r>
                <a:rPr lang="en-US" dirty="0"/>
                <a:t> tools.</a:t>
              </a:r>
            </a:p>
            <a:p>
              <a:endParaRPr lang="en-US" dirty="0"/>
            </a:p>
            <a:p>
              <a:r>
                <a:rPr lang="en-US" dirty="0"/>
                <a:t>Usage: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docker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singularity</a:t>
              </a:r>
            </a:p>
            <a:p>
              <a:r>
                <a:rPr lang="en-US" dirty="0"/>
                <a:t>'''</a:t>
              </a:r>
            </a:p>
            <a:p>
              <a:endParaRPr lang="en-US" dirty="0"/>
            </a:p>
            <a:p>
              <a:r>
                <a:rPr lang="en-US" dirty="0"/>
                <a:t># Choose a base image</a:t>
              </a:r>
            </a:p>
            <a:p>
              <a:r>
                <a:rPr lang="en-US" dirty="0"/>
                <a:t>Stage0.baseimage('</a:t>
              </a:r>
              <a:r>
                <a:rPr lang="en-US" dirty="0" err="1"/>
                <a:t>ollama</a:t>
              </a:r>
              <a:r>
                <a:rPr lang="en-US" dirty="0"/>
                <a:t>/</a:t>
              </a:r>
              <a:r>
                <a:rPr lang="en-US" dirty="0" err="1"/>
                <a:t>ollama:latest</a:t>
              </a:r>
              <a:r>
                <a:rPr lang="en-US" dirty="0"/>
                <a:t>')</a:t>
              </a:r>
            </a:p>
            <a:p>
              <a:endParaRPr lang="en-US" dirty="0"/>
            </a:p>
            <a:p>
              <a:r>
                <a:rPr lang="en-US" dirty="0"/>
                <a:t># add run script, i.e., start bash</a:t>
              </a:r>
            </a:p>
            <a:p>
              <a:r>
                <a:rPr lang="en-US" dirty="0"/>
                <a:t>Stage0 += </a:t>
              </a:r>
              <a:r>
                <a:rPr lang="en-US" dirty="0" err="1"/>
                <a:t>runscript</a:t>
              </a:r>
              <a:r>
                <a:rPr lang="en-US" dirty="0"/>
                <a:t>(commands=['</a:t>
              </a:r>
              <a:r>
                <a:rPr lang="en-US" dirty="0" err="1"/>
                <a:t>ollama</a:t>
              </a:r>
              <a:r>
                <a:rPr lang="en-US" dirty="0"/>
                <a:t>'])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2BF0CE-730B-E3E8-53EF-1F2A100BEB6E}"/>
                </a:ext>
              </a:extLst>
            </p:cNvPr>
            <p:cNvSpPr txBox="1"/>
            <p:nvPr/>
          </p:nvSpPr>
          <p:spPr>
            <a:xfrm>
              <a:off x="6611038" y="5614904"/>
              <a:ext cx="14253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Ollama.py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FFCFAB-6117-68CC-4082-9385D3BC7E35}"/>
              </a:ext>
            </a:extLst>
          </p:cNvPr>
          <p:cNvSpPr txBox="1"/>
          <p:nvPr/>
        </p:nvSpPr>
        <p:spPr>
          <a:xfrm>
            <a:off x="6437362" y="3493462"/>
            <a:ext cx="4916438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ollama.py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8876-AC8C-4B05-3F19-69AFA027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creation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E4511-6944-0C5A-CD99-B2DA3BEA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054229-75A8-1637-F3AF-4451EF542208}"/>
              </a:ext>
            </a:extLst>
          </p:cNvPr>
          <p:cNvGrpSpPr/>
          <p:nvPr/>
        </p:nvGrpSpPr>
        <p:grpSpPr>
          <a:xfrm>
            <a:off x="525966" y="1340646"/>
            <a:ext cx="8579069" cy="5355312"/>
            <a:chOff x="1415847" y="2290917"/>
            <a:chExt cx="8579069" cy="5355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B35A6B-93D0-6C31-E86E-2CC5A19549B2}"/>
                </a:ext>
              </a:extLst>
            </p:cNvPr>
            <p:cNvSpPr txBox="1"/>
            <p:nvPr/>
          </p:nvSpPr>
          <p:spPr>
            <a:xfrm>
              <a:off x="1415847" y="2290917"/>
              <a:ext cx="8579069" cy="5355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#!/usr/bin/env -S bash -l</a:t>
              </a:r>
            </a:p>
            <a:p>
              <a:r>
                <a:rPr lang="en-US" dirty="0"/>
                <a:t>#SBATCH --account=</a:t>
              </a:r>
              <a:r>
                <a:rPr lang="en-US" dirty="0" err="1"/>
                <a:t>lp_gpgpu_training</a:t>
              </a:r>
              <a:endParaRPr lang="en-US" dirty="0"/>
            </a:p>
            <a:p>
              <a:r>
                <a:rPr lang="en-US" dirty="0"/>
                <a:t>#SBATCH --nodes=1  --</a:t>
              </a:r>
              <a:r>
                <a:rPr lang="en-US" dirty="0" err="1"/>
                <a:t>ntasks</a:t>
              </a:r>
              <a:r>
                <a:rPr lang="en-US" dirty="0"/>
                <a:t>=1  --</a:t>
              </a:r>
              <a:r>
                <a:rPr lang="en-US" dirty="0" err="1"/>
                <a:t>gpus</a:t>
              </a:r>
              <a:r>
                <a:rPr lang="en-US" dirty="0"/>
                <a:t>-per-node=1</a:t>
              </a:r>
            </a:p>
            <a:p>
              <a:r>
                <a:rPr lang="en-US" dirty="0"/>
                <a:t>#SBATCH --time=00:30:00</a:t>
              </a:r>
            </a:p>
            <a:p>
              <a:r>
                <a:rPr lang="en-US" dirty="0"/>
                <a:t>#SBATCH --cluster=genius  --partition=gpu_p100</a:t>
              </a:r>
            </a:p>
            <a:p>
              <a:endParaRPr lang="en-US" dirty="0"/>
            </a:p>
            <a:p>
              <a:r>
                <a:rPr lang="en-US" dirty="0"/>
                <a:t>if [ -z $RECIPE ]</a:t>
              </a:r>
            </a:p>
            <a:p>
              <a:r>
                <a:rPr lang="en-US" dirty="0"/>
                <a:t>then</a:t>
              </a:r>
            </a:p>
            <a:p>
              <a:r>
                <a:rPr lang="en-US" dirty="0"/>
                <a:t>    (&gt;&amp;2 echo "RECIPE not set")</a:t>
              </a:r>
            </a:p>
            <a:p>
              <a:r>
                <a:rPr lang="en-US" dirty="0"/>
                <a:t>    exit 1</a:t>
              </a:r>
            </a:p>
            <a:p>
              <a:r>
                <a:rPr lang="en-US" dirty="0"/>
                <a:t>fi</a:t>
              </a:r>
            </a:p>
            <a:p>
              <a:endParaRPr lang="en-US" dirty="0"/>
            </a:p>
            <a:p>
              <a:r>
                <a:rPr lang="en-US" dirty="0"/>
                <a:t>IMAGE=$(</a:t>
              </a:r>
              <a:r>
                <a:rPr lang="en-US" dirty="0" err="1"/>
                <a:t>basename</a:t>
              </a:r>
              <a:r>
                <a:rPr lang="en-US" dirty="0"/>
                <a:t> "${RECIPE%.*}.</a:t>
              </a:r>
              <a:r>
                <a:rPr lang="en-US" dirty="0" err="1"/>
                <a:t>sif</a:t>
              </a:r>
              <a:r>
                <a:rPr lang="en-US" dirty="0"/>
                <a:t>")</a:t>
              </a:r>
            </a:p>
            <a:p>
              <a:r>
                <a:rPr lang="en-US" dirty="0"/>
                <a:t>export APPTAINER_TMPDIR=$VSC_SCRATCH/</a:t>
              </a:r>
              <a:r>
                <a:rPr lang="en-US" dirty="0" err="1"/>
                <a:t>singularity_tmp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$APPTAINER_TMPDIR</a:t>
              </a:r>
            </a:p>
            <a:p>
              <a:r>
                <a:rPr lang="en-US" dirty="0"/>
                <a:t>export APPTAINER_CACHEDIR=$VSC_SCRATCH/</a:t>
              </a:r>
              <a:r>
                <a:rPr lang="en-US" dirty="0" err="1"/>
                <a:t>singularity_cache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$APPTAINER_CACHEDIR</a:t>
              </a:r>
            </a:p>
            <a:p>
              <a:endParaRPr lang="en-US" dirty="0"/>
            </a:p>
            <a:p>
              <a:r>
                <a:rPr lang="en-US" dirty="0" err="1"/>
                <a:t>apptainer</a:t>
              </a:r>
              <a:r>
                <a:rPr lang="en-US" dirty="0"/>
                <a:t> build --</a:t>
              </a:r>
              <a:r>
                <a:rPr lang="en-US" dirty="0" err="1"/>
                <a:t>nv</a:t>
              </a:r>
              <a:r>
                <a:rPr lang="en-US" dirty="0"/>
                <a:t> --force --</a:t>
              </a:r>
              <a:r>
                <a:rPr lang="en-US" dirty="0" err="1"/>
                <a:t>fakeroot</a:t>
              </a:r>
              <a:r>
                <a:rPr lang="en-US" dirty="0"/>
                <a:t> $IMAGE $RECIPE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4D516F-98D3-3FEF-BFDF-BDE3FBC9F0C1}"/>
                </a:ext>
              </a:extLst>
            </p:cNvPr>
            <p:cNvSpPr txBox="1"/>
            <p:nvPr/>
          </p:nvSpPr>
          <p:spPr>
            <a:xfrm>
              <a:off x="6915227" y="2293929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apptainer_build.slurm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CF449D-E61E-DBD2-637B-6F4970C7AC88}"/>
              </a:ext>
            </a:extLst>
          </p:cNvPr>
          <p:cNvSpPr txBox="1"/>
          <p:nvPr/>
        </p:nvSpPr>
        <p:spPr>
          <a:xfrm>
            <a:off x="4562475" y="3177659"/>
            <a:ext cx="739139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--export=ALL,RECIPE=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ollama.recipse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apptainer_build.slurm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16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3152693" y="5244860"/>
            <a:ext cx="6255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https://github.com/gjbex/AI-tools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27323-3FD7-C506-7B97-C9E35D32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654503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</a:t>
            </a:r>
            <a:r>
              <a:rPr lang="en-US" dirty="0" err="1"/>
              <a:t>attenstion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843CB-5ECD-6C90-EB04-8EFD9EADDB3D}"/>
              </a:ext>
            </a:extLst>
          </p:cNvPr>
          <p:cNvSpPr txBox="1"/>
          <p:nvPr/>
        </p:nvSpPr>
        <p:spPr>
          <a:xfrm>
            <a:off x="2269035" y="5267167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Was defeated by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Getting ready</a:t>
            </a:r>
          </a:p>
          <a:p>
            <a:r>
              <a:rPr lang="en-US" dirty="0"/>
              <a:t>Why LLMs locally?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Shrink your model: quantization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119E81-920A-E1AE-DAEE-E6CB9112939B}"/>
              </a:ext>
            </a:extLst>
          </p:cNvPr>
          <p:cNvGrpSpPr/>
          <p:nvPr/>
        </p:nvGrpSpPr>
        <p:grpSpPr>
          <a:xfrm>
            <a:off x="5486450" y="1492764"/>
            <a:ext cx="5728732" cy="4146624"/>
            <a:chOff x="5486450" y="1492764"/>
            <a:chExt cx="5728732" cy="41466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CBAE87-1932-3927-4906-8027919EF309}"/>
                </a:ext>
              </a:extLst>
            </p:cNvPr>
            <p:cNvGrpSpPr/>
            <p:nvPr/>
          </p:nvGrpSpPr>
          <p:grpSpPr>
            <a:xfrm>
              <a:off x="6191864" y="3031889"/>
              <a:ext cx="1438636" cy="1991633"/>
              <a:chOff x="6191864" y="3031889"/>
              <a:chExt cx="1438636" cy="1991633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BB452060-A5F7-46EA-9349-EB2A6BCEC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6191864" y="3031889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27BBFC3-9A47-3792-A1FB-BC8E8BB6D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864" y="5023522"/>
                <a:ext cx="7716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C20DCAC-B0F1-0AE2-9A1C-46A63798C4EF}"/>
                </a:ext>
              </a:extLst>
            </p:cNvPr>
            <p:cNvGrpSpPr/>
            <p:nvPr/>
          </p:nvGrpSpPr>
          <p:grpSpPr>
            <a:xfrm>
              <a:off x="7999136" y="1492764"/>
              <a:ext cx="2025562" cy="2386906"/>
              <a:chOff x="7999136" y="1492764"/>
              <a:chExt cx="2025562" cy="2386906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A6787311-5958-6E33-06D7-6546A4F0B4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8586062" y="1492764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FF11C4-5771-3A48-FAFF-867FCFC742C2}"/>
                  </a:ext>
                </a:extLst>
              </p:cNvPr>
              <p:cNvSpPr txBox="1"/>
              <p:nvPr/>
            </p:nvSpPr>
            <p:spPr>
              <a:xfrm rot="19411773">
                <a:off x="7999136" y="3418005"/>
                <a:ext cx="574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 . .</a:t>
                </a:r>
                <a:endParaRPr lang="LID4096" sz="24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64733-61F2-5D10-205B-A690BEE0C076}"/>
                </a:ext>
              </a:extLst>
            </p:cNvPr>
            <p:cNvGrpSpPr/>
            <p:nvPr/>
          </p:nvGrpSpPr>
          <p:grpSpPr>
            <a:xfrm>
              <a:off x="5486450" y="4857765"/>
              <a:ext cx="5728732" cy="781623"/>
              <a:chOff x="5486450" y="4857765"/>
              <a:chExt cx="5728732" cy="781623"/>
            </a:xfrm>
          </p:grpSpPr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EEA1FBBA-3A52-8C08-5F08-19491628B792}"/>
                  </a:ext>
                </a:extLst>
              </p:cNvPr>
              <p:cNvSpPr/>
              <p:nvPr/>
            </p:nvSpPr>
            <p:spPr>
              <a:xfrm rot="3139046">
                <a:off x="8213741" y="2130474"/>
                <a:ext cx="274150" cy="5728732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95D7BE-BC99-A97B-A5AA-55B1A3679BC4}"/>
                  </a:ext>
                </a:extLst>
              </p:cNvPr>
              <p:cNvSpPr txBox="1"/>
              <p:nvPr/>
            </p:nvSpPr>
            <p:spPr>
              <a:xfrm>
                <a:off x="8418872" y="5054613"/>
                <a:ext cx="4748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N</a:t>
                </a:r>
                <a:endParaRPr lang="LID4096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987E-F054-380D-0300-2219BAC7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8CFEF-AAEF-CC96-4545-02EE5727E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D1377-AEE9-08F2-2A27-89C7D88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4793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744922-B167-5D84-1E79-1F944FF5C96F}"/>
              </a:ext>
            </a:extLst>
          </p:cNvPr>
          <p:cNvGrpSpPr/>
          <p:nvPr/>
        </p:nvGrpSpPr>
        <p:grpSpPr>
          <a:xfrm>
            <a:off x="4714567" y="4930878"/>
            <a:ext cx="3555114" cy="1750993"/>
            <a:chOff x="4714567" y="4930878"/>
            <a:chExt cx="3555114" cy="1750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/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0DAC04-7499-7109-725E-259F10E3DC82}"/>
                </a:ext>
              </a:extLst>
            </p:cNvPr>
            <p:cNvGrpSpPr/>
            <p:nvPr/>
          </p:nvGrpSpPr>
          <p:grpSpPr>
            <a:xfrm>
              <a:off x="7688826" y="5024284"/>
              <a:ext cx="580855" cy="883208"/>
              <a:chOff x="7305368" y="5024284"/>
              <a:chExt cx="580855" cy="883208"/>
            </a:xfrm>
          </p:grpSpPr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45A09F54-9F9E-455D-F741-23E93099F4D4}"/>
                  </a:ext>
                </a:extLst>
              </p:cNvPr>
              <p:cNvSpPr/>
              <p:nvPr/>
            </p:nvSpPr>
            <p:spPr>
              <a:xfrm>
                <a:off x="7305368" y="5024284"/>
                <a:ext cx="157316" cy="88320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92A5D-B430-9667-47B4-4424DA261962}"/>
                  </a:ext>
                </a:extLst>
              </p:cNvPr>
              <p:cNvSpPr txBox="1"/>
              <p:nvPr/>
            </p:nvSpPr>
            <p:spPr>
              <a:xfrm>
                <a:off x="7554081" y="523206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5B1A9C-0398-8655-5334-93A5D3B1027B}"/>
                </a:ext>
              </a:extLst>
            </p:cNvPr>
            <p:cNvGrpSpPr/>
            <p:nvPr/>
          </p:nvGrpSpPr>
          <p:grpSpPr>
            <a:xfrm>
              <a:off x="5535566" y="6147466"/>
              <a:ext cx="2045110" cy="534405"/>
              <a:chOff x="4798142" y="6176962"/>
              <a:chExt cx="2045110" cy="534405"/>
            </a:xfrm>
          </p:grpSpPr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04829728-1131-D335-45B0-43D310023728}"/>
                  </a:ext>
                </a:extLst>
              </p:cNvPr>
              <p:cNvSpPr/>
              <p:nvPr/>
            </p:nvSpPr>
            <p:spPr>
              <a:xfrm rot="5400000">
                <a:off x="5753228" y="5221876"/>
                <a:ext cx="134937" cy="204511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870849-9422-59F3-FC33-D863A5107A25}"/>
                  </a:ext>
                </a:extLst>
              </p:cNvPr>
              <p:cNvSpPr txBox="1"/>
              <p:nvPr/>
            </p:nvSpPr>
            <p:spPr>
              <a:xfrm>
                <a:off x="5661367" y="624970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models: text to text</a:t>
            </a:r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Information retrieval</a:t>
            </a:r>
          </a:p>
          <a:p>
            <a:r>
              <a:rPr lang="en-US" dirty="0"/>
              <a:t>Multi-modal models</a:t>
            </a:r>
          </a:p>
          <a:p>
            <a:pPr lvl="1"/>
            <a:r>
              <a:rPr lang="en-US" dirty="0"/>
              <a:t>Image description: image to text</a:t>
            </a:r>
          </a:p>
          <a:p>
            <a:pPr lvl="1"/>
            <a:r>
              <a:rPr lang="en-US" dirty="0"/>
              <a:t>Image generation: text to image</a:t>
            </a:r>
          </a:p>
          <a:p>
            <a:pPr lvl="1"/>
            <a:r>
              <a:rPr lang="en-US" dirty="0"/>
              <a:t>Video summarization: video to text</a:t>
            </a:r>
          </a:p>
          <a:p>
            <a:pPr lvl="1"/>
            <a:r>
              <a:rPr lang="en-US" dirty="0"/>
              <a:t>Video generation: text to video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FF6B-81BE-C1C4-F487-EED01C8E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VSC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B3CF-B037-3F4A-0553-7E73DCCB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don't have an account</a:t>
            </a:r>
          </a:p>
          <a:p>
            <a:pPr lvl="1"/>
            <a:r>
              <a:rPr lang="en-US" dirty="0"/>
              <a:t>Apply if you can</a:t>
            </a:r>
            <a:br>
              <a:rPr lang="en-US" dirty="0"/>
            </a:br>
            <a:r>
              <a:rPr lang="en-US" dirty="0">
                <a:hlinkClick r:id="rId2"/>
              </a:rPr>
              <a:t>https://account.vscentrum.be/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Ask for temporary account</a:t>
            </a:r>
          </a:p>
          <a:p>
            <a:r>
              <a:rPr lang="en-US" dirty="0"/>
              <a:t>Group: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Look for invite (email) and accept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FE350-9B8F-8994-8433-C685B4ED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25DFE-DBD8-958D-F58C-93536852F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62" y="544852"/>
            <a:ext cx="5086749" cy="859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BC0E8-8C98-D3FD-3D58-74FDA10F545C}"/>
              </a:ext>
            </a:extLst>
          </p:cNvPr>
          <p:cNvSpPr txBox="1"/>
          <p:nvPr/>
        </p:nvSpPr>
        <p:spPr>
          <a:xfrm>
            <a:off x="2093976" y="4946904"/>
            <a:ext cx="777911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VSC documentation: </a:t>
            </a:r>
            <a:r>
              <a:rPr lang="en-US" sz="2800" dirty="0">
                <a:hlinkClick r:id="rId4"/>
              </a:rPr>
              <a:t>https://docs.vscentrum.be/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511865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18" y="1562894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58FDF-244E-E096-F1AF-763E8585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7705E-C0CF-2672-A049-C7E8C493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repository (clone or download)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B0C5F-07CB-7102-D04E-190F1F7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5F47E-7F5C-B87D-534C-82989AB4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50" y="2437995"/>
            <a:ext cx="4469042" cy="3873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3F9E0C-7EF3-DF2C-A514-46385710E1E8}"/>
              </a:ext>
            </a:extLst>
          </p:cNvPr>
          <p:cNvSpPr txBox="1"/>
          <p:nvPr/>
        </p:nvSpPr>
        <p:spPr>
          <a:xfrm>
            <a:off x="6236208" y="3310128"/>
            <a:ext cx="53603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https://github.com/gjbex/AI-tools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9500330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5354-663F-0915-7BEF-D2AC3537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5080-F57C-5548-AD3B-43C8BF8A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an account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Click "Sign Up"</a:t>
            </a:r>
          </a:p>
          <a:p>
            <a:pPr lvl="1"/>
            <a:r>
              <a:rPr lang="en-US" dirty="0"/>
              <a:t>Enter required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68CC3-82D4-1153-FD5F-16DF14A6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70287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your model: quantization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E131E-2460-80BE-EF28-14245024C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C2A-F3CF-8836-B4D3-E7D9E462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gated repositories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1EC2-2057-3C1D-C353-56163AC6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permission for gated Llama 3.2 models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https://huggingface.co/meta-llama/Llama-3.2-3B-Instruct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https://huggingface.co/mistralai/Mistral-7B-v0.1</a:t>
            </a:r>
            <a:r>
              <a:rPr lang="en-US" dirty="0"/>
              <a:t> 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191EC-204F-0B38-87F6-7A3CAB4B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0983-9CD4-1288-7FA8-F4AE98FF2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601" y="2767263"/>
            <a:ext cx="5674857" cy="2025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06D5F-6BD3-CDDA-C839-BF7ABF593C15}"/>
              </a:ext>
            </a:extLst>
          </p:cNvPr>
          <p:cNvSpPr txBox="1"/>
          <p:nvPr/>
        </p:nvSpPr>
        <p:spPr>
          <a:xfrm>
            <a:off x="3840480" y="5833130"/>
            <a:ext cx="49051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will get email confirmation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1320841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0F4D-442F-8839-DBEA-E730C15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-bit integers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FP32 floating point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dirty="0"/>
                  <a:t>FP32 scaling factor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 zero-point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influenced by outliers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15E8-771B-0402-E378-5389BEB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92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/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round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008F9F-2F1E-D5C3-20A3-FF8CD47ECC02}"/>
              </a:ext>
            </a:extLst>
          </p:cNvPr>
          <p:cNvGrpSpPr/>
          <p:nvPr/>
        </p:nvGrpSpPr>
        <p:grpSpPr>
          <a:xfrm>
            <a:off x="4031226" y="3372087"/>
            <a:ext cx="6142702" cy="1455552"/>
            <a:chOff x="4031226" y="3372087"/>
            <a:chExt cx="6142702" cy="1455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1F8E1F-2A73-A4BC-5092-DF1991281B67}"/>
                </a:ext>
              </a:extLst>
            </p:cNvPr>
            <p:cNvSpPr/>
            <p:nvPr/>
          </p:nvSpPr>
          <p:spPr>
            <a:xfrm>
              <a:off x="4031226" y="3913239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22309E-61E1-913D-A9F6-09F9B30CE753}"/>
                </a:ext>
              </a:extLst>
            </p:cNvPr>
            <p:cNvSpPr/>
            <p:nvPr/>
          </p:nvSpPr>
          <p:spPr>
            <a:xfrm>
              <a:off x="4601498" y="4414684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5645E-2F24-FAD5-91C5-5D053701AB07}"/>
                </a:ext>
              </a:extLst>
            </p:cNvPr>
            <p:cNvCxnSpPr>
              <a:cxnSpLocks/>
              <a:stCxn id="11" idx="1"/>
              <a:endCxn id="7" idx="6"/>
            </p:cNvCxnSpPr>
            <p:nvPr/>
          </p:nvCxnSpPr>
          <p:spPr>
            <a:xfrm flipH="1">
              <a:off x="4463845" y="3849141"/>
              <a:ext cx="2583426" cy="270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D991-8B59-91D7-F33E-9AB05D1EF1F7}"/>
                </a:ext>
              </a:extLst>
            </p:cNvPr>
            <p:cNvSpPr txBox="1"/>
            <p:nvPr/>
          </p:nvSpPr>
          <p:spPr>
            <a:xfrm>
              <a:off x="7047271" y="3372087"/>
              <a:ext cx="3126657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Must be stored for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dequantization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A23A1-3D47-D7E8-4642-B82C5FB8EBD5}"/>
                </a:ext>
              </a:extLst>
            </p:cNvPr>
            <p:cNvCxnSpPr>
              <a:cxnSpLocks/>
              <a:stCxn id="11" idx="1"/>
              <a:endCxn id="8" idx="6"/>
            </p:cNvCxnSpPr>
            <p:nvPr/>
          </p:nvCxnSpPr>
          <p:spPr>
            <a:xfrm flipH="1">
              <a:off x="5034117" y="3849141"/>
              <a:ext cx="2013154" cy="772021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F066E9-E106-38A3-7E2B-C57FE229517C}"/>
              </a:ext>
            </a:extLst>
          </p:cNvPr>
          <p:cNvSpPr txBox="1"/>
          <p:nvPr/>
        </p:nvSpPr>
        <p:spPr>
          <a:xfrm>
            <a:off x="4817807" y="5378932"/>
            <a:ext cx="662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applied to blocks of weights (64 or 128)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977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C066-19BC-4899-99D9-8CA35805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4-bit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37A6-5B17-2FAA-8BBC-07D1D9A0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 x between -1.0 and 1</a:t>
            </a:r>
          </a:p>
          <a:p>
            <a:r>
              <a:rPr lang="en-US" dirty="0"/>
              <a:t>Keep track of offset, scale</a:t>
            </a:r>
          </a:p>
          <a:p>
            <a:r>
              <a:rPr lang="en-US" dirty="0"/>
              <a:t>"Bin" </a:t>
            </a:r>
            <a:r>
              <a:rPr lang="en-US" i="1" dirty="0"/>
              <a:t>x</a:t>
            </a:r>
            <a:r>
              <a:rPr lang="en-US" dirty="0"/>
              <a:t> into appropriate bucket = 15 equidistant points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7563E-5E23-7CA5-01D7-A827C9A4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93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6562FB-E778-F1C4-0A4C-44318B6D5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409157"/>
            <a:ext cx="10763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4305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Requires fine-tuning, training data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95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788-684A-AFB7-F36C-D8510C3A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k-quant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4EB8-1D1E-BD98-D6FF-79EF1CE2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LLaMA.cpp</a:t>
            </a:r>
          </a:p>
          <a:p>
            <a:r>
              <a:rPr lang="en-US" dirty="0"/>
              <a:t>Model stored in GPT-Generated Unified Format (GGUF)</a:t>
            </a:r>
          </a:p>
          <a:p>
            <a:r>
              <a:rPr lang="en-US" dirty="0"/>
              <a:t>Family of methods: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Q3_K_L</a:t>
            </a:r>
            <a:r>
              <a:rPr lang="en-US" dirty="0"/>
              <a:t>, ...,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Q5_K_M</a:t>
            </a:r>
          </a:p>
          <a:p>
            <a:r>
              <a:rPr lang="en-US" dirty="0"/>
              <a:t>Uses </a:t>
            </a:r>
            <a:r>
              <a:rPr lang="en-US" i="1" dirty="0"/>
              <a:t>k</a:t>
            </a:r>
            <a:r>
              <a:rPr lang="en-US" dirty="0"/>
              <a:t>-means clustering on weight values,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</a:p>
          <a:p>
            <a:pPr lvl="1"/>
            <a:r>
              <a:rPr lang="en-US" dirty="0"/>
              <a:t>Most important weights: higher precision (4 bits)</a:t>
            </a:r>
          </a:p>
          <a:p>
            <a:pPr lvl="1"/>
            <a:r>
              <a:rPr lang="en-US" dirty="0"/>
              <a:t>Less important weights: lower precision (2 bits)</a:t>
            </a:r>
          </a:p>
          <a:p>
            <a:r>
              <a:rPr lang="en-US" dirty="0"/>
              <a:t>List quantization methods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01A29-F9D1-7992-71EA-C35C4BD1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E03C8-7FCF-280E-084D-9B6A8A9FDF4D}"/>
              </a:ext>
            </a:extLst>
          </p:cNvPr>
          <p:cNvSpPr txBox="1"/>
          <p:nvPr/>
        </p:nvSpPr>
        <p:spPr>
          <a:xfrm>
            <a:off x="1050244" y="5689306"/>
            <a:ext cx="309896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--help</a:t>
            </a:r>
          </a:p>
        </p:txBody>
      </p:sp>
      <p:pic>
        <p:nvPicPr>
          <p:cNvPr id="6" name="Picture 2" descr="llama">
            <a:extLst>
              <a:ext uri="{FF2B5EF4-FFF2-40B4-BE49-F238E27FC236}">
                <a16:creationId xmlns:a16="http://schemas.microsoft.com/office/drawing/2014/main" id="{B7F4CBC3-513F-CDE7-403D-09194DB5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B75B-C376-A3FB-BEFC-5592B3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using LLaMa.cpp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3BED-B3F3-40B0-5067-78C84ACD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 GUFF format</a:t>
            </a:r>
          </a:p>
          <a:p>
            <a:pPr lvl="1"/>
            <a:r>
              <a:rPr lang="en-US" dirty="0"/>
              <a:t>If necessary, convert</a:t>
            </a:r>
            <a:endParaRPr lang="LID4096" dirty="0"/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7B64-465F-B8C0-B9F2-C056CC1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4E2A3-23F2-2731-92B6-DC1AD6A5F684}"/>
              </a:ext>
            </a:extLst>
          </p:cNvPr>
          <p:cNvSpPr txBox="1"/>
          <p:nvPr/>
        </p:nvSpPr>
        <p:spPr>
          <a:xfrm>
            <a:off x="1050244" y="2788781"/>
            <a:ext cx="772996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llama-2.2-3B-instruct-F16.gguf  \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llama-2.2-3B-instruct-Q3_K_S.gguf   Q3_K_S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model size  =  6128.17 MB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quant size  =  1463.90 MB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quantize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   total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382066-0D67-2084-B763-4731C7FA0657}"/>
              </a:ext>
            </a:extLst>
          </p:cNvPr>
          <p:cNvGrpSpPr/>
          <p:nvPr/>
        </p:nvGrpSpPr>
        <p:grpSpPr>
          <a:xfrm>
            <a:off x="8099321" y="4753897"/>
            <a:ext cx="1882879" cy="501446"/>
            <a:chOff x="8099321" y="4753897"/>
            <a:chExt cx="1882879" cy="501446"/>
          </a:xfrm>
        </p:grpSpPr>
        <p:sp>
          <p:nvSpPr>
            <p:cNvPr id="6" name="Arrow: Circular 5">
              <a:extLst>
                <a:ext uri="{FF2B5EF4-FFF2-40B4-BE49-F238E27FC236}">
                  <a16:creationId xmlns:a16="http://schemas.microsoft.com/office/drawing/2014/main" id="{E79EA9A9-5A32-A515-48A1-7DF4C9FE575A}"/>
                </a:ext>
              </a:extLst>
            </p:cNvPr>
            <p:cNvSpPr/>
            <p:nvPr/>
          </p:nvSpPr>
          <p:spPr>
            <a:xfrm rot="5400000" flipH="1">
              <a:off x="8359876" y="4493342"/>
              <a:ext cx="501446" cy="1022555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B11C2-C491-2D73-FCC6-8E8E0E380BB0}"/>
                </a:ext>
              </a:extLst>
            </p:cNvPr>
            <p:cNvSpPr txBox="1"/>
            <p:nvPr/>
          </p:nvSpPr>
          <p:spPr>
            <a:xfrm>
              <a:off x="9143509" y="4793678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4.1 </a:t>
              </a:r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E84128F9-211A-8A18-703D-B243F467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22A45-676C-4D12-F3DE-7BD059EE1BD1}"/>
              </a:ext>
            </a:extLst>
          </p:cNvPr>
          <p:cNvGrpSpPr/>
          <p:nvPr/>
        </p:nvGrpSpPr>
        <p:grpSpPr>
          <a:xfrm>
            <a:off x="8581103" y="5707987"/>
            <a:ext cx="2438212" cy="461665"/>
            <a:chOff x="8581103" y="5707987"/>
            <a:chExt cx="2438212" cy="46166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C9FFD0-3DF4-FF4B-C55E-9674FFB6729B}"/>
                </a:ext>
              </a:extLst>
            </p:cNvPr>
            <p:cNvSpPr/>
            <p:nvPr/>
          </p:nvSpPr>
          <p:spPr>
            <a:xfrm flipH="1" flipV="1">
              <a:off x="8581103" y="5860298"/>
              <a:ext cx="602227" cy="1570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7D734B-0511-92B0-08D6-C8ABF250E760}"/>
                </a:ext>
              </a:extLst>
            </p:cNvPr>
            <p:cNvSpPr txBox="1"/>
            <p:nvPr/>
          </p:nvSpPr>
          <p:spPr>
            <a:xfrm>
              <a:off x="9228312" y="5707987"/>
              <a:ext cx="1791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± 5 minutes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140D-3834-9B47-D19D-0CC8C4FB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accuracy: perplexity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Output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log-likelihood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occurring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  <a:blipFill>
                <a:blip r:embed="rId2"/>
                <a:stretch>
                  <a:fillRect l="-1043" t="-32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F8E10-83E3-3385-D608-734D7C9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98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/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perplexity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5C49D4-8FD0-3A89-069B-8835DB8129A9}"/>
              </a:ext>
            </a:extLst>
          </p:cNvPr>
          <p:cNvSpPr txBox="1"/>
          <p:nvPr/>
        </p:nvSpPr>
        <p:spPr>
          <a:xfrm>
            <a:off x="8463137" y="5009877"/>
            <a:ext cx="28906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Requires dataset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0FA1B-0D68-71A1-5A8E-8D83105C337E}"/>
              </a:ext>
            </a:extLst>
          </p:cNvPr>
          <p:cNvSpPr txBox="1"/>
          <p:nvPr/>
        </p:nvSpPr>
        <p:spPr>
          <a:xfrm>
            <a:off x="4522839" y="4237799"/>
            <a:ext cx="24610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Lower is better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2231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F7A1-9AAF-6CE6-2275-B90FE13E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86C9-58D7-6AD8-5EF7-742DA0F0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20050-F8F4-47B0-D32D-8618D726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154EF-ECC4-7DB0-1C4F-DFB9BDDB1D60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llama-2.2-3B-instruct-F16.gguf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10.5262 +/- 0.07552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266365.05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852444.50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2.95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868809.79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16420A2D-D1D1-EE56-5084-22D6B65D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3A528B0-F6E6-E7A7-13B4-92BD433023EE}"/>
              </a:ext>
            </a:extLst>
          </p:cNvPr>
          <p:cNvGrpSpPr/>
          <p:nvPr/>
        </p:nvGrpSpPr>
        <p:grpSpPr>
          <a:xfrm>
            <a:off x="1347019" y="1496547"/>
            <a:ext cx="3824749" cy="784537"/>
            <a:chOff x="1347019" y="1496547"/>
            <a:chExt cx="3824749" cy="7845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3701D-B1A2-5F6A-0F44-0A1A1677F0DE}"/>
                </a:ext>
              </a:extLst>
            </p:cNvPr>
            <p:cNvSpPr txBox="1"/>
            <p:nvPr/>
          </p:nvSpPr>
          <p:spPr>
            <a:xfrm>
              <a:off x="1347019" y="1496547"/>
              <a:ext cx="24561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Original model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621B764-260C-7258-55E8-351DB0A77A78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3803141" y="1758157"/>
              <a:ext cx="1368627" cy="5229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1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7149</TotalTime>
  <Words>5308</Words>
  <Application>Microsoft Office PowerPoint</Application>
  <PresentationFormat>Widescreen</PresentationFormat>
  <Paragraphs>1191</Paragraphs>
  <Slides>128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128</vt:i4>
      </vt:variant>
    </vt:vector>
  </HeadingPairs>
  <TitlesOfParts>
    <vt:vector size="142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Lucida Sans Typewriter</vt:lpstr>
      <vt:lpstr>Optimistic Display Medium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Getting ready</vt:lpstr>
      <vt:lpstr>VSC account</vt:lpstr>
      <vt:lpstr>GitHub repository</vt:lpstr>
      <vt:lpstr>Hugging Face account</vt:lpstr>
      <vt:lpstr>Hugging Face gated repositories</vt:lpstr>
      <vt:lpstr>Why LLMs locally?</vt:lpstr>
      <vt:lpstr>Motivation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self-attenstion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Reminder: 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 your model: quantization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n-bit integers</vt:lpstr>
      <vt:lpstr>Normalized 4-bit floating point representation</vt:lpstr>
      <vt:lpstr>Quantization methods</vt:lpstr>
      <vt:lpstr>Quantization-aware training</vt:lpstr>
      <vt:lpstr>k-quant</vt:lpstr>
      <vt:lpstr>Quantization using LLaMa.cpp</vt:lpstr>
      <vt:lpstr>Assessing accuracy: perplexity</vt:lpstr>
      <vt:lpstr>Perplexity using LLaMa.cpp</vt:lpstr>
      <vt:lpstr>Perplexity using LLaMa.cpp</vt:lpstr>
      <vt:lpstr>Comparison F16 versus Q3_K_S</vt:lpstr>
      <vt:lpstr>Benchmarking performance</vt:lpstr>
      <vt:lpstr>Benchmarking performance</vt:lpstr>
      <vt:lpstr>Fine tuning</vt:lpstr>
      <vt:lpstr>Why fine-tuning?</vt:lpstr>
      <vt:lpstr>Number of parameters</vt:lpstr>
      <vt:lpstr>Adapters</vt:lpstr>
      <vt:lpstr>Low-order Rank Adaptation (LoRA)</vt:lpstr>
      <vt:lpstr>Squeezing even more: QLoRA</vt:lpstr>
      <vt:lpstr>Conclusions</vt:lpstr>
      <vt:lpstr>Conclusions</vt:lpstr>
      <vt:lpstr>References</vt:lpstr>
      <vt:lpstr>Getting models &amp; data sets</vt:lpstr>
      <vt:lpstr>Hugging Face gate &amp; private models</vt:lpstr>
      <vt:lpstr>Converting Hugging Face models to GGUF</vt:lpstr>
      <vt:lpstr>GGUF models</vt:lpstr>
      <vt:lpstr>Hugging Face data sets</vt:lpstr>
      <vt:lpstr>HPC infrastructure</vt:lpstr>
      <vt:lpstr>Housekeeping</vt:lpstr>
      <vt:lpstr>HPC jobs</vt:lpstr>
      <vt:lpstr>GitHub repository</vt:lpstr>
      <vt:lpstr>Installing software</vt:lpstr>
      <vt:lpstr>Installing MiniForge3</vt:lpstr>
      <vt:lpstr>Environment for hpccm</vt:lpstr>
      <vt:lpstr>Environments for code examples</vt:lpstr>
      <vt:lpstr>Installing Jupyter Lab kernels</vt:lpstr>
      <vt:lpstr>Image definition</vt:lpstr>
      <vt:lpstr>Image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60</cp:revision>
  <dcterms:created xsi:type="dcterms:W3CDTF">2024-10-24T07:20:14Z</dcterms:created>
  <dcterms:modified xsi:type="dcterms:W3CDTF">2024-12-02T14:04:26Z</dcterms:modified>
</cp:coreProperties>
</file>