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2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903" r:id="rId95"/>
    <p:sldId id="822" r:id="rId96"/>
    <p:sldId id="823" r:id="rId97"/>
    <p:sldId id="868" r:id="rId98"/>
    <p:sldId id="872" r:id="rId99"/>
    <p:sldId id="869" r:id="rId100"/>
    <p:sldId id="876" r:id="rId101"/>
    <p:sldId id="877" r:id="rId102"/>
    <p:sldId id="878" r:id="rId103"/>
    <p:sldId id="880" r:id="rId104"/>
    <p:sldId id="879" r:id="rId105"/>
    <p:sldId id="824" r:id="rId106"/>
    <p:sldId id="899" r:id="rId107"/>
    <p:sldId id="900" r:id="rId108"/>
    <p:sldId id="901" r:id="rId109"/>
    <p:sldId id="902" r:id="rId110"/>
    <p:sldId id="904" r:id="rId111"/>
    <p:sldId id="874" r:id="rId112"/>
    <p:sldId id="895" r:id="rId113"/>
    <p:sldId id="821" r:id="rId114"/>
    <p:sldId id="905" r:id="rId115"/>
    <p:sldId id="873" r:id="rId116"/>
    <p:sldId id="870" r:id="rId117"/>
    <p:sldId id="871" r:id="rId118"/>
    <p:sldId id="867" r:id="rId119"/>
    <p:sldId id="875" r:id="rId120"/>
    <p:sldId id="892" r:id="rId121"/>
    <p:sldId id="897" r:id="rId122"/>
    <p:sldId id="893" r:id="rId123"/>
    <p:sldId id="894" r:id="rId124"/>
    <p:sldId id="887" r:id="rId125"/>
    <p:sldId id="888" r:id="rId126"/>
    <p:sldId id="889" r:id="rId127"/>
    <p:sldId id="896" r:id="rId128"/>
    <p:sldId id="898" r:id="rId129"/>
    <p:sldId id="890" r:id="rId130"/>
    <p:sldId id="891" r:id="rId1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903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99"/>
            <p14:sldId id="900"/>
            <p14:sldId id="901"/>
            <p14:sldId id="902"/>
            <p14:sldId id="904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  <p14:sldId id="905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12/02/2024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2024-12-02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12/02/2024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12/02/2024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12/02/2024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3/file/1feb87871436031bdc0f2beaa62a049b-Paper-Conference.pdf" TargetMode="External"/><Relationship Id="rId2" Type="http://schemas.openxmlformats.org/officeDocument/2006/relationships/hyperlink" Target="https://arxiv.org/abs/2106.09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43A-AF8C-B52E-938F-FCBB4F4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076-7188-0F88-A073-42745BA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specialization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Named-entity recognition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Domain-specific specialization</a:t>
            </a:r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Lack of alignment</a:t>
            </a:r>
          </a:p>
          <a:p>
            <a:pPr lvl="1"/>
            <a:r>
              <a:rPr lang="en-US" dirty="0"/>
              <a:t>Catastrophic forgetting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A42D-E041-74D6-3B8A-370D549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F890D-F9D9-E5BE-601E-E5A4A8CCA341}"/>
              </a:ext>
            </a:extLst>
          </p:cNvPr>
          <p:cNvSpPr/>
          <p:nvPr/>
        </p:nvSpPr>
        <p:spPr>
          <a:xfrm rot="1575257">
            <a:off x="4782209" y="4991614"/>
            <a:ext cx="3615559" cy="788276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Expensive!</a:t>
            </a:r>
            <a:endParaRPr lang="LID4096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F53-0BBE-ACCA-75F0-41CB3ED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531-D42D-13E3-9A0D-B84ABFCB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Training time</a:t>
            </a:r>
          </a:p>
          <a:p>
            <a:pPr lvl="1"/>
            <a:r>
              <a:rPr lang="en-US" dirty="0"/>
              <a:t>Catastrophic forgetting</a:t>
            </a:r>
          </a:p>
          <a:p>
            <a:pPr lvl="1"/>
            <a:r>
              <a:rPr lang="en-US" dirty="0"/>
              <a:t>Inference latency</a:t>
            </a:r>
          </a:p>
          <a:p>
            <a:endParaRPr lang="en-US" dirty="0"/>
          </a:p>
          <a:p>
            <a:r>
              <a:rPr lang="en-US" dirty="0"/>
              <a:t>Solution: Parameter-Efficient Fine-Tuning (PEFT)</a:t>
            </a:r>
          </a:p>
          <a:p>
            <a:pPr lvl="1"/>
            <a:r>
              <a:rPr lang="en-US" dirty="0"/>
              <a:t>Adapters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CF4F-DD84-79A9-949D-A861973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1EF-4688-1B58-EFE8-E793CB0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E54A-A7D1-86EC-E618-B900B157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adapter layer after</a:t>
            </a:r>
          </a:p>
          <a:p>
            <a:pPr lvl="1"/>
            <a:r>
              <a:rPr lang="en-US" dirty="0"/>
              <a:t>Multi-head attention layers</a:t>
            </a:r>
          </a:p>
          <a:p>
            <a:pPr lvl="1"/>
            <a:r>
              <a:rPr lang="en-US" dirty="0"/>
              <a:t>Feedforward layers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9159-557B-A993-E16A-9F8101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825A-8B9B-C7E6-29B5-1887B8FB7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8618"/>
          <a:stretch/>
        </p:blipFill>
        <p:spPr bwMode="auto">
          <a:xfrm>
            <a:off x="2236867" y="3098526"/>
            <a:ext cx="7499693" cy="36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7A300-6E90-5E3A-47BE-DAA116B51255}"/>
              </a:ext>
            </a:extLst>
          </p:cNvPr>
          <p:cNvSpPr txBox="1"/>
          <p:nvPr/>
        </p:nvSpPr>
        <p:spPr>
          <a:xfrm>
            <a:off x="5894485" y="2109924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E1A70-B5FD-EC26-FFA4-EB9C30115E90}"/>
              </a:ext>
            </a:extLst>
          </p:cNvPr>
          <p:cNvGrpSpPr/>
          <p:nvPr/>
        </p:nvGrpSpPr>
        <p:grpSpPr>
          <a:xfrm>
            <a:off x="6543675" y="4533900"/>
            <a:ext cx="2995549" cy="1778000"/>
            <a:chOff x="8639175" y="2309376"/>
            <a:chExt cx="2995549" cy="177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40DEFE-BD85-0C68-64CF-ED6E0FA3C22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2309376"/>
              <a:ext cx="1681984" cy="1516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59BBCC-1FCA-55B8-C280-D8F77E2C35B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3519706"/>
              <a:ext cx="1681984" cy="30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6F25D-907B-3D99-E0F7-D04ABC71031D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8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605-5CA7-0568-C514-10955A4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Low-order Rank Adaptation (</a:t>
            </a:r>
            <a:r>
              <a:rPr lang="en-US" dirty="0" err="1"/>
              <a:t>LoRA</a:t>
            </a:r>
            <a:r>
              <a:rPr lang="en-US" dirty="0"/>
              <a:t>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LID4096" dirty="0"/>
              </a:p>
              <a:p>
                <a:pPr lvl="1"/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C8DF-715F-40DF-FDE6-C197DBA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168AC-FE48-6066-E87A-8CA4AF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1" y="2007476"/>
            <a:ext cx="4199736" cy="36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/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low-rank approximation</a:t>
                </a:r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blipFill>
                <a:blip r:embed="rId4"/>
                <a:stretch>
                  <a:fillRect l="-3900" t="-5072" r="-5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6F353-A857-0346-CC1A-79144CAC3D58}"/>
              </a:ext>
            </a:extLst>
          </p:cNvPr>
          <p:cNvGrpSpPr/>
          <p:nvPr/>
        </p:nvGrpSpPr>
        <p:grpSpPr>
          <a:xfrm>
            <a:off x="8610599" y="3142593"/>
            <a:ext cx="3024125" cy="1121815"/>
            <a:chOff x="8610599" y="3142593"/>
            <a:chExt cx="3024125" cy="11218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A3141-CF3B-F4AF-4B1D-A152C9E044C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8610600" y="3142593"/>
              <a:ext cx="1710559" cy="683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1AA1-9BCA-7A9E-2994-1BE447D4AB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610599" y="3825766"/>
              <a:ext cx="1710560" cy="438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9AD95-A986-601F-4A1A-FFA069D6176C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81C51-292F-D0AD-2359-29F0F711EB20}"/>
              </a:ext>
            </a:extLst>
          </p:cNvPr>
          <p:cNvSpPr/>
          <p:nvPr/>
        </p:nvSpPr>
        <p:spPr>
          <a:xfrm>
            <a:off x="1505415" y="3564156"/>
            <a:ext cx="959005" cy="427981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F64E-EA5A-7241-EE5D-FE52892DF657}"/>
              </a:ext>
            </a:extLst>
          </p:cNvPr>
          <p:cNvSpPr txBox="1"/>
          <p:nvPr/>
        </p:nvSpPr>
        <p:spPr>
          <a:xfrm>
            <a:off x="4522885" y="5860666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711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0D5-1F7C-F4E5-9D13-1B1B9114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even more: </a:t>
            </a:r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A1A-1737-332D-4B0E-498A90C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pre-trained model</a:t>
            </a:r>
          </a:p>
          <a:p>
            <a:pPr lvl="1"/>
            <a:r>
              <a:rPr lang="en-US" dirty="0"/>
              <a:t>NF4</a:t>
            </a:r>
          </a:p>
          <a:p>
            <a:pPr lvl="1"/>
            <a:r>
              <a:rPr lang="en-US" dirty="0"/>
              <a:t>Block-wise quantization to mitigate outliers</a:t>
            </a:r>
          </a:p>
          <a:p>
            <a:pPr lvl="1"/>
            <a:r>
              <a:rPr lang="en-US" dirty="0"/>
              <a:t>Double quantization: quantize quantization constants</a:t>
            </a:r>
          </a:p>
          <a:p>
            <a:pPr lvl="1"/>
            <a:endParaRPr lang="en-US" dirty="0"/>
          </a:p>
          <a:p>
            <a:r>
              <a:rPr lang="en-US" dirty="0"/>
              <a:t>Dequantization layer-by-layer as required</a:t>
            </a:r>
          </a:p>
          <a:p>
            <a:pPr lvl="1"/>
            <a:r>
              <a:rPr lang="en-US" dirty="0"/>
              <a:t>Forward pass</a:t>
            </a:r>
          </a:p>
          <a:p>
            <a:pPr lvl="1"/>
            <a:r>
              <a:rPr lang="en-US" dirty="0"/>
              <a:t>Backward pass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040A-2420-E11B-453B-333813B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C6E-3DF1-1A78-7679-9C260BE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B359-7741-CE1D-C9D5-9E7F22C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hlinkClick r:id="rId2"/>
              </a:rPr>
              <a:t>LoRA</a:t>
            </a:r>
            <a:r>
              <a:rPr lang="en-US" i="1" dirty="0">
                <a:hlinkClick r:id="rId2"/>
              </a:rPr>
              <a:t>: Low-Rank Adaptation of Large Language Models</a:t>
            </a:r>
            <a:r>
              <a:rPr lang="en-US" dirty="0"/>
              <a:t>, Hu et al., 2021</a:t>
            </a:r>
          </a:p>
          <a:p>
            <a:r>
              <a:rPr lang="en-US" i="1" dirty="0" err="1">
                <a:hlinkClick r:id="rId3"/>
              </a:rPr>
              <a:t>QLoRA</a:t>
            </a:r>
            <a:r>
              <a:rPr lang="en-US" i="1" dirty="0">
                <a:hlinkClick r:id="rId3"/>
              </a:rPr>
              <a:t>: Efficient Finetuning of Quantized LLMs</a:t>
            </a:r>
            <a:r>
              <a:rPr lang="en-US" dirty="0"/>
              <a:t>, </a:t>
            </a:r>
            <a:r>
              <a:rPr lang="en-US" dirty="0" err="1"/>
              <a:t>Dettmers</a:t>
            </a:r>
            <a:r>
              <a:rPr lang="en-US" dirty="0"/>
              <a:t> et al.,2023</a:t>
            </a:r>
          </a:p>
          <a:p>
            <a:r>
              <a:rPr lang="en-US" dirty="0">
                <a:hlinkClick r:id="rId4"/>
              </a:rPr>
              <a:t>VSC documentation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3EA-FCC1-6F74-F313-9C5E0779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971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066-19BC-4899-99D9-8CA3580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4-bit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37A6-5B17-2FAA-8BBC-07D1D9A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x between -1.0 and 1</a:t>
            </a:r>
          </a:p>
          <a:p>
            <a:r>
              <a:rPr lang="en-US" dirty="0"/>
              <a:t>Keep track of offset, scale</a:t>
            </a:r>
          </a:p>
          <a:p>
            <a:r>
              <a:rPr lang="en-US" dirty="0"/>
              <a:t>"Bin" </a:t>
            </a:r>
            <a:r>
              <a:rPr lang="en-US" i="1" dirty="0"/>
              <a:t>x</a:t>
            </a:r>
            <a:r>
              <a:rPr lang="en-US" dirty="0"/>
              <a:t> into appropriate bucket = 15 equidistant points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563E-5E23-7CA5-01D7-A827C9A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562FB-E778-F1C4-0A4C-44318B6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09157"/>
            <a:ext cx="1076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30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5339</Words>
  <Application>Microsoft Office PowerPoint</Application>
  <PresentationFormat>Widescreen</PresentationFormat>
  <Paragraphs>1196</Paragraphs>
  <Slides>129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Normalized 4-bit floating point representation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Why fine-tuning?</vt:lpstr>
      <vt:lpstr>Number of parameters</vt:lpstr>
      <vt:lpstr>Adapters</vt:lpstr>
      <vt:lpstr>Low-order Rank Adaptation (LoRA)</vt:lpstr>
      <vt:lpstr>Squeezing even more: QLoRA</vt:lpstr>
      <vt:lpstr>Conclusions</vt:lpstr>
      <vt:lpstr>Conclusions</vt:lpstr>
      <vt:lpstr>References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61</cp:revision>
  <dcterms:created xsi:type="dcterms:W3CDTF">2024-10-24T07:20:14Z</dcterms:created>
  <dcterms:modified xsi:type="dcterms:W3CDTF">2024-12-02T14:18:58Z</dcterms:modified>
</cp:coreProperties>
</file>