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2"/>
  </p:notesMasterIdLst>
  <p:sldIdLst>
    <p:sldId id="268" r:id="rId3"/>
    <p:sldId id="281" r:id="rId4"/>
    <p:sldId id="784" r:id="rId5"/>
    <p:sldId id="257" r:id="rId6"/>
    <p:sldId id="258" r:id="rId7"/>
    <p:sldId id="259" r:id="rId8"/>
    <p:sldId id="809" r:id="rId9"/>
    <p:sldId id="810" r:id="rId10"/>
    <p:sldId id="270" r:id="rId11"/>
    <p:sldId id="271" r:id="rId12"/>
    <p:sldId id="272" r:id="rId13"/>
    <p:sldId id="260" r:id="rId14"/>
    <p:sldId id="792" r:id="rId15"/>
    <p:sldId id="261" r:id="rId16"/>
    <p:sldId id="786" r:id="rId17"/>
    <p:sldId id="787" r:id="rId18"/>
    <p:sldId id="788" r:id="rId19"/>
    <p:sldId id="789" r:id="rId20"/>
    <p:sldId id="790" r:id="rId21"/>
    <p:sldId id="796" r:id="rId22"/>
    <p:sldId id="801" r:id="rId23"/>
    <p:sldId id="802" r:id="rId24"/>
    <p:sldId id="805" r:id="rId25"/>
    <p:sldId id="813" r:id="rId26"/>
    <p:sldId id="807" r:id="rId27"/>
    <p:sldId id="811" r:id="rId28"/>
    <p:sldId id="791" r:id="rId29"/>
    <p:sldId id="808" r:id="rId30"/>
    <p:sldId id="793" r:id="rId31"/>
    <p:sldId id="263" r:id="rId32"/>
    <p:sldId id="262" r:id="rId33"/>
    <p:sldId id="265" r:id="rId34"/>
    <p:sldId id="266" r:id="rId35"/>
    <p:sldId id="799" r:id="rId36"/>
    <p:sldId id="794" r:id="rId37"/>
    <p:sldId id="785" r:id="rId38"/>
    <p:sldId id="797" r:id="rId39"/>
    <p:sldId id="795" r:id="rId40"/>
    <p:sldId id="800" r:id="rId41"/>
    <p:sldId id="814" r:id="rId42"/>
    <p:sldId id="816" r:id="rId43"/>
    <p:sldId id="815" r:id="rId44"/>
    <p:sldId id="817" r:id="rId45"/>
    <p:sldId id="818" r:id="rId46"/>
    <p:sldId id="819" r:id="rId47"/>
    <p:sldId id="820" r:id="rId48"/>
    <p:sldId id="822" r:id="rId49"/>
    <p:sldId id="823" r:id="rId50"/>
    <p:sldId id="821" r:id="rId5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Why LLMs" id="{F7BBE8C6-D884-4B95-9D62-BF9FEBBAC5DF}">
          <p14:sldIdLst>
            <p14:sldId id="258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22"/>
            <p14:sldId id="823"/>
            <p14:sldId id="8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11/06/2024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11/06/2024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11/06/2024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11/06/2024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2024-11-06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11/06/2024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11/06/2024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6/11/2024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6/11/2024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6/11/2024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6/11/2024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11/06/2024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11/06/2024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11/06/2024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11/06/2024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11/06/2024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11/06/2024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11/06/2024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github.com/pgvector/pgvecto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18" Type="http://schemas.openxmlformats.org/officeDocument/2006/relationships/image" Target="../media/image33.png"/><Relationship Id="rId7" Type="http://schemas.openxmlformats.org/officeDocument/2006/relationships/image" Target="../media/image290.png"/><Relationship Id="rId12" Type="http://schemas.openxmlformats.org/officeDocument/2006/relationships/image" Target="../media/image28.png"/><Relationship Id="rId17" Type="http://schemas.openxmlformats.org/officeDocument/2006/relationships/image" Target="../media/image32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image" Target="../media/image270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8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10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retrieval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16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68" y="1173480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308038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17.6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5CEE6-8EF1-A6F6-E613-2312CD5814B7}"/>
              </a:ext>
            </a:extLst>
          </p:cNvPr>
          <p:cNvSpPr txBox="1"/>
          <p:nvPr/>
        </p:nvSpPr>
        <p:spPr>
          <a:xfrm>
            <a:off x="3215149" y="5833130"/>
            <a:ext cx="603338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Model should fit in device + host RAM!</a:t>
            </a:r>
            <a:endParaRPr lang="LID4096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C18B1-0E80-3BC4-AE2F-7C09C63460F2}"/>
              </a:ext>
            </a:extLst>
          </p:cNvPr>
          <p:cNvSpPr txBox="1"/>
          <p:nvPr/>
        </p:nvSpPr>
        <p:spPr>
          <a:xfrm>
            <a:off x="965576" y="4285168"/>
            <a:ext cx="10058401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gemma2:27b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model requires more system memory (12.5 GiB)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than is available (8.9 GiB)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384437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pic>
        <p:nvPicPr>
          <p:cNvPr id="11" name="Picture 10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43D0647C-6D7A-A434-D7CC-F5717107E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phic 12" descr="Crying face with solid fill with solid fill">
            <a:extLst>
              <a:ext uri="{FF2B5EF4-FFF2-40B4-BE49-F238E27FC236}">
                <a16:creationId xmlns:a16="http://schemas.microsoft.com/office/drawing/2014/main" id="{4618AC3B-079B-2795-9A32-43A397511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3400" y="54153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your data: ingestion</a:t>
            </a:r>
          </a:p>
          <a:p>
            <a:r>
              <a:rPr lang="en-US" dirty="0"/>
              <a:t>Index your data: embeddings</a:t>
            </a:r>
          </a:p>
          <a:p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50D3B-8FC5-E6E0-9316-298D8ABAA787}"/>
              </a:ext>
            </a:extLst>
          </p:cNvPr>
          <p:cNvSpPr txBox="1"/>
          <p:nvPr/>
        </p:nvSpPr>
        <p:spPr>
          <a:xfrm>
            <a:off x="2792361" y="4345858"/>
            <a:ext cx="26619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</a:t>
            </a:r>
            <a:r>
              <a:rPr lang="en-US" sz="2800" dirty="0" err="1"/>
              <a:t>LlamaIndex</a:t>
            </a:r>
            <a:endParaRPr lang="LID4096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6C1B31-23D9-DBF9-BAE1-CA0176577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86" y="2262370"/>
            <a:ext cx="3568115" cy="70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</a:t>
            </a:r>
            <a:r>
              <a:rPr lang="en-US" sz="2800" dirty="0" err="1"/>
              <a:t>tokenazition</a:t>
            </a:r>
            <a:r>
              <a:rPr lang="en-US" sz="2800" dirty="0"/>
              <a:t>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lvl="1"/>
            <a:r>
              <a:rPr lang="en-US" dirty="0"/>
              <a:t>Compute embedding from query text</a:t>
            </a:r>
          </a:p>
          <a:p>
            <a:pPr lvl="1"/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lvl="1"/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DE6C2BD-D5C0-3E43-E70F-0788DFCF2E14}"/>
              </a:ext>
            </a:extLst>
          </p:cNvPr>
          <p:cNvSpPr/>
          <p:nvPr/>
        </p:nvSpPr>
        <p:spPr>
          <a:xfrm>
            <a:off x="8662219" y="2786115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02F8D7-B987-7D2D-1930-8F035B6B676B}"/>
              </a:ext>
            </a:extLst>
          </p:cNvPr>
          <p:cNvSpPr/>
          <p:nvPr/>
        </p:nvSpPr>
        <p:spPr>
          <a:xfrm>
            <a:off x="9085006" y="2479828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39039C-A9E1-2ECF-D764-D3F1B5706218}"/>
              </a:ext>
            </a:extLst>
          </p:cNvPr>
          <p:cNvSpPr/>
          <p:nvPr/>
        </p:nvSpPr>
        <p:spPr>
          <a:xfrm>
            <a:off x="9397180" y="3206365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6700B5-FBA8-4B14-8DB7-9C3C3F4350F2}"/>
              </a:ext>
            </a:extLst>
          </p:cNvPr>
          <p:cNvSpPr/>
          <p:nvPr/>
        </p:nvSpPr>
        <p:spPr>
          <a:xfrm>
            <a:off x="9982200" y="2350203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7C0717-AD11-2237-9638-60A16195A7FB}"/>
              </a:ext>
            </a:extLst>
          </p:cNvPr>
          <p:cNvSpPr/>
          <p:nvPr/>
        </p:nvSpPr>
        <p:spPr>
          <a:xfrm>
            <a:off x="9416844" y="2860956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9657BD-C2CB-FC23-D78E-EC905653DBFF}"/>
              </a:ext>
            </a:extLst>
          </p:cNvPr>
          <p:cNvSpPr/>
          <p:nvPr/>
        </p:nvSpPr>
        <p:spPr>
          <a:xfrm>
            <a:off x="9849464" y="3495853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418E5C-19D3-AD9D-068B-3343C7C6F657}"/>
              </a:ext>
            </a:extLst>
          </p:cNvPr>
          <p:cNvSpPr/>
          <p:nvPr/>
        </p:nvSpPr>
        <p:spPr>
          <a:xfrm>
            <a:off x="10326328" y="2975769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32392" y="2320414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LLMs?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Computing on the edge: quantization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your model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 err="1"/>
              <a:t>Disadvantates</a:t>
            </a:r>
            <a:endParaRPr lang="en-US" dirty="0"/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E6876-1D03-218D-6FA4-EB5886E5FF0E}"/>
              </a:ext>
            </a:extLst>
          </p:cNvPr>
          <p:cNvSpPr txBox="1"/>
          <p:nvPr/>
        </p:nvSpPr>
        <p:spPr>
          <a:xfrm>
            <a:off x="2654708" y="552829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endParaRPr lang="LID4096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95D60-484D-AC57-2E38-59D50820DDD2}"/>
              </a:ext>
            </a:extLst>
          </p:cNvPr>
          <p:cNvSpPr txBox="1"/>
          <p:nvPr/>
        </p:nvSpPr>
        <p:spPr>
          <a:xfrm>
            <a:off x="2885768" y="5528291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10000001</a:t>
            </a:r>
            <a:endParaRPr lang="LID4096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EF0B4-AA28-1565-8091-D05D1971C510}"/>
              </a:ext>
            </a:extLst>
          </p:cNvPr>
          <p:cNvSpPr txBox="1"/>
          <p:nvPr/>
        </p:nvSpPr>
        <p:spPr>
          <a:xfrm>
            <a:off x="4214327" y="5528291"/>
            <a:ext cx="3153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0100111101001011...</a:t>
            </a:r>
            <a:endParaRPr lang="LID4096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214E83-7325-3F49-F263-E868A19A9CAF}"/>
              </a:ext>
            </a:extLst>
          </p:cNvPr>
          <p:cNvGrpSpPr/>
          <p:nvPr/>
        </p:nvGrpSpPr>
        <p:grpSpPr>
          <a:xfrm>
            <a:off x="2534483" y="5886715"/>
            <a:ext cx="590226" cy="543999"/>
            <a:chOff x="2534483" y="5886715"/>
            <a:chExt cx="590226" cy="543999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B853C93F-203A-5397-D966-7024BB72E187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C0E3F4-4962-B7AE-1D4E-B8215587ADCE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9A42B8-1C4C-3829-0A38-A64EBF927667}"/>
              </a:ext>
            </a:extLst>
          </p:cNvPr>
          <p:cNvGrpSpPr/>
          <p:nvPr/>
        </p:nvGrpSpPr>
        <p:grpSpPr>
          <a:xfrm>
            <a:off x="3004484" y="5886718"/>
            <a:ext cx="1311879" cy="543996"/>
            <a:chOff x="3004484" y="5886718"/>
            <a:chExt cx="1311879" cy="54399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E568C126-8DEA-7536-CA70-279797FD0BC4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C39B97-DF5F-774A-40E5-2D991ED238E5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C39E6E-40E6-4E0F-A940-8B02C6B1ED89}"/>
              </a:ext>
            </a:extLst>
          </p:cNvPr>
          <p:cNvGrpSpPr/>
          <p:nvPr/>
        </p:nvGrpSpPr>
        <p:grpSpPr>
          <a:xfrm>
            <a:off x="4381478" y="5886717"/>
            <a:ext cx="2914060" cy="543997"/>
            <a:chOff x="4381478" y="5886717"/>
            <a:chExt cx="2914060" cy="543997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DBC5438A-0435-F841-6851-4EBE4EEE54E4}"/>
                </a:ext>
              </a:extLst>
            </p:cNvPr>
            <p:cNvSpPr/>
            <p:nvPr/>
          </p:nvSpPr>
          <p:spPr>
            <a:xfrm rot="16200000">
              <a:off x="5738783" y="4529412"/>
              <a:ext cx="199449" cy="291406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FD7629-E8DE-D440-4CBA-6609006860F4}"/>
                </a:ext>
              </a:extLst>
            </p:cNvPr>
            <p:cNvSpPr txBox="1"/>
            <p:nvPr/>
          </p:nvSpPr>
          <p:spPr>
            <a:xfrm>
              <a:off x="5148317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FDE25-4D6A-14F8-AFCF-CAA091FB9892}"/>
              </a:ext>
            </a:extLst>
          </p:cNvPr>
          <p:cNvSpPr txBox="1"/>
          <p:nvPr/>
        </p:nvSpPr>
        <p:spPr>
          <a:xfrm>
            <a:off x="2654708" y="552829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endParaRPr lang="LID4096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2591B-FBD5-588A-9DAA-EA150112518B}"/>
              </a:ext>
            </a:extLst>
          </p:cNvPr>
          <p:cNvSpPr txBox="1"/>
          <p:nvPr/>
        </p:nvSpPr>
        <p:spPr>
          <a:xfrm>
            <a:off x="3102079" y="5528291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10001</a:t>
            </a:r>
            <a:endParaRPr lang="LID4096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6C786-7D87-41AB-46B7-F0D1B09AEAC2}"/>
              </a:ext>
            </a:extLst>
          </p:cNvPr>
          <p:cNvSpPr txBox="1"/>
          <p:nvPr/>
        </p:nvSpPr>
        <p:spPr>
          <a:xfrm>
            <a:off x="4450306" y="5528291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0100111101</a:t>
            </a:r>
            <a:endParaRPr lang="LID4096" sz="24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E8D44FD-DFE0-C3FD-F591-E02E7910BB83}"/>
              </a:ext>
            </a:extLst>
          </p:cNvPr>
          <p:cNvSpPr/>
          <p:nvPr/>
        </p:nvSpPr>
        <p:spPr>
          <a:xfrm rot="16200000">
            <a:off x="3560699" y="5330503"/>
            <a:ext cx="199450" cy="13118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5EDAC90-75F1-016D-AF1E-1FBF4F90776D}"/>
              </a:ext>
            </a:extLst>
          </p:cNvPr>
          <p:cNvSpPr/>
          <p:nvPr/>
        </p:nvSpPr>
        <p:spPr>
          <a:xfrm rot="16200000">
            <a:off x="5292445" y="5024912"/>
            <a:ext cx="174665" cy="18982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E409783-1AC5-D192-AD93-2528B8A62BF8}"/>
              </a:ext>
            </a:extLst>
          </p:cNvPr>
          <p:cNvSpPr/>
          <p:nvPr/>
        </p:nvSpPr>
        <p:spPr>
          <a:xfrm rot="16200000">
            <a:off x="2700192" y="5841231"/>
            <a:ext cx="199451" cy="2904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4F0053-B36C-F47E-DCA4-D251AD0EEA57}"/>
              </a:ext>
            </a:extLst>
          </p:cNvPr>
          <p:cNvSpPr txBox="1"/>
          <p:nvPr/>
        </p:nvSpPr>
        <p:spPr>
          <a:xfrm>
            <a:off x="2534483" y="606138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7A41F5-0592-7CD2-FA2B-3161CF96B6FD}"/>
              </a:ext>
            </a:extLst>
          </p:cNvPr>
          <p:cNvSpPr txBox="1"/>
          <p:nvPr/>
        </p:nvSpPr>
        <p:spPr>
          <a:xfrm>
            <a:off x="3077953" y="6061382"/>
            <a:ext cx="111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0C7D4C-8F93-01A2-8DCA-8601931DC1AB}"/>
              </a:ext>
            </a:extLst>
          </p:cNvPr>
          <p:cNvSpPr txBox="1"/>
          <p:nvPr/>
        </p:nvSpPr>
        <p:spPr>
          <a:xfrm>
            <a:off x="4902510" y="606138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mantissa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5C660-5CE1-0A4D-B09A-790EAEC55D1A}"/>
              </a:ext>
            </a:extLst>
          </p:cNvPr>
          <p:cNvSpPr txBox="1"/>
          <p:nvPr/>
        </p:nvSpPr>
        <p:spPr>
          <a:xfrm>
            <a:off x="2654708" y="552829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endParaRPr lang="LID4096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5069D-65F0-0A6E-67FA-725273FD1273}"/>
              </a:ext>
            </a:extLst>
          </p:cNvPr>
          <p:cNvSpPr txBox="1"/>
          <p:nvPr/>
        </p:nvSpPr>
        <p:spPr>
          <a:xfrm>
            <a:off x="2885768" y="5528291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10000001</a:t>
            </a:r>
            <a:endParaRPr lang="LID4096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1C232D-BCB7-C09C-470B-8CC6663905D8}"/>
              </a:ext>
            </a:extLst>
          </p:cNvPr>
          <p:cNvSpPr txBox="1"/>
          <p:nvPr/>
        </p:nvSpPr>
        <p:spPr>
          <a:xfrm>
            <a:off x="4351981" y="5528291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0100111</a:t>
            </a:r>
            <a:endParaRPr lang="LID4096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E63902-01F2-722B-F1F4-822D3FE486FF}"/>
              </a:ext>
            </a:extLst>
          </p:cNvPr>
          <p:cNvGrpSpPr/>
          <p:nvPr/>
        </p:nvGrpSpPr>
        <p:grpSpPr>
          <a:xfrm>
            <a:off x="2534483" y="5886715"/>
            <a:ext cx="590226" cy="543999"/>
            <a:chOff x="2534483" y="5886715"/>
            <a:chExt cx="590226" cy="543999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303C2100-F444-5DB7-26C0-96C43567903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BBBA24-F3F6-313F-1973-8D69DE4FFBA0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AFA2D2-5128-A1A4-13D7-C6B56459C3AE}"/>
              </a:ext>
            </a:extLst>
          </p:cNvPr>
          <p:cNvGrpSpPr/>
          <p:nvPr/>
        </p:nvGrpSpPr>
        <p:grpSpPr>
          <a:xfrm>
            <a:off x="3004484" y="5886718"/>
            <a:ext cx="1311879" cy="543996"/>
            <a:chOff x="3004484" y="5886718"/>
            <a:chExt cx="1311879" cy="54399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462710DF-C8DC-0139-4380-B85A42E90F41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D3BCD2-815F-D19E-144E-EC2ED89FBE82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898261-655B-A363-05C3-E0990457DC8F}"/>
              </a:ext>
            </a:extLst>
          </p:cNvPr>
          <p:cNvGrpSpPr/>
          <p:nvPr/>
        </p:nvGrpSpPr>
        <p:grpSpPr>
          <a:xfrm>
            <a:off x="4381478" y="5886717"/>
            <a:ext cx="1402948" cy="543997"/>
            <a:chOff x="4381478" y="5886717"/>
            <a:chExt cx="2914060" cy="543997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64E0ABFC-D22A-FFF1-2A45-936BE576D567}"/>
                </a:ext>
              </a:extLst>
            </p:cNvPr>
            <p:cNvSpPr/>
            <p:nvPr/>
          </p:nvSpPr>
          <p:spPr>
            <a:xfrm rot="16200000">
              <a:off x="5738783" y="4529412"/>
              <a:ext cx="199449" cy="291406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667AA1-6E8F-50C3-DDF8-B3ACFFD9F433}"/>
                </a:ext>
              </a:extLst>
            </p:cNvPr>
            <p:cNvSpPr txBox="1"/>
            <p:nvPr/>
          </p:nvSpPr>
          <p:spPr>
            <a:xfrm>
              <a:off x="4739871" y="6061382"/>
              <a:ext cx="1109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9B6-151E-930D-374D-6AD5A6A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methods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FE6-0B24-9E1E-6917-7B722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Post-Training Quantization (PTQ)</a:t>
            </a:r>
          </a:p>
          <a:p>
            <a:pPr lvl="1"/>
            <a:r>
              <a:rPr lang="en-US" dirty="0"/>
              <a:t>Can be applied to any model</a:t>
            </a:r>
          </a:p>
          <a:p>
            <a:pPr lvl="1"/>
            <a:r>
              <a:rPr lang="en-US" dirty="0"/>
              <a:t>Potentially higher loss of accuracy</a:t>
            </a:r>
          </a:p>
          <a:p>
            <a:r>
              <a:rPr lang="en-US" dirty="0"/>
              <a:t>Quantization-aware training</a:t>
            </a:r>
          </a:p>
          <a:p>
            <a:pPr lvl="1"/>
            <a:r>
              <a:rPr lang="en-US" dirty="0"/>
              <a:t>Only for your own models</a:t>
            </a:r>
          </a:p>
          <a:p>
            <a:pPr lvl="1"/>
            <a:r>
              <a:rPr lang="en-US" dirty="0"/>
              <a:t>Better accuracy</a:t>
            </a:r>
          </a:p>
          <a:p>
            <a:r>
              <a:rPr lang="en-US" dirty="0"/>
              <a:t>... (very active area of research)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D188-C764-32D0-AC0F-E233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8449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65DA9-45EE-8580-3833-900A2BC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Quantization-aware training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CD15-4822-D900-196F-C3922B6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48</a:t>
            </a:fld>
            <a:endParaRPr lang="LID4096"/>
          </a:p>
        </p:txBody>
      </p:sp>
      <p:pic>
        <p:nvPicPr>
          <p:cNvPr id="1026" name="Picture 2" descr="Flow chart of quantization-aware training. ">
            <a:extLst>
              <a:ext uri="{FF2B5EF4-FFF2-40B4-BE49-F238E27FC236}">
                <a16:creationId xmlns:a16="http://schemas.microsoft.com/office/drawing/2014/main" id="{D9016BFA-AFCB-7C0A-4BC4-01BBBB58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11" y="1870075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460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</TotalTime>
  <Words>2132</Words>
  <Application>Microsoft Office PowerPoint</Application>
  <PresentationFormat>Widescreen</PresentationFormat>
  <Paragraphs>474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Why LLMs?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Shrinking your model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Quantization methods</vt:lpstr>
      <vt:lpstr>Quantization-aware training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19</cp:revision>
  <dcterms:created xsi:type="dcterms:W3CDTF">2024-10-24T07:20:14Z</dcterms:created>
  <dcterms:modified xsi:type="dcterms:W3CDTF">2024-11-06T16:02:52Z</dcterms:modified>
</cp:coreProperties>
</file>