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5" r:id="rId1"/>
    <p:sldMasterId id="2147483724" r:id="rId2"/>
  </p:sldMasterIdLst>
  <p:notesMasterIdLst>
    <p:notesMasterId r:id="rId21"/>
  </p:notesMasterIdLst>
  <p:handoutMasterIdLst>
    <p:handoutMasterId r:id="rId22"/>
  </p:handoutMasterIdLst>
  <p:sldIdLst>
    <p:sldId id="291" r:id="rId3"/>
    <p:sldId id="357" r:id="rId4"/>
    <p:sldId id="349" r:id="rId5"/>
    <p:sldId id="350" r:id="rId6"/>
    <p:sldId id="351" r:id="rId7"/>
    <p:sldId id="352" r:id="rId8"/>
    <p:sldId id="365" r:id="rId9"/>
    <p:sldId id="366" r:id="rId10"/>
    <p:sldId id="364" r:id="rId11"/>
    <p:sldId id="359" r:id="rId12"/>
    <p:sldId id="360" r:id="rId13"/>
    <p:sldId id="361" r:id="rId14"/>
    <p:sldId id="362" r:id="rId15"/>
    <p:sldId id="363" r:id="rId16"/>
    <p:sldId id="353" r:id="rId17"/>
    <p:sldId id="356" r:id="rId18"/>
    <p:sldId id="354" r:id="rId19"/>
    <p:sldId id="355" r:id="rId20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B7B7B"/>
    <a:srgbClr val="2297BB"/>
    <a:srgbClr val="1C7698"/>
    <a:srgbClr val="9E0003"/>
    <a:srgbClr val="1E82AA"/>
    <a:srgbClr val="EA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7" autoAdjust="0"/>
    <p:restoredTop sz="90015" autoAdjust="0"/>
  </p:normalViewPr>
  <p:slideViewPr>
    <p:cSldViewPr>
      <p:cViewPr varScale="1">
        <p:scale>
          <a:sx n="55" d="100"/>
          <a:sy n="55" d="100"/>
        </p:scale>
        <p:origin x="90" y="4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376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r>
              <a:rPr lang="nl-BE" dirty="0" smtClean="0"/>
              <a:t>Stuurgroep VSC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6B5F45FD-1C93-4102-AC35-2CA43827ACAE}" type="datetimeFigureOut">
              <a:rPr lang="nl-BE" smtClean="0"/>
              <a:pPr/>
              <a:t>28/04/2017</a:t>
            </a:fld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1871ECB7-056B-47B5-856E-D21E9BC2CD74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943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98538-E2FC-46EF-8B9D-3817FCE86774}" type="datetimeFigureOut">
              <a:rPr lang="nl-BE" smtClean="0"/>
              <a:pPr/>
              <a:t>28/04/2017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446510" y="4691063"/>
            <a:ext cx="5904656" cy="4443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1A010-9702-4FEB-A913-B7F75D08CFCC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798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4625" indent="-1746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63538" indent="-188913" algn="l" defTabSz="914400" rtl="0" eaLnBrk="1" latinLnBrk="0" hangingPunct="1">
      <a:buFont typeface="Wingdings" pitchFamily="2" charset="2"/>
      <a:buChar char="§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538163" indent="-174625" algn="l" defTabSz="914400" rtl="0" eaLnBrk="1" latinLnBrk="0" hangingPunct="1">
      <a:buFont typeface="Courier New" pitchFamily="49" charset="0"/>
      <a:buChar char="o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712788" indent="-174625" algn="l" defTabSz="914400" rtl="0" eaLnBrk="1" latinLnBrk="0" hangingPunct="1">
      <a:buFont typeface="Wingdings" pitchFamily="2" charset="2"/>
      <a:buChar char="Ø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901700" indent="-188913" algn="l" defTabSz="914400" rtl="0" eaLnBrk="1" latinLnBrk="0" hangingPunct="1">
      <a:buFont typeface="Wingdings" pitchFamily="2" charset="2"/>
      <a:buChar char="v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SC Titel en tekstv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nl-NL" sz="3600" b="1" dirty="0">
                <a:solidFill>
                  <a:srgbClr val="2297B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334434" y="1628776"/>
            <a:ext cx="11523133" cy="496887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SC 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nl-NL" sz="3600" b="1" dirty="0">
                <a:solidFill>
                  <a:srgbClr val="2297B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nl-NL" dirty="0" smtClean="0"/>
              <a:t>Klik om de stijl te bewerken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SC Le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6DD7-0ADB-49BA-922C-ADA5D4A64712}" type="datetimeFigureOut">
              <a:rPr lang="en-US" smtClean="0"/>
              <a:t>2017-04-28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2D24-7BE6-46D4-B018-BE9AEDEE7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6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SC Titel present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2420888"/>
            <a:ext cx="10944192" cy="12240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lnSpc>
                <a:spcPct val="100000"/>
              </a:lnSpc>
              <a:buNone/>
              <a:defRPr sz="3600" b="1">
                <a:solidFill>
                  <a:srgbClr val="7B7B7B"/>
                </a:solidFill>
              </a:defRPr>
            </a:lvl1pPr>
          </a:lstStyle>
          <a:p>
            <a:pPr lvl="0"/>
            <a:r>
              <a:rPr lang="nl-NL" dirty="0" smtClean="0"/>
              <a:t>Titel van de presentatie</a:t>
            </a:r>
            <a:endParaRPr lang="nl-BE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623392" y="3716338"/>
            <a:ext cx="10944192" cy="1225550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buNone/>
              <a:defRPr sz="2400">
                <a:solidFill>
                  <a:srgbClr val="7B7B7B"/>
                </a:solidFill>
              </a:defRPr>
            </a:lvl1pPr>
          </a:lstStyle>
          <a:p>
            <a:pPr lvl="0"/>
            <a:r>
              <a:rPr lang="nl-NL" dirty="0" smtClean="0"/>
              <a:t>Ondertitel van de presentatie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10" y="214290"/>
            <a:ext cx="819155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8100000" algn="ctr" rotWithShape="0">
              <a:srgbClr val="FFFFFF">
                <a:alpha val="7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stijl te bewerken</a:t>
            </a:r>
            <a:endParaRPr lang="en-US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09" y="1571612"/>
            <a:ext cx="1143008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 smtClean="0"/>
          </a:p>
        </p:txBody>
      </p:sp>
      <p:pic>
        <p:nvPicPr>
          <p:cNvPr id="2" name="Afbeelding 1" descr="logo_VSC_CMYK_2013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260649"/>
            <a:ext cx="2611803" cy="9402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3" r:id="rId2"/>
    <p:sldLayoutId id="2147483726" r:id="rId3"/>
    <p:sldLayoutId id="2147483727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600" b="1" dirty="0" smtClean="0">
          <a:solidFill>
            <a:srgbClr val="2297BB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ゴシック" pitchFamily="-9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ゴシック" pitchFamily="-9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ゴシック" pitchFamily="-9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ゴシック" pitchFamily="-9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ゴシック" pitchFamily="-9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ゴシック" pitchFamily="-9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ゴシック" pitchFamily="-9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ゴシック" pitchFamily="-92" charset="-128"/>
        </a:defRPr>
      </a:lvl9pPr>
    </p:titleStyle>
    <p:bodyStyle>
      <a:lvl1pPr marL="273050" indent="-273050" algn="l" rtl="0" eaLnBrk="1" fontAlgn="base" hangingPunct="1">
        <a:lnSpc>
          <a:spcPts val="2600"/>
        </a:lnSpc>
        <a:spcBef>
          <a:spcPts val="200"/>
        </a:spcBef>
        <a:spcAft>
          <a:spcPts val="200"/>
        </a:spcAft>
        <a:buClr>
          <a:srgbClr val="2297BB"/>
        </a:buClr>
        <a:buSzPct val="70000"/>
        <a:buFont typeface="Wingdings 3" pitchFamily="18" charset="2"/>
        <a:buChar char=""/>
        <a:defRPr sz="2000" baseline="0">
          <a:solidFill>
            <a:srgbClr val="7B7B7B"/>
          </a:solidFill>
          <a:effectLst/>
          <a:latin typeface="Arial" pitchFamily="34" charset="0"/>
          <a:ea typeface="+mn-ea"/>
          <a:cs typeface="Arial" pitchFamily="34" charset="0"/>
        </a:defRPr>
      </a:lvl1pPr>
      <a:lvl2pPr marL="531813" indent="-258763" algn="l" rtl="0" eaLnBrk="1" fontAlgn="base" hangingPunct="1">
        <a:lnSpc>
          <a:spcPts val="2600"/>
        </a:lnSpc>
        <a:spcBef>
          <a:spcPts val="200"/>
        </a:spcBef>
        <a:spcAft>
          <a:spcPts val="200"/>
        </a:spcAft>
        <a:buClr>
          <a:srgbClr val="2297BB"/>
        </a:buClr>
        <a:buFont typeface="Wingdings" pitchFamily="20" charset="2"/>
        <a:buChar char="§"/>
        <a:defRPr sz="2000" baseline="0">
          <a:solidFill>
            <a:srgbClr val="7B7B7B"/>
          </a:solidFill>
          <a:latin typeface="Arial" pitchFamily="34" charset="0"/>
          <a:ea typeface="+mn-ea"/>
          <a:cs typeface="Arial" pitchFamily="34" charset="0"/>
        </a:defRPr>
      </a:lvl2pPr>
      <a:lvl3pPr marL="804863" indent="-273050" algn="l" rtl="0" eaLnBrk="1" fontAlgn="base" hangingPunct="1">
        <a:lnSpc>
          <a:spcPts val="2600"/>
        </a:lnSpc>
        <a:spcBef>
          <a:spcPts val="200"/>
        </a:spcBef>
        <a:spcAft>
          <a:spcPts val="200"/>
        </a:spcAft>
        <a:buClr>
          <a:srgbClr val="2297BB"/>
        </a:buClr>
        <a:buFont typeface="Arial" pitchFamily="34" charset="0"/>
        <a:buChar char="•"/>
        <a:defRPr sz="2000" baseline="0">
          <a:solidFill>
            <a:srgbClr val="7B7B7B"/>
          </a:solidFill>
          <a:latin typeface="Arial" pitchFamily="34" charset="0"/>
          <a:ea typeface="+mn-ea"/>
          <a:cs typeface="Arial" pitchFamily="34" charset="0"/>
        </a:defRPr>
      </a:lvl3pPr>
      <a:lvl4pPr marL="1077913" indent="-273050" algn="l" rtl="0" eaLnBrk="1" fontAlgn="base" hangingPunct="1">
        <a:lnSpc>
          <a:spcPts val="2600"/>
        </a:lnSpc>
        <a:spcBef>
          <a:spcPts val="200"/>
        </a:spcBef>
        <a:spcAft>
          <a:spcPts val="200"/>
        </a:spcAft>
        <a:buClr>
          <a:srgbClr val="2297BB"/>
        </a:buClr>
        <a:buFont typeface="Courier New" pitchFamily="49" charset="0"/>
        <a:buChar char="o"/>
        <a:defRPr sz="2000" baseline="0">
          <a:solidFill>
            <a:srgbClr val="7B7B7B"/>
          </a:solidFill>
          <a:latin typeface="Arial" pitchFamily="34" charset="0"/>
          <a:ea typeface="+mn-ea"/>
          <a:cs typeface="Arial" pitchFamily="34" charset="0"/>
        </a:defRPr>
      </a:lvl4pPr>
      <a:lvl5pPr marL="1339850" indent="-266700" algn="l" rtl="0" eaLnBrk="1" fontAlgn="base" hangingPunct="1">
        <a:lnSpc>
          <a:spcPts val="2600"/>
        </a:lnSpc>
        <a:spcBef>
          <a:spcPts val="200"/>
        </a:spcBef>
        <a:spcAft>
          <a:spcPts val="200"/>
        </a:spcAft>
        <a:buClr>
          <a:srgbClr val="2297BB"/>
        </a:buClr>
        <a:buFont typeface="Wingdings" pitchFamily="2" charset="2"/>
        <a:buChar char="Ø"/>
        <a:defRPr sz="2000" baseline="0">
          <a:solidFill>
            <a:srgbClr val="7B7B7B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0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0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0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0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agr-srv-118\KurtL\VSC\VARIA\VSC-logo\logo_VSC_CMYK.png"/>
          <p:cNvPicPr>
            <a:picLocks noChangeAspect="1" noChangeArrowheads="1"/>
          </p:cNvPicPr>
          <p:nvPr userDrawn="1"/>
        </p:nvPicPr>
        <p:blipFill>
          <a:blip r:embed="rId3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143339" y="116632"/>
            <a:ext cx="3503712" cy="122338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600" b="1" dirty="0" smtClean="0">
          <a:solidFill>
            <a:srgbClr val="C0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ゴシック" pitchFamily="-9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ゴシック" pitchFamily="-9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ゴシック" pitchFamily="-9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ゴシック" pitchFamily="-9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ゴシック" pitchFamily="-9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ゴシック" pitchFamily="-9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ゴシック" pitchFamily="-9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ゴシック" pitchFamily="-92" charset="-128"/>
        </a:defRPr>
      </a:lvl9pPr>
    </p:titleStyle>
    <p:bodyStyle>
      <a:lvl1pPr marL="273050" indent="-273050" algn="l" rtl="0" eaLnBrk="1" fontAlgn="base" hangingPunct="1">
        <a:lnSpc>
          <a:spcPts val="2600"/>
        </a:lnSpc>
        <a:spcBef>
          <a:spcPts val="200"/>
        </a:spcBef>
        <a:spcAft>
          <a:spcPts val="200"/>
        </a:spcAft>
        <a:buFont typeface="Arial" pitchFamily="34" charset="0"/>
        <a:buChar char="•"/>
        <a:defRPr sz="2000" baseline="0">
          <a:solidFill>
            <a:schemeClr val="tx1"/>
          </a:solidFill>
          <a:effectLst/>
          <a:latin typeface="Arial" pitchFamily="34" charset="0"/>
          <a:ea typeface="+mn-ea"/>
          <a:cs typeface="Arial" pitchFamily="34" charset="0"/>
        </a:defRPr>
      </a:lvl1pPr>
      <a:lvl2pPr marL="531813" indent="-258763" algn="l" rtl="0" eaLnBrk="1" fontAlgn="base" hangingPunct="1">
        <a:lnSpc>
          <a:spcPts val="2600"/>
        </a:lnSpc>
        <a:spcBef>
          <a:spcPts val="200"/>
        </a:spcBef>
        <a:spcAft>
          <a:spcPts val="200"/>
        </a:spcAft>
        <a:buFont typeface="Wingdings" pitchFamily="20" charset="2"/>
        <a:buChar char="§"/>
        <a:defRPr sz="20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04863" indent="-273050" algn="l" rtl="0" eaLnBrk="1" fontAlgn="base" hangingPunct="1">
        <a:lnSpc>
          <a:spcPts val="2600"/>
        </a:lnSpc>
        <a:spcBef>
          <a:spcPts val="200"/>
        </a:spcBef>
        <a:spcAft>
          <a:spcPts val="200"/>
        </a:spcAft>
        <a:buFont typeface="Courier New" pitchFamily="49" charset="0"/>
        <a:buChar char="o"/>
        <a:defRPr sz="20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77913" indent="-273050" algn="l" rtl="0" eaLnBrk="1" fontAlgn="base" hangingPunct="1">
        <a:lnSpc>
          <a:spcPts val="2600"/>
        </a:lnSpc>
        <a:spcBef>
          <a:spcPts val="200"/>
        </a:spcBef>
        <a:spcAft>
          <a:spcPts val="200"/>
        </a:spcAft>
        <a:buFont typeface="Wingdings" pitchFamily="2" charset="2"/>
        <a:buChar char="Ø"/>
        <a:defRPr sz="20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9850" indent="-266700" algn="l" rtl="0" eaLnBrk="1" fontAlgn="base" hangingPunct="1">
        <a:lnSpc>
          <a:spcPts val="2600"/>
        </a:lnSpc>
        <a:spcBef>
          <a:spcPts val="200"/>
        </a:spcBef>
        <a:spcAft>
          <a:spcPts val="200"/>
        </a:spcAft>
        <a:buFont typeface="Wingdings" pitchFamily="20" charset="2"/>
        <a:buChar char="§"/>
        <a:defRPr sz="20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0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0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0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0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Astrohack/blob/master/INSTALL.m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Astrohack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scentrum.be/assets/1191" TargetMode="External"/><Relationship Id="rId2" Type="http://schemas.openxmlformats.org/officeDocument/2006/relationships/hyperlink" Target="https://www.vscentrum.be/assets/118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nl-BE" kern="1200" dirty="0" err="1" smtClean="0">
                <a:latin typeface="Calibri"/>
                <a:cs typeface="+mn-cs"/>
              </a:rPr>
              <a:t>Astrohack</a:t>
            </a:r>
            <a:r>
              <a:rPr lang="nl-BE" kern="1200" dirty="0" smtClean="0">
                <a:latin typeface="Calibri"/>
                <a:cs typeface="+mn-cs"/>
              </a:rPr>
              <a:t> – get ready to hack!</a:t>
            </a:r>
            <a:endParaRPr lang="nl-BE" kern="1200" dirty="0">
              <a:latin typeface="Calibri"/>
              <a:cs typeface="+mn-cs"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28-30 April 2017</a:t>
            </a:r>
            <a:endParaRPr lang="nl-BE" dirty="0"/>
          </a:p>
        </p:txBody>
      </p:sp>
      <p:sp>
        <p:nvSpPr>
          <p:cNvPr id="4" name="Tijdelijke aanduiding voor tekst 4"/>
          <p:cNvSpPr txBox="1">
            <a:spLocks/>
          </p:cNvSpPr>
          <p:nvPr/>
        </p:nvSpPr>
        <p:spPr>
          <a:xfrm>
            <a:off x="1991544" y="5085184"/>
            <a:ext cx="9576040" cy="1656184"/>
          </a:xfrm>
          <a:prstGeom prst="rect">
            <a:avLst/>
          </a:prstGeom>
        </p:spPr>
        <p:txBody>
          <a:bodyPr/>
          <a:lstStyle>
            <a:lvl1pPr marL="273050" indent="-273050" algn="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baseline="0">
                <a:solidFill>
                  <a:srgbClr val="7B7B7B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31813" indent="-258763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Font typeface="Wingdings" pitchFamily="20" charset="2"/>
              <a:buChar char="§"/>
              <a:defRPr sz="20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486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Font typeface="Courier New" pitchFamily="49" charset="0"/>
              <a:buChar char="o"/>
              <a:defRPr sz="20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791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9850" indent="-26670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Font typeface="Wingdings" pitchFamily="20" charset="2"/>
              <a:buChar char="§"/>
              <a:defRPr sz="20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nl-BE" i="1" dirty="0" smtClean="0"/>
              <a:t>Geert Jan Bex – VSC </a:t>
            </a:r>
            <a:r>
              <a:rPr lang="nl-BE" i="1" dirty="0" err="1" smtClean="0"/>
              <a:t>coordinator</a:t>
            </a:r>
            <a:r>
              <a:rPr lang="nl-BE" i="1" dirty="0" smtClean="0"/>
              <a:t> U Hasselt</a:t>
            </a:r>
          </a:p>
          <a:p>
            <a:pPr algn="ctr"/>
            <a:r>
              <a:rPr lang="nl-BE" i="1" dirty="0" smtClean="0"/>
              <a:t>Ingrid Barcena – VSC Tier-1 project leader – KU Leuven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34911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06" y="1322303"/>
            <a:ext cx="8229600" cy="50182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3600" dirty="0" smtClean="0"/>
              <a:t>Create new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Use environment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3600" dirty="0" smtClean="0"/>
              <a:t>Deactivate environment</a:t>
            </a:r>
            <a:endParaRPr lang="nl-B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39416" y="2365454"/>
            <a:ext cx="108012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</a:t>
            </a:r>
            <a:r>
              <a:rPr lang="en-US" sz="20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sz="20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431" y="1877545"/>
            <a:ext cx="4228126" cy="849112"/>
            <a:chOff x="2611539" y="1936699"/>
            <a:chExt cx="4021192" cy="849112"/>
          </a:xfrm>
        </p:grpSpPr>
        <p:sp>
          <p:nvSpPr>
            <p:cNvPr id="8" name="TextBox 7"/>
            <p:cNvSpPr txBox="1"/>
            <p:nvPr/>
          </p:nvSpPr>
          <p:spPr>
            <a:xfrm>
              <a:off x="3896084" y="1936699"/>
              <a:ext cx="2736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endCxn id="9" idx="0"/>
            </p:cNvCxnSpPr>
            <p:nvPr/>
          </p:nvCxnSpPr>
          <p:spPr>
            <a:xfrm flipH="1">
              <a:off x="3427896" y="2200913"/>
              <a:ext cx="428039" cy="2981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834356" y="2431170"/>
            <a:ext cx="5211514" cy="1002596"/>
            <a:chOff x="1957307" y="3104093"/>
            <a:chExt cx="3584961" cy="1002596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2719014" cy="46166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39416" y="4285897"/>
            <a:ext cx="4977645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source  activate science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7408" y="5751330"/>
            <a:ext cx="547260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source  deactivate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131287" y="2426659"/>
            <a:ext cx="2377530" cy="1229758"/>
            <a:chOff x="1762312" y="3104093"/>
            <a:chExt cx="2222083" cy="1229758"/>
          </a:xfrm>
        </p:grpSpPr>
        <p:sp>
          <p:nvSpPr>
            <p:cNvPr id="34" name="TextBox 33"/>
            <p:cNvSpPr txBox="1"/>
            <p:nvPr/>
          </p:nvSpPr>
          <p:spPr>
            <a:xfrm>
              <a:off x="1762312" y="3872186"/>
              <a:ext cx="2222083" cy="46166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endCxn id="35" idx="2"/>
            </p:cNvCxnSpPr>
            <p:nvPr/>
          </p:nvCxnSpPr>
          <p:spPr>
            <a:xfrm flipV="1">
              <a:off x="2600436" y="3390860"/>
              <a:ext cx="4944" cy="48859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03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10" y="1327162"/>
            <a:ext cx="9554706" cy="54142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Install new package</a:t>
            </a:r>
            <a:endParaRPr lang="nl-BE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Update package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Update environment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Uninstall package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1866020"/>
            <a:ext cx="5161991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976" y="2931332"/>
            <a:ext cx="54006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392" y="3903441"/>
            <a:ext cx="516199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392" y="4962591"/>
            <a:ext cx="533486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076" y="5960627"/>
            <a:ext cx="534549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8168" y="2934276"/>
            <a:ext cx="310976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will also install</a:t>
            </a:r>
            <a:r>
              <a:rPr lang="nl-BE" dirty="0"/>
              <a:t/>
            </a:r>
            <a:br>
              <a:rPr lang="nl-BE" dirty="0"/>
            </a:br>
            <a:r>
              <a:rPr lang="nl-BE" dirty="0" err="1"/>
              <a:t>dependencies</a:t>
            </a:r>
            <a:r>
              <a:rPr lang="nl-BE" dirty="0"/>
              <a:t> </a:t>
            </a:r>
            <a:r>
              <a:rPr lang="nl-BE" dirty="0" err="1"/>
              <a:t>locally</a:t>
            </a:r>
            <a:r>
              <a:rPr lang="nl-BE" dirty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including non-python</a:t>
            </a:r>
            <a:br>
              <a:rPr lang="en-US" dirty="0"/>
            </a:br>
            <a:r>
              <a:rPr lang="en-US" dirty="0"/>
              <a:t>libraries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2350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List all environments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Remove environment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23392" y="2204955"/>
            <a:ext cx="1109239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pandas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sz="20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17789" y="1590751"/>
            <a:ext cx="4565920" cy="976569"/>
            <a:chOff x="2611539" y="1809242"/>
            <a:chExt cx="4565920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2736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80176" y="1229892"/>
            <a:ext cx="4124847" cy="1337428"/>
            <a:chOff x="1187624" y="2053432"/>
            <a:chExt cx="4124847" cy="1337428"/>
          </a:xfrm>
        </p:grpSpPr>
        <p:sp>
          <p:nvSpPr>
            <p:cNvPr id="13" name="TextBox 12"/>
            <p:cNvSpPr txBox="1"/>
            <p:nvPr/>
          </p:nvSpPr>
          <p:spPr>
            <a:xfrm>
              <a:off x="1187624" y="2053432"/>
              <a:ext cx="4124847" cy="46166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627785" y="2590695"/>
              <a:ext cx="288031" cy="40005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63425" y="2280553"/>
            <a:ext cx="3500000" cy="1362636"/>
            <a:chOff x="1957308" y="3104093"/>
            <a:chExt cx="3500000" cy="1362636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2634054" cy="46166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55673" y="4051356"/>
            <a:ext cx="350288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3392" y="5922095"/>
            <a:ext cx="811151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</a:p>
        </p:txBody>
      </p:sp>
    </p:spTree>
    <p:extLst>
      <p:ext uri="{BB962C8B-B14F-4D97-AF65-F5344CB8AC3E}">
        <p14:creationId xmlns:p14="http://schemas.microsoft.com/office/powerpoint/2010/main" val="63754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Export environment description</a:t>
            </a:r>
          </a:p>
          <a:p>
            <a:pPr lvl="1"/>
            <a:r>
              <a:rPr lang="en-US" sz="2800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695400" y="2492896"/>
            <a:ext cx="1008112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science</a:t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5229200"/>
            <a:ext cx="884889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2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260648"/>
            <a:ext cx="8191557" cy="1143000"/>
          </a:xfrm>
        </p:spPr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Conda</a:t>
            </a:r>
            <a:r>
              <a:rPr lang="en-US" sz="2800" dirty="0" smtClean="0"/>
              <a:t> installs dependencies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Easy &amp; fast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System specific distribution: no compiles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L</a:t>
            </a:r>
            <a:r>
              <a:rPr lang="en-US" sz="2800" dirty="0" smtClean="0"/>
              <a:t>ibrary dependencies, e.g.,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sz="2800" dirty="0" smtClean="0"/>
              <a:t>,…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Upgrading Python version: clone first!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60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your </a:t>
            </a:r>
            <a:r>
              <a:rPr lang="en-US" dirty="0" err="1" smtClean="0"/>
              <a:t>TensorFlow</a:t>
            </a:r>
            <a:r>
              <a:rPr lang="en-US" dirty="0" smtClean="0"/>
              <a:t> copy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34434" y="1628776"/>
            <a:ext cx="11523133" cy="4968875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SzPct val="70000"/>
              <a:buFont typeface="Wingdings 3" pitchFamily="18" charset="2"/>
              <a:buChar char=""/>
              <a:defRPr sz="2000" baseline="0">
                <a:solidFill>
                  <a:srgbClr val="7B7B7B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31813" indent="-258763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Wingdings" pitchFamily="20" charset="2"/>
              <a:buChar char="§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486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Arial" pitchFamily="34" charset="0"/>
              <a:buChar char="•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791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Courier New" pitchFamily="49" charset="0"/>
              <a:buChar char="o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9850" indent="-26670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Wingdings" pitchFamily="2" charset="2"/>
              <a:buChar char="Ø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kern="0" dirty="0"/>
              <a:t> </a:t>
            </a:r>
            <a:r>
              <a:rPr lang="en-US" sz="3600" kern="0" dirty="0" smtClean="0"/>
              <a:t>Full instructions</a:t>
            </a:r>
            <a:r>
              <a:rPr lang="en-US" sz="3600" kern="0" dirty="0"/>
              <a:t>: </a:t>
            </a:r>
            <a:endParaRPr lang="en-US" sz="3600" kern="0" dirty="0" smtClean="0"/>
          </a:p>
          <a:p>
            <a:pPr marL="258763" lvl="1" indent="0">
              <a:lnSpc>
                <a:spcPct val="150000"/>
              </a:lnSpc>
              <a:buNone/>
            </a:pPr>
            <a:r>
              <a:rPr lang="en-US" sz="2400" kern="0" dirty="0" smtClean="0">
                <a:hlinkClick r:id="rId2"/>
              </a:rPr>
              <a:t>https</a:t>
            </a:r>
            <a:r>
              <a:rPr lang="en-US" sz="2400" kern="0" dirty="0">
                <a:hlinkClick r:id="rId2"/>
              </a:rPr>
              <a:t>://</a:t>
            </a:r>
            <a:r>
              <a:rPr lang="en-US" sz="2400" kern="0" dirty="0" smtClean="0">
                <a:hlinkClick r:id="rId2"/>
              </a:rPr>
              <a:t>github.com/gjbex/Astrohack/blob/master/INSTALL.md</a:t>
            </a:r>
            <a:r>
              <a:rPr lang="en-US" sz="2400" kern="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55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smtClean="0"/>
              <a:t>the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34434" y="1628776"/>
            <a:ext cx="11523133" cy="4968875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SzPct val="70000"/>
              <a:buFont typeface="Wingdings 3" pitchFamily="18" charset="2"/>
              <a:buChar char=""/>
              <a:defRPr sz="2000" baseline="0">
                <a:solidFill>
                  <a:srgbClr val="7B7B7B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31813" indent="-258763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Wingdings" pitchFamily="20" charset="2"/>
              <a:buChar char="§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486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Arial" pitchFamily="34" charset="0"/>
              <a:buChar char="•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791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Courier New" pitchFamily="49" charset="0"/>
              <a:buChar char="o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9850" indent="-26670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Wingdings" pitchFamily="2" charset="2"/>
              <a:buChar char="Ø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kern="0" dirty="0" smtClean="0"/>
              <a:t>Datasets are available on the cluster read-only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3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pt-BR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pt-BR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pt-BR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/ASTROHACK_DATA</a:t>
            </a:r>
            <a:r>
              <a:rPr lang="pt-BR" sz="3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endParaRPr lang="pt-BR" sz="3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  <a:endParaRPr lang="pt-BR" sz="3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pt-BR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3600" kern="0" dirty="0" smtClean="0"/>
          </a:p>
          <a:p>
            <a:pPr>
              <a:lnSpc>
                <a:spcPct val="150000"/>
              </a:lnSpc>
            </a:pPr>
            <a:endParaRPr lang="en-US" sz="3600" kern="0" dirty="0"/>
          </a:p>
          <a:p>
            <a:pPr>
              <a:lnSpc>
                <a:spcPct val="150000"/>
              </a:lnSpc>
            </a:pPr>
            <a:endParaRPr lang="en-US" sz="3600" kern="0" dirty="0" smtClean="0"/>
          </a:p>
          <a:p>
            <a:pPr>
              <a:lnSpc>
                <a:spcPct val="150000"/>
              </a:lnSpc>
            </a:pPr>
            <a:endParaRPr lang="en-US" sz="3600" kern="0" dirty="0"/>
          </a:p>
          <a:p>
            <a:pPr>
              <a:lnSpc>
                <a:spcPct val="150000"/>
              </a:lnSpc>
            </a:pPr>
            <a:endParaRPr lang="en-US" sz="3600" kern="0" dirty="0" smtClean="0"/>
          </a:p>
        </p:txBody>
      </p:sp>
    </p:spTree>
    <p:extLst>
      <p:ext uri="{BB962C8B-B14F-4D97-AF65-F5344CB8AC3E}">
        <p14:creationId xmlns:p14="http://schemas.microsoft.com/office/powerpoint/2010/main" val="26972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interactively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34434" y="1628776"/>
            <a:ext cx="11523133" cy="4968875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SzPct val="70000"/>
              <a:buFont typeface="Wingdings 3" pitchFamily="18" charset="2"/>
              <a:buChar char=""/>
              <a:defRPr sz="2000" baseline="0">
                <a:solidFill>
                  <a:srgbClr val="7B7B7B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31813" indent="-258763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Wingdings" pitchFamily="20" charset="2"/>
              <a:buChar char="§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486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Arial" pitchFamily="34" charset="0"/>
              <a:buChar char="•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791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Courier New" pitchFamily="49" charset="0"/>
              <a:buChar char="o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9850" indent="-26670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Wingdings" pitchFamily="2" charset="2"/>
              <a:buChar char="Ø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kern="0" dirty="0" smtClean="0"/>
              <a:t>Start an interactive job on CPU nodes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kern="0" dirty="0" smtClean="0"/>
          </a:p>
          <a:p>
            <a:pPr>
              <a:lnSpc>
                <a:spcPct val="150000"/>
              </a:lnSpc>
            </a:pPr>
            <a:r>
              <a:rPr lang="en-US" sz="3600" kern="0" dirty="0"/>
              <a:t>Start an interactive job on </a:t>
            </a:r>
            <a:r>
              <a:rPr lang="en-US" sz="3600" kern="0" dirty="0" smtClean="0"/>
              <a:t>GPU </a:t>
            </a:r>
            <a:r>
              <a:rPr lang="en-US" sz="3600" kern="0" dirty="0"/>
              <a:t>nodes</a:t>
            </a:r>
          </a:p>
          <a:p>
            <a:pPr>
              <a:lnSpc>
                <a:spcPct val="150000"/>
              </a:lnSpc>
            </a:pPr>
            <a:endParaRPr lang="en-US" sz="3600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7368" y="2708920"/>
            <a:ext cx="1152128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–I –A </a:t>
            </a:r>
            <a:r>
              <a:rPr lang="pt-BR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lp_astrohack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lnodes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=1:ppn=20 -</a:t>
            </a:r>
            <a:r>
              <a:rPr lang="pt-BR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lwalltime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=4:00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:00</a:t>
            </a:r>
            <a:endParaRPr lang="pt-BR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368" y="4509120"/>
            <a:ext cx="11665296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pt-B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–I –A </a:t>
            </a:r>
            <a:r>
              <a:rPr lang="pt-BR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lp_astrohack</a:t>
            </a:r>
            <a:r>
              <a:rPr lang="pt-B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lpartition</a:t>
            </a:r>
            <a:r>
              <a:rPr lang="pt-B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pt-B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lnodes</a:t>
            </a:r>
            <a:r>
              <a:rPr lang="pt-B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=1:ppn=24:K20Xm \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lwalltime</a:t>
            </a:r>
            <a:r>
              <a:rPr lang="pt-B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=4:00</a:t>
            </a:r>
            <a:r>
              <a:rPr lang="pt-B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:00</a:t>
            </a:r>
            <a:endParaRPr lang="pt-BR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368" y="5445224"/>
            <a:ext cx="11665296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pt-B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–I –A </a:t>
            </a:r>
            <a:r>
              <a:rPr lang="pt-BR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lp_astrohack</a:t>
            </a:r>
            <a:r>
              <a:rPr lang="pt-B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lpartition</a:t>
            </a:r>
            <a:r>
              <a:rPr lang="pt-B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pt-B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lnodes</a:t>
            </a:r>
            <a:r>
              <a:rPr lang="pt-B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=1:ppn=20:K40c \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lwalltime</a:t>
            </a:r>
            <a:r>
              <a:rPr lang="pt-B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=4:00</a:t>
            </a:r>
            <a:r>
              <a:rPr lang="pt-B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:00</a:t>
            </a:r>
            <a:endParaRPr lang="pt-BR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8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jobs to the batch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8791" b="8791"/>
          <a:stretch/>
        </p:blipFill>
        <p:spPr>
          <a:xfrm>
            <a:off x="911424" y="2132856"/>
            <a:ext cx="1440000" cy="1440000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13415" b="13415"/>
          <a:stretch/>
        </p:blipFill>
        <p:spPr>
          <a:xfrm>
            <a:off x="9480376" y="2138184"/>
            <a:ext cx="1440000" cy="1440000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8564" b="8564"/>
          <a:stretch/>
        </p:blipFill>
        <p:spPr>
          <a:xfrm>
            <a:off x="5159896" y="2204864"/>
            <a:ext cx="1440000" cy="1440000"/>
          </a:xfrm>
          <a:prstGeom prst="ellipse">
            <a:avLst/>
          </a:prstGeom>
        </p:spPr>
      </p:pic>
      <p:sp>
        <p:nvSpPr>
          <p:cNvPr id="9" name="Tijdelijke aanduiding voor tekst 4"/>
          <p:cNvSpPr txBox="1">
            <a:spLocks/>
          </p:cNvSpPr>
          <p:nvPr/>
        </p:nvSpPr>
        <p:spPr>
          <a:xfrm>
            <a:off x="8274458" y="4129011"/>
            <a:ext cx="3851836" cy="1108573"/>
          </a:xfrm>
          <a:prstGeom prst="rect">
            <a:avLst/>
          </a:prstGeom>
        </p:spPr>
        <p:txBody>
          <a:bodyPr/>
          <a:lstStyle>
            <a:lvl1pPr marL="273050" indent="-273050" algn="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baseline="0">
                <a:solidFill>
                  <a:srgbClr val="7B7B7B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31813" indent="-258763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Font typeface="Wingdings" pitchFamily="20" charset="2"/>
              <a:buChar char="§"/>
              <a:defRPr sz="20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486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Font typeface="Courier New" pitchFamily="49" charset="0"/>
              <a:buChar char="o"/>
              <a:defRPr sz="20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791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9850" indent="-26670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Font typeface="Wingdings" pitchFamily="20" charset="2"/>
              <a:buChar char="§"/>
              <a:defRPr sz="20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nl-BE" sz="2000" i="1" dirty="0"/>
              <a:t>Ingrid Barcena </a:t>
            </a:r>
          </a:p>
          <a:p>
            <a:pPr algn="ctr"/>
            <a:r>
              <a:rPr lang="nl-BE" sz="2000" i="1" dirty="0" smtClean="0"/>
              <a:t>VSC </a:t>
            </a:r>
            <a:r>
              <a:rPr lang="nl-BE" sz="2000" i="1" dirty="0"/>
              <a:t>Tier-1 project </a:t>
            </a:r>
            <a:r>
              <a:rPr lang="nl-BE" sz="2000" i="1" dirty="0" smtClean="0"/>
              <a:t>leader</a:t>
            </a:r>
          </a:p>
          <a:p>
            <a:pPr algn="ctr"/>
            <a:r>
              <a:rPr lang="nl-BE" sz="2000" i="1" dirty="0" smtClean="0"/>
              <a:t> </a:t>
            </a:r>
            <a:r>
              <a:rPr lang="nl-BE" sz="2000" i="1" dirty="0"/>
              <a:t>KU Leuven</a:t>
            </a:r>
          </a:p>
        </p:txBody>
      </p:sp>
      <p:sp>
        <p:nvSpPr>
          <p:cNvPr id="10" name="Tijdelijke aanduiding voor tekst 4"/>
          <p:cNvSpPr txBox="1">
            <a:spLocks/>
          </p:cNvSpPr>
          <p:nvPr/>
        </p:nvSpPr>
        <p:spPr>
          <a:xfrm>
            <a:off x="0" y="4129011"/>
            <a:ext cx="3851836" cy="1108573"/>
          </a:xfrm>
          <a:prstGeom prst="rect">
            <a:avLst/>
          </a:prstGeom>
        </p:spPr>
        <p:txBody>
          <a:bodyPr/>
          <a:lstStyle>
            <a:lvl1pPr marL="273050" indent="-273050" algn="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baseline="0">
                <a:solidFill>
                  <a:srgbClr val="7B7B7B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31813" indent="-258763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Font typeface="Wingdings" pitchFamily="20" charset="2"/>
              <a:buChar char="§"/>
              <a:defRPr sz="20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486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Font typeface="Courier New" pitchFamily="49" charset="0"/>
              <a:buChar char="o"/>
              <a:defRPr sz="20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791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9850" indent="-26670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Font typeface="Wingdings" pitchFamily="20" charset="2"/>
              <a:buChar char="§"/>
              <a:defRPr sz="20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nl-BE" sz="2000" i="1" dirty="0" smtClean="0"/>
              <a:t>Jan Ooghe</a:t>
            </a:r>
            <a:endParaRPr lang="nl-BE" sz="2000" i="1" dirty="0"/>
          </a:p>
          <a:p>
            <a:pPr algn="ctr"/>
            <a:r>
              <a:rPr lang="nl-BE" sz="2000" i="1" dirty="0" smtClean="0"/>
              <a:t>VSC </a:t>
            </a:r>
            <a:r>
              <a:rPr lang="nl-BE" sz="2000" i="1" dirty="0" err="1" smtClean="0"/>
              <a:t>coordinator</a:t>
            </a:r>
            <a:r>
              <a:rPr lang="nl-BE" sz="2000" i="1" dirty="0" smtClean="0"/>
              <a:t> KU Leuven</a:t>
            </a:r>
          </a:p>
        </p:txBody>
      </p:sp>
      <p:sp>
        <p:nvSpPr>
          <p:cNvPr id="11" name="Tijdelijke aanduiding voor tekst 4"/>
          <p:cNvSpPr txBox="1">
            <a:spLocks/>
          </p:cNvSpPr>
          <p:nvPr/>
        </p:nvSpPr>
        <p:spPr>
          <a:xfrm>
            <a:off x="4088160" y="4129011"/>
            <a:ext cx="3851836" cy="1108573"/>
          </a:xfrm>
          <a:prstGeom prst="rect">
            <a:avLst/>
          </a:prstGeom>
        </p:spPr>
        <p:txBody>
          <a:bodyPr/>
          <a:lstStyle>
            <a:lvl1pPr marL="273050" indent="-273050" algn="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baseline="0">
                <a:solidFill>
                  <a:srgbClr val="7B7B7B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31813" indent="-258763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Font typeface="Wingdings" pitchFamily="20" charset="2"/>
              <a:buChar char="§"/>
              <a:defRPr sz="20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486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Font typeface="Courier New" pitchFamily="49" charset="0"/>
              <a:buChar char="o"/>
              <a:defRPr sz="20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791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9850" indent="-26670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Font typeface="Wingdings" pitchFamily="20" charset="2"/>
              <a:buChar char="§"/>
              <a:defRPr sz="20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nl-BE" sz="2000" i="1" dirty="0" smtClean="0"/>
              <a:t>Geert Jan Bex </a:t>
            </a:r>
            <a:endParaRPr lang="nl-BE" sz="2000" i="1" dirty="0"/>
          </a:p>
          <a:p>
            <a:pPr algn="ctr"/>
            <a:r>
              <a:rPr lang="nl-BE" sz="2000" i="1" dirty="0" smtClean="0"/>
              <a:t>VSC </a:t>
            </a:r>
            <a:r>
              <a:rPr lang="nl-BE" sz="2000" i="1" dirty="0" err="1" smtClean="0"/>
              <a:t>coordinator</a:t>
            </a:r>
            <a:r>
              <a:rPr lang="nl-BE" sz="2000" i="1" dirty="0" smtClean="0"/>
              <a:t> U Hasselt</a:t>
            </a:r>
          </a:p>
        </p:txBody>
      </p:sp>
    </p:spTree>
    <p:extLst>
      <p:ext uri="{BB962C8B-B14F-4D97-AF65-F5344CB8AC3E}">
        <p14:creationId xmlns:p14="http://schemas.microsoft.com/office/powerpoint/2010/main" val="15185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Astrohack</a:t>
            </a:r>
            <a:r>
              <a:rPr lang="en-US" dirty="0" smtClean="0"/>
              <a:t> available resources</a:t>
            </a:r>
            <a:endParaRPr lang="en-US" dirty="0"/>
          </a:p>
        </p:txBody>
      </p:sp>
      <p:sp>
        <p:nvSpPr>
          <p:cNvPr id="126" name="Flowchart: Magnetic Disk 25"/>
          <p:cNvSpPr/>
          <p:nvPr/>
        </p:nvSpPr>
        <p:spPr>
          <a:xfrm>
            <a:off x="7276665" y="5039765"/>
            <a:ext cx="1051687" cy="1375888"/>
          </a:xfrm>
          <a:prstGeom prst="flowChartMagneticDisk">
            <a:avLst/>
          </a:prstGeom>
          <a:solidFill>
            <a:srgbClr val="F4DBAA"/>
          </a:solidFill>
          <a:ln w="25400" cap="flat" cmpd="sng" algn="ctr">
            <a:solidFill>
              <a:srgbClr val="E8B65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7" name="Rounded Rectangle 67"/>
          <p:cNvSpPr/>
          <p:nvPr/>
        </p:nvSpPr>
        <p:spPr>
          <a:xfrm>
            <a:off x="813297" y="1508287"/>
            <a:ext cx="2346252" cy="2133022"/>
          </a:xfrm>
          <a:prstGeom prst="roundRect">
            <a:avLst/>
          </a:pr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8" name="Rounded Rectangle 150"/>
          <p:cNvSpPr/>
          <p:nvPr/>
        </p:nvSpPr>
        <p:spPr>
          <a:xfrm>
            <a:off x="3227634" y="1499190"/>
            <a:ext cx="2053875" cy="2123549"/>
          </a:xfrm>
          <a:prstGeom prst="roundRect">
            <a:avLst/>
          </a:pr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</a:t>
            </a:r>
          </a:p>
        </p:txBody>
      </p:sp>
      <p:sp>
        <p:nvSpPr>
          <p:cNvPr id="129" name="Rounded Rectangle 100"/>
          <p:cNvSpPr/>
          <p:nvPr/>
        </p:nvSpPr>
        <p:spPr>
          <a:xfrm>
            <a:off x="3271407" y="3045599"/>
            <a:ext cx="1987736" cy="216024"/>
          </a:xfrm>
          <a:prstGeom prst="roundRect">
            <a:avLst/>
          </a:prstGeom>
          <a:solidFill>
            <a:srgbClr val="116E8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NUMAlink6 / FDR IB 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101328" y="4042483"/>
            <a:ext cx="8315631" cy="0"/>
          </a:xfrm>
          <a:prstGeom prst="line">
            <a:avLst/>
          </a:prstGeom>
          <a:noFill/>
          <a:ln w="228600" cap="rnd" cmpd="sng" algn="ctr">
            <a:solidFill>
              <a:srgbClr val="1D8DB0">
                <a:shade val="95000"/>
                <a:satMod val="105000"/>
              </a:srgbClr>
            </a:solidFill>
            <a:prstDash val="solid"/>
          </a:ln>
          <a:effectLst>
            <a:glow rad="63500">
              <a:srgbClr val="1D8DB0">
                <a:alpha val="40000"/>
              </a:srgbClr>
            </a:glow>
          </a:effectLst>
        </p:spPr>
      </p:cxnSp>
      <p:sp>
        <p:nvSpPr>
          <p:cNvPr id="131" name="Rounded Rectangle 49"/>
          <p:cNvSpPr/>
          <p:nvPr/>
        </p:nvSpPr>
        <p:spPr>
          <a:xfrm>
            <a:off x="5476078" y="3072068"/>
            <a:ext cx="4108441" cy="222337"/>
          </a:xfrm>
          <a:prstGeom prst="roundRect">
            <a:avLst/>
          </a:prstGeom>
          <a:solidFill>
            <a:srgbClr val="116E8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IB  QDR</a:t>
            </a:r>
          </a:p>
        </p:txBody>
      </p:sp>
      <p:sp>
        <p:nvSpPr>
          <p:cNvPr id="132" name="Up-Down Arrow 115"/>
          <p:cNvSpPr/>
          <p:nvPr/>
        </p:nvSpPr>
        <p:spPr>
          <a:xfrm>
            <a:off x="2805356" y="3275043"/>
            <a:ext cx="198022" cy="606470"/>
          </a:xfrm>
          <a:prstGeom prst="upDownArrow">
            <a:avLst/>
          </a:prstGeom>
          <a:solidFill>
            <a:srgbClr val="1D8D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3" name="Up-Down Arrow 116"/>
          <p:cNvSpPr/>
          <p:nvPr/>
        </p:nvSpPr>
        <p:spPr>
          <a:xfrm>
            <a:off x="7658017" y="3275043"/>
            <a:ext cx="198022" cy="606470"/>
          </a:xfrm>
          <a:prstGeom prst="upDownArrow">
            <a:avLst/>
          </a:prstGeom>
          <a:solidFill>
            <a:srgbClr val="1D8D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34" name="Group 47"/>
          <p:cNvGrpSpPr/>
          <p:nvPr/>
        </p:nvGrpSpPr>
        <p:grpSpPr>
          <a:xfrm>
            <a:off x="841973" y="1508287"/>
            <a:ext cx="2339476" cy="1761452"/>
            <a:chOff x="136180" y="966812"/>
            <a:chExt cx="2339476" cy="1761452"/>
          </a:xfrm>
        </p:grpSpPr>
        <p:sp>
          <p:nvSpPr>
            <p:cNvPr id="135" name="Oval 84"/>
            <p:cNvSpPr/>
            <p:nvPr/>
          </p:nvSpPr>
          <p:spPr>
            <a:xfrm>
              <a:off x="1443388" y="1385041"/>
              <a:ext cx="888667" cy="886594"/>
            </a:xfrm>
            <a:prstGeom prst="ellipse">
              <a:avLst/>
            </a:prstGeom>
            <a:solidFill>
              <a:srgbClr val="7CA1C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Rounded Rectangle 48"/>
            <p:cNvSpPr/>
            <p:nvPr/>
          </p:nvSpPr>
          <p:spPr>
            <a:xfrm>
              <a:off x="136180" y="2503727"/>
              <a:ext cx="1074817" cy="224537"/>
            </a:xfrm>
            <a:prstGeom prst="roundRect">
              <a:avLst/>
            </a:prstGeom>
            <a:solidFill>
              <a:srgbClr val="116E8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IB QDR </a:t>
              </a:r>
            </a:p>
          </p:txBody>
        </p:sp>
        <p:grpSp>
          <p:nvGrpSpPr>
            <p:cNvPr id="137" name="Group 5"/>
            <p:cNvGrpSpPr/>
            <p:nvPr/>
          </p:nvGrpSpPr>
          <p:grpSpPr>
            <a:xfrm>
              <a:off x="286712" y="966812"/>
              <a:ext cx="1008112" cy="1319679"/>
              <a:chOff x="1438840" y="966812"/>
              <a:chExt cx="1008112" cy="1319679"/>
            </a:xfrm>
          </p:grpSpPr>
          <p:sp>
            <p:nvSpPr>
              <p:cNvPr id="141" name="Oval 35"/>
              <p:cNvSpPr/>
              <p:nvPr/>
            </p:nvSpPr>
            <p:spPr>
              <a:xfrm>
                <a:off x="1475656" y="1336144"/>
                <a:ext cx="888447" cy="950347"/>
              </a:xfrm>
              <a:prstGeom prst="ellipse">
                <a:avLst/>
              </a:prstGeom>
              <a:solidFill>
                <a:srgbClr val="7CA1C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2" name="TextBox 43"/>
              <p:cNvSpPr txBox="1"/>
              <p:nvPr/>
            </p:nvSpPr>
            <p:spPr>
              <a:xfrm>
                <a:off x="1438840" y="1412896"/>
                <a:ext cx="10081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2x10-core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Ivy Bridge</a:t>
                </a:r>
              </a:p>
            </p:txBody>
          </p:sp>
          <p:cxnSp>
            <p:nvCxnSpPr>
              <p:cNvPr id="143" name="Straight Connector 45"/>
              <p:cNvCxnSpPr/>
              <p:nvPr/>
            </p:nvCxnSpPr>
            <p:spPr>
              <a:xfrm>
                <a:off x="1475656" y="1851249"/>
                <a:ext cx="887469" cy="547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44" name="TextBox 46"/>
              <p:cNvSpPr txBox="1"/>
              <p:nvPr/>
            </p:nvSpPr>
            <p:spPr>
              <a:xfrm>
                <a:off x="1603940" y="1840748"/>
                <a:ext cx="6563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64/128 GB</a:t>
                </a:r>
              </a:p>
            </p:txBody>
          </p:sp>
          <p:sp>
            <p:nvSpPr>
              <p:cNvPr id="145" name="TextBox 3"/>
              <p:cNvSpPr txBox="1"/>
              <p:nvPr/>
            </p:nvSpPr>
            <p:spPr>
              <a:xfrm>
                <a:off x="1489724" y="966812"/>
                <a:ext cx="956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16E8A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176+32</a:t>
                </a:r>
              </a:p>
            </p:txBody>
          </p:sp>
        </p:grpSp>
        <p:sp>
          <p:nvSpPr>
            <p:cNvPr id="138" name="TextBox 85"/>
            <p:cNvSpPr txBox="1"/>
            <p:nvPr/>
          </p:nvSpPr>
          <p:spPr>
            <a:xfrm>
              <a:off x="1412952" y="1423600"/>
              <a:ext cx="1008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</a:rPr>
                <a:t>2x12-core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</a:rPr>
                <a:t>Haswell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cxnSp>
          <p:nvCxnSpPr>
            <p:cNvPr id="139" name="Straight Connector 88"/>
            <p:cNvCxnSpPr>
              <a:endCxn id="135" idx="6"/>
            </p:cNvCxnSpPr>
            <p:nvPr/>
          </p:nvCxnSpPr>
          <p:spPr>
            <a:xfrm flipV="1">
              <a:off x="1464478" y="1828338"/>
              <a:ext cx="867577" cy="10397"/>
            </a:xfrm>
            <a:prstGeom prst="line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140" name="TextBox 90"/>
            <p:cNvSpPr txBox="1"/>
            <p:nvPr/>
          </p:nvSpPr>
          <p:spPr>
            <a:xfrm>
              <a:off x="1479650" y="966812"/>
              <a:ext cx="996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16E8A"/>
                  </a:solidFill>
                  <a:effectLst/>
                  <a:uLnTx/>
                  <a:uFillTx/>
                  <a:latin typeface="Arial"/>
                  <a:ea typeface="+mn-ea"/>
                </a:rPr>
                <a:t>48</a:t>
              </a:r>
              <a:r>
                <a:rPr kumimoji="0" lang="pl-P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16E8A"/>
                  </a:solidFill>
                  <a:effectLst/>
                  <a:uLnTx/>
                  <a:uFillTx/>
                  <a:latin typeface="Arial"/>
                  <a:ea typeface="+mn-ea"/>
                </a:rPr>
                <a:t>+96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16E8A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</p:grpSp>
      <p:sp>
        <p:nvSpPr>
          <p:cNvPr id="146" name="TextBox 68"/>
          <p:cNvSpPr txBox="1"/>
          <p:nvPr/>
        </p:nvSpPr>
        <p:spPr>
          <a:xfrm>
            <a:off x="816135" y="327504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407A"/>
                </a:solidFill>
                <a:latin typeface="Arial"/>
                <a:ea typeface="+mn-ea"/>
              </a:rPr>
              <a:t> </a:t>
            </a:r>
            <a:r>
              <a:rPr lang="en-US" sz="1800" i="1" dirty="0" smtClean="0">
                <a:solidFill>
                  <a:srgbClr val="00407A"/>
                </a:solidFill>
                <a:latin typeface="Arial"/>
                <a:ea typeface="+mn-ea"/>
              </a:rPr>
              <a:t>Thin </a:t>
            </a:r>
            <a:r>
              <a:rPr lang="en-US" sz="1800" i="1" dirty="0">
                <a:solidFill>
                  <a:srgbClr val="00407A"/>
                </a:solidFill>
                <a:latin typeface="Arial"/>
                <a:ea typeface="+mn-ea"/>
              </a:rPr>
              <a:t>node cluster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5365772" y="4202263"/>
            <a:ext cx="1018364" cy="1785276"/>
            <a:chOff x="4644008" y="4342956"/>
            <a:chExt cx="1018364" cy="1785276"/>
          </a:xfrm>
        </p:grpSpPr>
        <p:sp>
          <p:nvSpPr>
            <p:cNvPr id="148" name="Up-Down Arrow 28"/>
            <p:cNvSpPr/>
            <p:nvPr/>
          </p:nvSpPr>
          <p:spPr>
            <a:xfrm>
              <a:off x="5054179" y="4342956"/>
              <a:ext cx="198022" cy="648072"/>
            </a:xfrm>
            <a:prstGeom prst="upDownArrow">
              <a:avLst/>
            </a:prstGeom>
            <a:solidFill>
              <a:srgbClr val="1D8DB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4644008" y="5015702"/>
              <a:ext cx="1018364" cy="1112530"/>
              <a:chOff x="4644008" y="5015702"/>
              <a:chExt cx="1018364" cy="1112530"/>
            </a:xfrm>
          </p:grpSpPr>
          <p:sp>
            <p:nvSpPr>
              <p:cNvPr id="150" name="Flowchart: Magnetic Disk 149"/>
              <p:cNvSpPr/>
              <p:nvPr/>
            </p:nvSpPr>
            <p:spPr>
              <a:xfrm>
                <a:off x="4644008" y="5015702"/>
                <a:ext cx="1018364" cy="1112530"/>
              </a:xfrm>
              <a:prstGeom prst="flowChartMagneticDisk">
                <a:avLst/>
              </a:prstGeom>
              <a:solidFill>
                <a:srgbClr val="F4DBAA"/>
              </a:solidFill>
              <a:ln w="25400" cap="flat" cmpd="sng" algn="ctr">
                <a:solidFill>
                  <a:srgbClr val="E8B65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1" name="TextBox 30"/>
              <p:cNvSpPr txBox="1"/>
              <p:nvPr/>
            </p:nvSpPr>
            <p:spPr>
              <a:xfrm>
                <a:off x="4790587" y="5032412"/>
                <a:ext cx="845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407A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Home</a:t>
                </a:r>
              </a:p>
            </p:txBody>
          </p:sp>
          <p:sp>
            <p:nvSpPr>
              <p:cNvPr id="152" name="TextBox 32"/>
              <p:cNvSpPr txBox="1"/>
              <p:nvPr/>
            </p:nvSpPr>
            <p:spPr>
              <a:xfrm>
                <a:off x="4644009" y="5512570"/>
                <a:ext cx="992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407A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NetApp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407A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407A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60 TB</a:t>
                </a:r>
              </a:p>
            </p:txBody>
          </p:sp>
        </p:grpSp>
      </p:grpSp>
      <p:sp>
        <p:nvSpPr>
          <p:cNvPr id="153" name="Flowchart: Magnetic Disk 25"/>
          <p:cNvSpPr/>
          <p:nvPr/>
        </p:nvSpPr>
        <p:spPr>
          <a:xfrm>
            <a:off x="6544161" y="4875009"/>
            <a:ext cx="1051687" cy="1375888"/>
          </a:xfrm>
          <a:prstGeom prst="flowChartMagneticDisk">
            <a:avLst/>
          </a:prstGeom>
          <a:solidFill>
            <a:srgbClr val="F4DBAA"/>
          </a:solidFill>
          <a:ln w="25400" cap="flat" cmpd="sng" algn="ctr">
            <a:solidFill>
              <a:srgbClr val="E8B65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4" name="Up-Down Arrow 29"/>
          <p:cNvSpPr/>
          <p:nvPr/>
        </p:nvSpPr>
        <p:spPr>
          <a:xfrm>
            <a:off x="7440214" y="4218707"/>
            <a:ext cx="198022" cy="648072"/>
          </a:xfrm>
          <a:prstGeom prst="upDownArrow">
            <a:avLst/>
          </a:prstGeom>
          <a:solidFill>
            <a:srgbClr val="1D8D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043369" y="4955491"/>
            <a:ext cx="10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407A"/>
                </a:solidFill>
                <a:latin typeface="Arial"/>
                <a:ea typeface="+mn-ea"/>
              </a:rPr>
              <a:t>Scratch</a:t>
            </a:r>
            <a:endParaRPr lang="en-US" sz="1800" dirty="0">
              <a:solidFill>
                <a:srgbClr val="00407A"/>
              </a:solidFill>
              <a:latin typeface="Arial"/>
              <a:ea typeface="+mn-ea"/>
            </a:endParaRPr>
          </a:p>
        </p:txBody>
      </p:sp>
      <p:sp>
        <p:nvSpPr>
          <p:cNvPr id="156" name="TextBox 33"/>
          <p:cNvSpPr txBox="1"/>
          <p:nvPr/>
        </p:nvSpPr>
        <p:spPr>
          <a:xfrm>
            <a:off x="6561512" y="5495375"/>
            <a:ext cx="1015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407A"/>
                </a:solidFill>
                <a:latin typeface="Arial"/>
                <a:ea typeface="+mn-ea"/>
              </a:rPr>
              <a:t>DDN1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407A"/>
                </a:solidFill>
                <a:latin typeface="Arial"/>
                <a:ea typeface="+mn-ea"/>
              </a:rPr>
              <a:t>92 TB</a:t>
            </a:r>
            <a:endParaRPr lang="en-US" sz="1400" dirty="0">
              <a:solidFill>
                <a:srgbClr val="00407A"/>
              </a:solidFill>
              <a:latin typeface="Arial"/>
              <a:ea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391028" y="5780874"/>
            <a:ext cx="1009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407A"/>
                </a:solidFill>
                <a:latin typeface="Arial"/>
                <a:ea typeface="+mn-ea"/>
              </a:rPr>
              <a:t>DDN2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407A"/>
                </a:solidFill>
                <a:latin typeface="Arial"/>
                <a:ea typeface="+mn-ea"/>
              </a:rPr>
              <a:t>192 TB</a:t>
            </a:r>
            <a:endParaRPr lang="en-US" sz="1400" dirty="0">
              <a:solidFill>
                <a:srgbClr val="00407A"/>
              </a:solidFill>
              <a:latin typeface="Arial"/>
              <a:ea typeface="+mn-ea"/>
            </a:endParaRPr>
          </a:p>
        </p:txBody>
      </p:sp>
      <p:sp>
        <p:nvSpPr>
          <p:cNvPr id="158" name="TextBox 132"/>
          <p:cNvSpPr txBox="1"/>
          <p:nvPr/>
        </p:nvSpPr>
        <p:spPr>
          <a:xfrm>
            <a:off x="1494329" y="1763214"/>
            <a:ext cx="114807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l-PL" sz="1100" b="1" dirty="0" smtClean="0">
                <a:solidFill>
                  <a:srgbClr val="595959">
                    <a:lumMod val="50000"/>
                  </a:srgbClr>
                </a:solidFill>
                <a:latin typeface="Arial"/>
                <a:ea typeface="+mn-ea"/>
              </a:rPr>
              <a:t>23</a:t>
            </a:r>
            <a:r>
              <a:rPr lang="en-US" sz="1100" b="1" dirty="0" smtClean="0">
                <a:solidFill>
                  <a:srgbClr val="595959">
                    <a:lumMod val="50000"/>
                  </a:srgbClr>
                </a:solidFill>
                <a:latin typeface="Arial"/>
                <a:ea typeface="+mn-ea"/>
              </a:rPr>
              <a:t>0 </a:t>
            </a:r>
            <a:r>
              <a:rPr lang="en-US" sz="1100" b="1" dirty="0">
                <a:solidFill>
                  <a:srgbClr val="595959">
                    <a:lumMod val="50000"/>
                  </a:srgbClr>
                </a:solidFill>
                <a:latin typeface="Arial"/>
                <a:ea typeface="+mn-ea"/>
              </a:rPr>
              <a:t>TF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solidFill>
                <a:srgbClr val="595959">
                  <a:lumMod val="50000"/>
                </a:srgbClr>
              </a:solidFill>
              <a:latin typeface="Arial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solidFill>
                <a:srgbClr val="595959">
                  <a:lumMod val="50000"/>
                </a:srgbClr>
              </a:solidFill>
              <a:latin typeface="Arial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solidFill>
                <a:srgbClr val="595959">
                  <a:lumMod val="50000"/>
                </a:srgbClr>
              </a:solidFill>
              <a:latin typeface="Arial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solidFill>
                <a:srgbClr val="595959">
                  <a:lumMod val="50000"/>
                </a:srgbClr>
              </a:solidFill>
              <a:latin typeface="Arial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solidFill>
                <a:srgbClr val="595959">
                  <a:lumMod val="50000"/>
                </a:srgbClr>
              </a:solidFill>
              <a:latin typeface="Arial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l-PL" sz="1100" b="1" dirty="0" smtClean="0">
                <a:solidFill>
                  <a:srgbClr val="595959">
                    <a:lumMod val="50000"/>
                  </a:srgbClr>
                </a:solidFill>
                <a:latin typeface="Arial"/>
                <a:ea typeface="+mn-ea"/>
              </a:rPr>
              <a:t>7</a:t>
            </a:r>
            <a:r>
              <a:rPr lang="en-US" sz="1100" b="1" dirty="0" smtClean="0">
                <a:solidFill>
                  <a:srgbClr val="595959">
                    <a:lumMod val="50000"/>
                  </a:srgbClr>
                </a:solidFill>
                <a:latin typeface="Arial"/>
                <a:ea typeface="+mn-ea"/>
              </a:rPr>
              <a:t>,</a:t>
            </a:r>
            <a:r>
              <a:rPr lang="pl-PL" sz="1100" b="1" dirty="0" smtClean="0">
                <a:solidFill>
                  <a:srgbClr val="595959">
                    <a:lumMod val="50000"/>
                  </a:srgbClr>
                </a:solidFill>
                <a:latin typeface="Arial"/>
                <a:ea typeface="+mn-ea"/>
              </a:rPr>
              <a:t>6</a:t>
            </a:r>
            <a:r>
              <a:rPr lang="en-US" sz="1100" b="1" dirty="0" smtClean="0">
                <a:solidFill>
                  <a:srgbClr val="595959">
                    <a:lumMod val="50000"/>
                  </a:srgbClr>
                </a:solidFill>
                <a:latin typeface="Arial"/>
                <a:ea typeface="+mn-ea"/>
              </a:rPr>
              <a:t>1</a:t>
            </a:r>
            <a:r>
              <a:rPr lang="pl-PL" sz="1100" b="1" dirty="0" smtClean="0">
                <a:solidFill>
                  <a:srgbClr val="595959">
                    <a:lumMod val="50000"/>
                  </a:srgbClr>
                </a:solidFill>
                <a:latin typeface="Arial"/>
                <a:ea typeface="+mn-ea"/>
              </a:rPr>
              <a:t>6</a:t>
            </a:r>
            <a:r>
              <a:rPr lang="en-US" sz="1100" b="1" dirty="0" smtClean="0">
                <a:solidFill>
                  <a:srgbClr val="595959">
                    <a:lumMod val="50000"/>
                  </a:srgbClr>
                </a:solidFill>
                <a:latin typeface="Arial"/>
                <a:ea typeface="+mn-ea"/>
              </a:rPr>
              <a:t> cores</a:t>
            </a:r>
            <a:endParaRPr lang="en-US" sz="1100" b="1" dirty="0">
              <a:solidFill>
                <a:srgbClr val="595959">
                  <a:lumMod val="5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159" name="Flowchart: Magnetic Disk 25"/>
          <p:cNvSpPr/>
          <p:nvPr/>
        </p:nvSpPr>
        <p:spPr>
          <a:xfrm>
            <a:off x="4528958" y="1996426"/>
            <a:ext cx="562925" cy="738018"/>
          </a:xfrm>
          <a:prstGeom prst="flowChartMagneticDisk">
            <a:avLst/>
          </a:prstGeom>
          <a:solidFill>
            <a:srgbClr val="F4DBAA"/>
          </a:solidFill>
          <a:ln w="25400" cap="flat" cmpd="sng" algn="ctr">
            <a:solidFill>
              <a:srgbClr val="E8B65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0" name="TextBox 132"/>
          <p:cNvSpPr txBox="1"/>
          <p:nvPr/>
        </p:nvSpPr>
        <p:spPr>
          <a:xfrm>
            <a:off x="4298353" y="1649410"/>
            <a:ext cx="9831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595959">
                    <a:lumMod val="50000"/>
                  </a:srgbClr>
                </a:solidFill>
                <a:latin typeface="Arial"/>
                <a:ea typeface="+mn-ea"/>
              </a:rPr>
              <a:t>12 </a:t>
            </a:r>
            <a:r>
              <a:rPr lang="en-US" sz="1100" b="1" dirty="0">
                <a:solidFill>
                  <a:srgbClr val="595959">
                    <a:lumMod val="50000"/>
                  </a:srgbClr>
                </a:solidFill>
                <a:latin typeface="Arial"/>
                <a:ea typeface="+mn-ea"/>
              </a:rPr>
              <a:t>TF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solidFill>
                <a:srgbClr val="595959">
                  <a:lumMod val="50000"/>
                </a:srgbClr>
              </a:solidFill>
              <a:latin typeface="Arial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solidFill>
                <a:srgbClr val="595959">
                  <a:lumMod val="50000"/>
                </a:srgbClr>
              </a:solidFill>
              <a:latin typeface="Arial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solidFill>
                <a:srgbClr val="595959">
                  <a:lumMod val="50000"/>
                </a:srgbClr>
              </a:solidFill>
              <a:latin typeface="Arial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solidFill>
                <a:srgbClr val="595959">
                  <a:lumMod val="50000"/>
                </a:srgbClr>
              </a:solidFill>
              <a:latin typeface="Arial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solidFill>
                <a:srgbClr val="595959">
                  <a:lumMod val="50000"/>
                </a:srgbClr>
              </a:solidFill>
              <a:latin typeface="Arial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solidFill>
                <a:srgbClr val="595959">
                  <a:lumMod val="50000"/>
                </a:srgbClr>
              </a:solidFill>
              <a:latin typeface="Arial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595959">
                    <a:lumMod val="50000"/>
                  </a:srgbClr>
                </a:solidFill>
                <a:latin typeface="Arial"/>
                <a:ea typeface="+mn-ea"/>
              </a:rPr>
              <a:t>640 cores</a:t>
            </a:r>
          </a:p>
        </p:txBody>
      </p:sp>
      <p:sp>
        <p:nvSpPr>
          <p:cNvPr id="161" name="Up-Down Arrow 135"/>
          <p:cNvSpPr/>
          <p:nvPr/>
        </p:nvSpPr>
        <p:spPr>
          <a:xfrm>
            <a:off x="4599465" y="3266918"/>
            <a:ext cx="198022" cy="606471"/>
          </a:xfrm>
          <a:prstGeom prst="upDownArrow">
            <a:avLst/>
          </a:prstGeom>
          <a:solidFill>
            <a:srgbClr val="1D8D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2" name="TextBox 149"/>
          <p:cNvSpPr txBox="1"/>
          <p:nvPr/>
        </p:nvSpPr>
        <p:spPr>
          <a:xfrm>
            <a:off x="3590975" y="3278796"/>
            <a:ext cx="75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407A"/>
                </a:solidFill>
                <a:latin typeface="Arial"/>
                <a:ea typeface="+mn-ea"/>
              </a:rPr>
              <a:t> </a:t>
            </a:r>
            <a:r>
              <a:rPr lang="en-US" sz="1800" i="1" dirty="0" smtClean="0">
                <a:solidFill>
                  <a:srgbClr val="00407A"/>
                </a:solidFill>
                <a:latin typeface="Arial"/>
                <a:ea typeface="+mn-ea"/>
              </a:rPr>
              <a:t>SMP</a:t>
            </a:r>
            <a:endParaRPr lang="en-US" sz="1800" i="1" dirty="0">
              <a:solidFill>
                <a:srgbClr val="00407A"/>
              </a:solidFill>
              <a:latin typeface="Arial"/>
              <a:ea typeface="+mn-ea"/>
            </a:endParaRPr>
          </a:p>
        </p:txBody>
      </p:sp>
      <p:sp>
        <p:nvSpPr>
          <p:cNvPr id="163" name="TextBox 33"/>
          <p:cNvSpPr txBox="1"/>
          <p:nvPr/>
        </p:nvSpPr>
        <p:spPr>
          <a:xfrm>
            <a:off x="4544700" y="2278985"/>
            <a:ext cx="646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407A"/>
                </a:solidFill>
                <a:latin typeface="Arial"/>
                <a:ea typeface="+mn-ea"/>
              </a:rPr>
              <a:t>SAS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407A"/>
                </a:solidFill>
                <a:latin typeface="Arial"/>
                <a:ea typeface="+mn-ea"/>
              </a:rPr>
              <a:t>21.8 TB</a:t>
            </a:r>
            <a:endParaRPr lang="en-US" sz="1000" dirty="0">
              <a:solidFill>
                <a:srgbClr val="00407A"/>
              </a:solidFill>
              <a:latin typeface="Arial"/>
              <a:ea typeface="+mn-ea"/>
            </a:endParaRPr>
          </a:p>
        </p:txBody>
      </p:sp>
      <p:sp>
        <p:nvSpPr>
          <p:cNvPr id="164" name="Oval 111"/>
          <p:cNvSpPr/>
          <p:nvPr/>
        </p:nvSpPr>
        <p:spPr>
          <a:xfrm>
            <a:off x="3411666" y="1835371"/>
            <a:ext cx="859255" cy="902016"/>
          </a:xfrm>
          <a:prstGeom prst="ellipse">
            <a:avLst/>
          </a:prstGeom>
          <a:solidFill>
            <a:srgbClr val="00407A">
              <a:alpha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5" name="TextBox 119"/>
          <p:cNvSpPr txBox="1"/>
          <p:nvPr/>
        </p:nvSpPr>
        <p:spPr>
          <a:xfrm>
            <a:off x="3356473" y="1946715"/>
            <a:ext cx="10574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latin typeface="Arial"/>
                <a:ea typeface="+mn-ea"/>
              </a:rPr>
              <a:t>64x10-core</a:t>
            </a:r>
            <a:endParaRPr lang="en-US" sz="1100" dirty="0">
              <a:solidFill>
                <a:srgbClr val="FFFFFF"/>
              </a:solidFill>
              <a:latin typeface="Arial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latin typeface="Arial"/>
                <a:ea typeface="+mn-ea"/>
              </a:rPr>
              <a:t>Ivy Bridge</a:t>
            </a:r>
            <a:endParaRPr lang="en-US" sz="110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166" name="TextBox 120"/>
          <p:cNvSpPr txBox="1"/>
          <p:nvPr/>
        </p:nvSpPr>
        <p:spPr>
          <a:xfrm>
            <a:off x="3327834" y="2389430"/>
            <a:ext cx="1077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latin typeface="Arial"/>
                <a:ea typeface="+mn-ea"/>
              </a:rPr>
              <a:t>14 TB</a:t>
            </a:r>
            <a:endParaRPr lang="en-US" sz="110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67" name="Straight Connector 121"/>
          <p:cNvCxnSpPr/>
          <p:nvPr/>
        </p:nvCxnSpPr>
        <p:spPr>
          <a:xfrm>
            <a:off x="3411666" y="2348578"/>
            <a:ext cx="842905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grpSp>
        <p:nvGrpSpPr>
          <p:cNvPr id="168" name="Group 167"/>
          <p:cNvGrpSpPr/>
          <p:nvPr/>
        </p:nvGrpSpPr>
        <p:grpSpPr>
          <a:xfrm>
            <a:off x="839520" y="4204980"/>
            <a:ext cx="1607731" cy="1988125"/>
            <a:chOff x="273750" y="3980900"/>
            <a:chExt cx="1607731" cy="1988125"/>
          </a:xfrm>
        </p:grpSpPr>
        <p:sp>
          <p:nvSpPr>
            <p:cNvPr id="169" name="Rounded Rectangle 34"/>
            <p:cNvSpPr/>
            <p:nvPr/>
          </p:nvSpPr>
          <p:spPr>
            <a:xfrm>
              <a:off x="273750" y="4488732"/>
              <a:ext cx="1607731" cy="1273888"/>
            </a:xfrm>
            <a:prstGeom prst="round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0" name="TextBox 17"/>
            <p:cNvSpPr txBox="1"/>
            <p:nvPr/>
          </p:nvSpPr>
          <p:spPr>
            <a:xfrm>
              <a:off x="502451" y="5661248"/>
              <a:ext cx="1189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407A"/>
                  </a:solidFill>
                  <a:effectLst/>
                  <a:uLnTx/>
                  <a:uFillTx/>
                  <a:latin typeface="Arial"/>
                  <a:ea typeface="+mn-ea"/>
                </a:rPr>
                <a:t>Login nodes</a:t>
              </a:r>
            </a:p>
          </p:txBody>
        </p:sp>
        <p:grpSp>
          <p:nvGrpSpPr>
            <p:cNvPr id="171" name="Group 24"/>
            <p:cNvGrpSpPr/>
            <p:nvPr/>
          </p:nvGrpSpPr>
          <p:grpSpPr>
            <a:xfrm>
              <a:off x="828921" y="3980900"/>
              <a:ext cx="430711" cy="488898"/>
              <a:chOff x="569715" y="3663505"/>
              <a:chExt cx="430711" cy="488898"/>
            </a:xfrm>
          </p:grpSpPr>
          <p:sp>
            <p:nvSpPr>
              <p:cNvPr id="178" name="Up-Down Arrow 15"/>
              <p:cNvSpPr/>
              <p:nvPr/>
            </p:nvSpPr>
            <p:spPr>
              <a:xfrm>
                <a:off x="802404" y="3668327"/>
                <a:ext cx="198022" cy="484076"/>
              </a:xfrm>
              <a:prstGeom prst="upDownArrow">
                <a:avLst/>
              </a:prstGeom>
              <a:solidFill>
                <a:srgbClr val="1D8DB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9" name="Up-Down Arrow 147"/>
              <p:cNvSpPr/>
              <p:nvPr/>
            </p:nvSpPr>
            <p:spPr>
              <a:xfrm>
                <a:off x="569715" y="3663505"/>
                <a:ext cx="198022" cy="484076"/>
              </a:xfrm>
              <a:prstGeom prst="upDownArrow">
                <a:avLst/>
              </a:prstGeom>
              <a:solidFill>
                <a:srgbClr val="1D8DB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72" name="TextBox 39"/>
            <p:cNvSpPr txBox="1"/>
            <p:nvPr/>
          </p:nvSpPr>
          <p:spPr>
            <a:xfrm>
              <a:off x="539552" y="4505723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</a:rPr>
                <a:t>NX Server</a:t>
              </a:r>
            </a:p>
          </p:txBody>
        </p:sp>
        <p:grpSp>
          <p:nvGrpSpPr>
            <p:cNvPr id="173" name="Group 22"/>
            <p:cNvGrpSpPr/>
            <p:nvPr/>
          </p:nvGrpSpPr>
          <p:grpSpPr>
            <a:xfrm>
              <a:off x="436581" y="4779978"/>
              <a:ext cx="1210469" cy="802351"/>
              <a:chOff x="2191679" y="5578976"/>
              <a:chExt cx="772688" cy="802351"/>
            </a:xfrm>
          </p:grpSpPr>
          <p:sp>
            <p:nvSpPr>
              <p:cNvPr id="174" name="Rounded Rectangle 122"/>
              <p:cNvSpPr/>
              <p:nvPr/>
            </p:nvSpPr>
            <p:spPr>
              <a:xfrm>
                <a:off x="2191679" y="5578976"/>
                <a:ext cx="772688" cy="802351"/>
              </a:xfrm>
              <a:prstGeom prst="roundRect">
                <a:avLst/>
              </a:prstGeom>
              <a:solidFill>
                <a:srgbClr val="1EC42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75" name="Straight Connector 14"/>
              <p:cNvCxnSpPr>
                <a:stCxn id="174" idx="1"/>
                <a:endCxn id="174" idx="3"/>
              </p:cNvCxnSpPr>
              <p:nvPr/>
            </p:nvCxnSpPr>
            <p:spPr>
              <a:xfrm>
                <a:off x="2191679" y="5980152"/>
                <a:ext cx="77268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76" name="TextBox 93"/>
              <p:cNvSpPr txBox="1"/>
              <p:nvPr/>
            </p:nvSpPr>
            <p:spPr>
              <a:xfrm>
                <a:off x="2198574" y="6077987"/>
                <a:ext cx="74354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64 GB</a:t>
                </a:r>
              </a:p>
            </p:txBody>
          </p:sp>
          <p:sp>
            <p:nvSpPr>
              <p:cNvPr id="177" name="TextBox 93"/>
              <p:cNvSpPr txBox="1"/>
              <p:nvPr/>
            </p:nvSpPr>
            <p:spPr>
              <a:xfrm>
                <a:off x="2196043" y="5578977"/>
                <a:ext cx="74354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2x10-core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05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Ivy</a:t>
                </a:r>
                <a:r>
                  <a:rPr kumimoji="0" lang="nl-BE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 Bridge</a:t>
                </a:r>
              </a:p>
            </p:txBody>
          </p:sp>
        </p:grpSp>
      </p:grpSp>
      <p:grpSp>
        <p:nvGrpSpPr>
          <p:cNvPr id="180" name="Group 179"/>
          <p:cNvGrpSpPr/>
          <p:nvPr/>
        </p:nvGrpSpPr>
        <p:grpSpPr>
          <a:xfrm>
            <a:off x="5880080" y="994509"/>
            <a:ext cx="1009838" cy="2011522"/>
            <a:chOff x="5839786" y="770429"/>
            <a:chExt cx="1009838" cy="2011522"/>
          </a:xfrm>
        </p:grpSpPr>
        <p:sp>
          <p:nvSpPr>
            <p:cNvPr id="181" name="Rounded Rectangle 132"/>
            <p:cNvSpPr/>
            <p:nvPr/>
          </p:nvSpPr>
          <p:spPr>
            <a:xfrm>
              <a:off x="5852755" y="1189124"/>
              <a:ext cx="982653" cy="1592827"/>
            </a:xfrm>
            <a:prstGeom prst="round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82" name="Group 133"/>
            <p:cNvGrpSpPr/>
            <p:nvPr/>
          </p:nvGrpSpPr>
          <p:grpSpPr>
            <a:xfrm>
              <a:off x="5860534" y="1901293"/>
              <a:ext cx="989090" cy="814007"/>
              <a:chOff x="5652734" y="2168647"/>
              <a:chExt cx="1037701" cy="864000"/>
            </a:xfrm>
          </p:grpSpPr>
          <p:sp>
            <p:nvSpPr>
              <p:cNvPr id="188" name="Oval 151"/>
              <p:cNvSpPr/>
              <p:nvPr/>
            </p:nvSpPr>
            <p:spPr>
              <a:xfrm>
                <a:off x="5716523" y="2168647"/>
                <a:ext cx="864000" cy="864000"/>
              </a:xfrm>
              <a:prstGeom prst="ellipse">
                <a:avLst/>
              </a:prstGeom>
              <a:solidFill>
                <a:srgbClr val="00407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9" name="TextBox 152"/>
              <p:cNvSpPr txBox="1"/>
              <p:nvPr/>
            </p:nvSpPr>
            <p:spPr>
              <a:xfrm>
                <a:off x="5652734" y="2183562"/>
                <a:ext cx="1022785" cy="44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2x6-core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Sandy Bridge</a:t>
                </a:r>
              </a:p>
            </p:txBody>
          </p:sp>
          <p:sp>
            <p:nvSpPr>
              <p:cNvPr id="190" name="TextBox 153"/>
              <p:cNvSpPr txBox="1"/>
              <p:nvPr/>
            </p:nvSpPr>
            <p:spPr>
              <a:xfrm>
                <a:off x="5730739" y="2568218"/>
                <a:ext cx="8651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64 GB</a:t>
                </a:r>
              </a:p>
            </p:txBody>
          </p:sp>
          <p:cxnSp>
            <p:nvCxnSpPr>
              <p:cNvPr id="191" name="Straight Connector 154"/>
              <p:cNvCxnSpPr/>
              <p:nvPr/>
            </p:nvCxnSpPr>
            <p:spPr>
              <a:xfrm flipV="1">
                <a:off x="5723632" y="2583389"/>
                <a:ext cx="966803" cy="3774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</p:grpSp>
        <p:sp>
          <p:nvSpPr>
            <p:cNvPr id="183" name="TextBox 134"/>
            <p:cNvSpPr txBox="1"/>
            <p:nvPr/>
          </p:nvSpPr>
          <p:spPr>
            <a:xfrm>
              <a:off x="5867781" y="770429"/>
              <a:ext cx="857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</a:rPr>
                <a:t>8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184" name="Group 136"/>
            <p:cNvGrpSpPr/>
            <p:nvPr/>
          </p:nvGrpSpPr>
          <p:grpSpPr>
            <a:xfrm>
              <a:off x="5839786" y="1287850"/>
              <a:ext cx="969861" cy="636407"/>
              <a:chOff x="5723632" y="1536035"/>
              <a:chExt cx="872209" cy="573410"/>
            </a:xfrm>
          </p:grpSpPr>
          <p:sp>
            <p:nvSpPr>
              <p:cNvPr id="185" name="Rectangle 92"/>
              <p:cNvSpPr/>
              <p:nvPr/>
            </p:nvSpPr>
            <p:spPr>
              <a:xfrm>
                <a:off x="5730739" y="1536035"/>
                <a:ext cx="856369" cy="549343"/>
              </a:xfrm>
              <a:prstGeom prst="rect">
                <a:avLst/>
              </a:prstGeom>
              <a:solidFill>
                <a:srgbClr val="116E8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6" name="TextBox 93"/>
              <p:cNvSpPr txBox="1"/>
              <p:nvPr/>
            </p:nvSpPr>
            <p:spPr>
              <a:xfrm>
                <a:off x="5723633" y="1536035"/>
                <a:ext cx="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2x2688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CUDA cores</a:t>
                </a:r>
              </a:p>
            </p:txBody>
          </p:sp>
          <p:sp>
            <p:nvSpPr>
              <p:cNvPr id="187" name="TextBox 94"/>
              <p:cNvSpPr txBox="1"/>
              <p:nvPr/>
            </p:nvSpPr>
            <p:spPr>
              <a:xfrm>
                <a:off x="5723632" y="1863224"/>
                <a:ext cx="8492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2x6 GB</a:t>
                </a:r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6978878" y="1002566"/>
            <a:ext cx="1754321" cy="2016101"/>
            <a:chOff x="6778119" y="764704"/>
            <a:chExt cx="1754321" cy="2016101"/>
          </a:xfrm>
        </p:grpSpPr>
        <p:sp>
          <p:nvSpPr>
            <p:cNvPr id="193" name="Rounded Rectangle 156"/>
            <p:cNvSpPr/>
            <p:nvPr/>
          </p:nvSpPr>
          <p:spPr>
            <a:xfrm>
              <a:off x="6884066" y="1193788"/>
              <a:ext cx="923558" cy="1587017"/>
            </a:xfrm>
            <a:prstGeom prst="round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94" name="Group 157"/>
            <p:cNvGrpSpPr/>
            <p:nvPr/>
          </p:nvGrpSpPr>
          <p:grpSpPr>
            <a:xfrm>
              <a:off x="6805663" y="1915345"/>
              <a:ext cx="1049994" cy="855637"/>
              <a:chOff x="5597870" y="2168647"/>
              <a:chExt cx="1092565" cy="864000"/>
            </a:xfrm>
          </p:grpSpPr>
          <p:sp>
            <p:nvSpPr>
              <p:cNvPr id="200" name="Oval 163"/>
              <p:cNvSpPr/>
              <p:nvPr/>
            </p:nvSpPr>
            <p:spPr>
              <a:xfrm>
                <a:off x="5716523" y="2168647"/>
                <a:ext cx="864000" cy="864000"/>
              </a:xfrm>
              <a:prstGeom prst="ellipse">
                <a:avLst/>
              </a:prstGeom>
              <a:solidFill>
                <a:srgbClr val="00407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1" name="TextBox 164"/>
              <p:cNvSpPr txBox="1"/>
              <p:nvPr/>
            </p:nvSpPr>
            <p:spPr>
              <a:xfrm>
                <a:off x="5597870" y="2183561"/>
                <a:ext cx="1092565" cy="404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2x6-core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Sandy Bridge</a:t>
                </a:r>
              </a:p>
            </p:txBody>
          </p:sp>
          <p:sp>
            <p:nvSpPr>
              <p:cNvPr id="202" name="TextBox 165"/>
              <p:cNvSpPr txBox="1"/>
              <p:nvPr/>
            </p:nvSpPr>
            <p:spPr>
              <a:xfrm>
                <a:off x="5730739" y="2568218"/>
                <a:ext cx="8651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64 GB</a:t>
                </a:r>
              </a:p>
            </p:txBody>
          </p:sp>
          <p:cxnSp>
            <p:nvCxnSpPr>
              <p:cNvPr id="203" name="Straight Connector 166"/>
              <p:cNvCxnSpPr/>
              <p:nvPr/>
            </p:nvCxnSpPr>
            <p:spPr>
              <a:xfrm flipV="1">
                <a:off x="5723632" y="2583389"/>
                <a:ext cx="966803" cy="3774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</p:grpSp>
        <p:sp>
          <p:nvSpPr>
            <p:cNvPr id="195" name="TextBox 158"/>
            <p:cNvSpPr txBox="1"/>
            <p:nvPr/>
          </p:nvSpPr>
          <p:spPr>
            <a:xfrm>
              <a:off x="6883339" y="764704"/>
              <a:ext cx="857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16E8A"/>
                  </a:solidFill>
                  <a:effectLst/>
                  <a:uLnTx/>
                  <a:uFillTx/>
                  <a:latin typeface="Arial"/>
                  <a:ea typeface="+mn-ea"/>
                </a:rPr>
                <a:t>8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16E8A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196" name="Group 159"/>
            <p:cNvGrpSpPr/>
            <p:nvPr/>
          </p:nvGrpSpPr>
          <p:grpSpPr>
            <a:xfrm>
              <a:off x="6778119" y="1300062"/>
              <a:ext cx="1754321" cy="605245"/>
              <a:chOff x="4909884" y="1690503"/>
              <a:chExt cx="1663008" cy="549343"/>
            </a:xfrm>
          </p:grpSpPr>
          <p:sp>
            <p:nvSpPr>
              <p:cNvPr id="197" name="Rectangle 92"/>
              <p:cNvSpPr/>
              <p:nvPr/>
            </p:nvSpPr>
            <p:spPr>
              <a:xfrm>
                <a:off x="5026888" y="1690503"/>
                <a:ext cx="856369" cy="549343"/>
              </a:xfrm>
              <a:prstGeom prst="rect">
                <a:avLst/>
              </a:prstGeom>
              <a:solidFill>
                <a:srgbClr val="116E8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8" name="TextBox 93"/>
              <p:cNvSpPr txBox="1"/>
              <p:nvPr/>
            </p:nvSpPr>
            <p:spPr>
              <a:xfrm>
                <a:off x="4909884" y="1729453"/>
                <a:ext cx="10925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2x60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Xeon Phi cores</a:t>
                </a:r>
              </a:p>
            </p:txBody>
          </p:sp>
          <p:sp>
            <p:nvSpPr>
              <p:cNvPr id="199" name="TextBox 94"/>
              <p:cNvSpPr txBox="1"/>
              <p:nvPr/>
            </p:nvSpPr>
            <p:spPr>
              <a:xfrm>
                <a:off x="5723632" y="1863224"/>
                <a:ext cx="8492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2x8 GB</a:t>
                </a: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279680" y="4233624"/>
            <a:ext cx="1942753" cy="1421750"/>
            <a:chOff x="1547664" y="4338134"/>
            <a:chExt cx="1942753" cy="1421750"/>
          </a:xfrm>
        </p:grpSpPr>
        <p:sp>
          <p:nvSpPr>
            <p:cNvPr id="205" name="Rounded Rectangle 18"/>
            <p:cNvSpPr/>
            <p:nvPr/>
          </p:nvSpPr>
          <p:spPr>
            <a:xfrm>
              <a:off x="1752530" y="4869160"/>
              <a:ext cx="653888" cy="538594"/>
            </a:xfrm>
            <a:prstGeom prst="roundRect">
              <a:avLst/>
            </a:prstGeom>
            <a:solidFill>
              <a:srgbClr val="116E8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6" name="Up-Down Arrow 20"/>
            <p:cNvSpPr/>
            <p:nvPr/>
          </p:nvSpPr>
          <p:spPr>
            <a:xfrm>
              <a:off x="1965479" y="4338134"/>
              <a:ext cx="199977" cy="491615"/>
            </a:xfrm>
            <a:prstGeom prst="upDownArrow">
              <a:avLst/>
            </a:prstGeom>
            <a:solidFill>
              <a:srgbClr val="1D8DB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7" name="TextBox 23"/>
            <p:cNvSpPr txBox="1"/>
            <p:nvPr/>
          </p:nvSpPr>
          <p:spPr>
            <a:xfrm>
              <a:off x="1547664" y="5421330"/>
              <a:ext cx="1942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407A"/>
                  </a:solidFill>
                  <a:effectLst/>
                  <a:uLnTx/>
                  <a:uFillTx/>
                  <a:latin typeface="Arial"/>
                  <a:ea typeface="+mn-ea"/>
                </a:rPr>
                <a:t>2 service nodes</a:t>
              </a:r>
            </a:p>
          </p:txBody>
        </p:sp>
        <p:sp>
          <p:nvSpPr>
            <p:cNvPr id="208" name="Up-Down Arrow 20"/>
            <p:cNvSpPr/>
            <p:nvPr/>
          </p:nvSpPr>
          <p:spPr>
            <a:xfrm>
              <a:off x="2671164" y="4338134"/>
              <a:ext cx="199977" cy="491615"/>
            </a:xfrm>
            <a:prstGeom prst="upDownArrow">
              <a:avLst/>
            </a:prstGeom>
            <a:solidFill>
              <a:srgbClr val="1D8DB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9" name="Rounded Rectangle 18"/>
            <p:cNvSpPr/>
            <p:nvPr/>
          </p:nvSpPr>
          <p:spPr>
            <a:xfrm>
              <a:off x="2449324" y="4869160"/>
              <a:ext cx="653888" cy="538594"/>
            </a:xfrm>
            <a:prstGeom prst="roundRect">
              <a:avLst/>
            </a:prstGeom>
            <a:solidFill>
              <a:srgbClr val="116E8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10" name="TextBox 149"/>
          <p:cNvSpPr txBox="1"/>
          <p:nvPr/>
        </p:nvSpPr>
        <p:spPr>
          <a:xfrm>
            <a:off x="5849599" y="3283748"/>
            <a:ext cx="186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407A"/>
                </a:solidFill>
                <a:latin typeface="Arial"/>
                <a:ea typeface="+mn-ea"/>
              </a:rPr>
              <a:t> </a:t>
            </a:r>
            <a:r>
              <a:rPr lang="en-US" sz="1800" i="1" dirty="0" smtClean="0">
                <a:solidFill>
                  <a:srgbClr val="00407A"/>
                </a:solidFill>
                <a:latin typeface="Arial"/>
                <a:ea typeface="+mn-ea"/>
              </a:rPr>
              <a:t>Accelerators</a:t>
            </a:r>
            <a:endParaRPr lang="en-US" sz="1800" i="1" dirty="0">
              <a:solidFill>
                <a:srgbClr val="00407A"/>
              </a:solidFill>
              <a:latin typeface="Arial"/>
              <a:ea typeface="+mn-ea"/>
            </a:endParaRPr>
          </a:p>
        </p:txBody>
      </p:sp>
      <p:sp>
        <p:nvSpPr>
          <p:cNvPr id="211" name="TextBox 68"/>
          <p:cNvSpPr txBox="1"/>
          <p:nvPr/>
        </p:nvSpPr>
        <p:spPr>
          <a:xfrm>
            <a:off x="4856817" y="4312642"/>
            <a:ext cx="109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srgbClr val="00407A"/>
                </a:solidFill>
                <a:latin typeface="Arial"/>
                <a:ea typeface="+mn-ea"/>
              </a:rPr>
              <a:t>Storage</a:t>
            </a:r>
            <a:endParaRPr lang="en-US" sz="1800" i="1" dirty="0">
              <a:solidFill>
                <a:srgbClr val="00407A"/>
              </a:solidFill>
              <a:latin typeface="Arial"/>
              <a:ea typeface="+mn-ea"/>
            </a:endParaRPr>
          </a:p>
        </p:txBody>
      </p:sp>
      <p:sp>
        <p:nvSpPr>
          <p:cNvPr id="212" name="TextBox 68"/>
          <p:cNvSpPr txBox="1"/>
          <p:nvPr/>
        </p:nvSpPr>
        <p:spPr>
          <a:xfrm>
            <a:off x="1559600" y="1132800"/>
            <a:ext cx="1337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i="1" dirty="0" err="1" smtClean="0">
                <a:solidFill>
                  <a:srgbClr val="00407A"/>
                </a:solidFill>
                <a:latin typeface="Arial"/>
                <a:ea typeface="+mn-ea"/>
              </a:rPr>
              <a:t>ThinKing</a:t>
            </a:r>
            <a:endParaRPr lang="en-US" sz="2000" i="1" dirty="0">
              <a:solidFill>
                <a:srgbClr val="00407A"/>
              </a:solidFill>
              <a:latin typeface="Arial"/>
              <a:ea typeface="+mn-ea"/>
            </a:endParaRPr>
          </a:p>
        </p:txBody>
      </p:sp>
      <p:sp>
        <p:nvSpPr>
          <p:cNvPr id="213" name="TextBox 68"/>
          <p:cNvSpPr txBox="1"/>
          <p:nvPr/>
        </p:nvSpPr>
        <p:spPr>
          <a:xfrm>
            <a:off x="3719840" y="1132800"/>
            <a:ext cx="138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i="1" dirty="0" err="1" smtClean="0">
                <a:solidFill>
                  <a:srgbClr val="00407A"/>
                </a:solidFill>
                <a:latin typeface="Arial"/>
                <a:ea typeface="+mn-ea"/>
              </a:rPr>
              <a:t>Cerebro</a:t>
            </a:r>
            <a:endParaRPr lang="en-US" sz="2000" i="1" dirty="0">
              <a:solidFill>
                <a:srgbClr val="00407A"/>
              </a:solidFill>
              <a:latin typeface="Arial"/>
              <a:ea typeface="+mn-ea"/>
            </a:endParaRPr>
          </a:p>
        </p:txBody>
      </p:sp>
      <p:grpSp>
        <p:nvGrpSpPr>
          <p:cNvPr id="214" name="Group 6"/>
          <p:cNvGrpSpPr/>
          <p:nvPr/>
        </p:nvGrpSpPr>
        <p:grpSpPr>
          <a:xfrm>
            <a:off x="8539640" y="4153179"/>
            <a:ext cx="1051687" cy="2039926"/>
            <a:chOff x="6950005" y="4359400"/>
            <a:chExt cx="1051687" cy="2039926"/>
          </a:xfrm>
        </p:grpSpPr>
        <p:sp>
          <p:nvSpPr>
            <p:cNvPr id="215" name="Flowchart: Magnetic Disk 25"/>
            <p:cNvSpPr/>
            <p:nvPr/>
          </p:nvSpPr>
          <p:spPr>
            <a:xfrm>
              <a:off x="6950005" y="5023438"/>
              <a:ext cx="1051687" cy="1375888"/>
            </a:xfrm>
            <a:prstGeom prst="flowChartMagneticDisk">
              <a:avLst/>
            </a:prstGeom>
            <a:solidFill>
              <a:srgbClr val="F4DBAA"/>
            </a:solidFill>
            <a:ln w="25400" cap="flat" cmpd="sng" algn="ctr">
              <a:solidFill>
                <a:srgbClr val="E8B65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6" name="Up-Down Arrow 29"/>
            <p:cNvSpPr/>
            <p:nvPr/>
          </p:nvSpPr>
          <p:spPr>
            <a:xfrm>
              <a:off x="7368910" y="4359400"/>
              <a:ext cx="198022" cy="648072"/>
            </a:xfrm>
            <a:prstGeom prst="upDownArrow">
              <a:avLst/>
            </a:prstGeom>
            <a:solidFill>
              <a:srgbClr val="1D8DB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7" name="TextBox 31"/>
            <p:cNvSpPr txBox="1"/>
            <p:nvPr/>
          </p:nvSpPr>
          <p:spPr>
            <a:xfrm>
              <a:off x="7057106" y="5080646"/>
              <a:ext cx="821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407A"/>
                  </a:solidFill>
                  <a:effectLst/>
                  <a:uLnTx/>
                  <a:uFillTx/>
                  <a:latin typeface="Arial"/>
                  <a:ea typeface="+mn-ea"/>
                </a:rPr>
                <a:t>Long Term</a:t>
              </a:r>
            </a:p>
          </p:txBody>
        </p:sp>
        <p:sp>
          <p:nvSpPr>
            <p:cNvPr id="218" name="TextBox 33"/>
            <p:cNvSpPr txBox="1"/>
            <p:nvPr/>
          </p:nvSpPr>
          <p:spPr>
            <a:xfrm>
              <a:off x="6992360" y="5827189"/>
              <a:ext cx="1009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407A"/>
                  </a:solidFill>
                  <a:effectLst/>
                  <a:uLnTx/>
                  <a:uFillTx/>
                  <a:latin typeface="Arial"/>
                  <a:ea typeface="+mn-ea"/>
                </a:rPr>
                <a:t>600 TB</a:t>
              </a:r>
            </a:p>
          </p:txBody>
        </p:sp>
      </p:grpSp>
      <p:sp>
        <p:nvSpPr>
          <p:cNvPr id="219" name="Rounded Rectangle 48"/>
          <p:cNvSpPr/>
          <p:nvPr/>
        </p:nvSpPr>
        <p:spPr>
          <a:xfrm>
            <a:off x="1996951" y="3030615"/>
            <a:ext cx="1074817" cy="224537"/>
          </a:xfrm>
          <a:prstGeom prst="roundRect">
            <a:avLst/>
          </a:prstGeom>
          <a:solidFill>
            <a:srgbClr val="116E8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IB FDR </a:t>
            </a:r>
          </a:p>
        </p:txBody>
      </p:sp>
      <p:grpSp>
        <p:nvGrpSpPr>
          <p:cNvPr id="220" name="Group 219"/>
          <p:cNvGrpSpPr/>
          <p:nvPr/>
        </p:nvGrpSpPr>
        <p:grpSpPr>
          <a:xfrm>
            <a:off x="8254618" y="980728"/>
            <a:ext cx="1009838" cy="2024280"/>
            <a:chOff x="7882642" y="756648"/>
            <a:chExt cx="1009838" cy="2024280"/>
          </a:xfrm>
        </p:grpSpPr>
        <p:sp>
          <p:nvSpPr>
            <p:cNvPr id="221" name="Rounded Rectangle 132"/>
            <p:cNvSpPr/>
            <p:nvPr/>
          </p:nvSpPr>
          <p:spPr>
            <a:xfrm>
              <a:off x="7895611" y="1188101"/>
              <a:ext cx="982653" cy="1592827"/>
            </a:xfrm>
            <a:prstGeom prst="round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22" name="Group 133"/>
            <p:cNvGrpSpPr/>
            <p:nvPr/>
          </p:nvGrpSpPr>
          <p:grpSpPr>
            <a:xfrm>
              <a:off x="7903390" y="1900270"/>
              <a:ext cx="989090" cy="814007"/>
              <a:chOff x="5652734" y="2168647"/>
              <a:chExt cx="1037701" cy="864000"/>
            </a:xfrm>
          </p:grpSpPr>
          <p:sp>
            <p:nvSpPr>
              <p:cNvPr id="228" name="Oval 151"/>
              <p:cNvSpPr/>
              <p:nvPr/>
            </p:nvSpPr>
            <p:spPr>
              <a:xfrm>
                <a:off x="5716523" y="2168647"/>
                <a:ext cx="864000" cy="864000"/>
              </a:xfrm>
              <a:prstGeom prst="ellipse">
                <a:avLst/>
              </a:prstGeom>
              <a:solidFill>
                <a:srgbClr val="00407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9" name="TextBox 152"/>
              <p:cNvSpPr txBox="1"/>
              <p:nvPr/>
            </p:nvSpPr>
            <p:spPr>
              <a:xfrm>
                <a:off x="5652734" y="2183562"/>
                <a:ext cx="1022785" cy="44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2x1</a:t>
                </a:r>
                <a:r>
                  <a:rPr kumimoji="0" lang="pl-PL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0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-core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Haswell</a:t>
                </a: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230" name="TextBox 153"/>
              <p:cNvSpPr txBox="1"/>
              <p:nvPr/>
            </p:nvSpPr>
            <p:spPr>
              <a:xfrm>
                <a:off x="5730739" y="2568218"/>
                <a:ext cx="8651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64 GB</a:t>
                </a:r>
              </a:p>
            </p:txBody>
          </p:sp>
          <p:cxnSp>
            <p:nvCxnSpPr>
              <p:cNvPr id="231" name="Straight Connector 154"/>
              <p:cNvCxnSpPr/>
              <p:nvPr/>
            </p:nvCxnSpPr>
            <p:spPr>
              <a:xfrm flipV="1">
                <a:off x="5723632" y="2583389"/>
                <a:ext cx="966803" cy="3774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</p:grpSp>
        <p:grpSp>
          <p:nvGrpSpPr>
            <p:cNvPr id="223" name="Group 136"/>
            <p:cNvGrpSpPr/>
            <p:nvPr/>
          </p:nvGrpSpPr>
          <p:grpSpPr>
            <a:xfrm>
              <a:off x="7882642" y="1286827"/>
              <a:ext cx="969861" cy="609696"/>
              <a:chOff x="5723632" y="1536035"/>
              <a:chExt cx="872209" cy="549343"/>
            </a:xfrm>
          </p:grpSpPr>
          <p:sp>
            <p:nvSpPr>
              <p:cNvPr id="225" name="Rectangle 92"/>
              <p:cNvSpPr/>
              <p:nvPr/>
            </p:nvSpPr>
            <p:spPr>
              <a:xfrm>
                <a:off x="5730739" y="1536035"/>
                <a:ext cx="856369" cy="549343"/>
              </a:xfrm>
              <a:prstGeom prst="rect">
                <a:avLst/>
              </a:prstGeom>
              <a:solidFill>
                <a:srgbClr val="116E8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6" name="TextBox 93"/>
              <p:cNvSpPr txBox="1"/>
              <p:nvPr/>
            </p:nvSpPr>
            <p:spPr>
              <a:xfrm>
                <a:off x="5723633" y="1536035"/>
                <a:ext cx="872208" cy="360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2x2880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CUDA cores</a:t>
                </a:r>
              </a:p>
            </p:txBody>
          </p:sp>
          <p:sp>
            <p:nvSpPr>
              <p:cNvPr id="227" name="TextBox 94"/>
              <p:cNvSpPr txBox="1"/>
              <p:nvPr/>
            </p:nvSpPr>
            <p:spPr>
              <a:xfrm>
                <a:off x="5723632" y="1863224"/>
                <a:ext cx="849260" cy="221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2x12 GB</a:t>
                </a:r>
              </a:p>
            </p:txBody>
          </p:sp>
        </p:grpSp>
        <p:sp>
          <p:nvSpPr>
            <p:cNvPr id="224" name="TextBox 158"/>
            <p:cNvSpPr txBox="1"/>
            <p:nvPr/>
          </p:nvSpPr>
          <p:spPr>
            <a:xfrm>
              <a:off x="7914725" y="756648"/>
              <a:ext cx="857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</a:rPr>
                <a:t>5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</p:grpSp>
      <p:sp>
        <p:nvSpPr>
          <p:cNvPr id="232" name="TextBox 23"/>
          <p:cNvSpPr txBox="1"/>
          <p:nvPr/>
        </p:nvSpPr>
        <p:spPr>
          <a:xfrm>
            <a:off x="3095499" y="6317421"/>
            <a:ext cx="26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407A"/>
                </a:solidFill>
                <a:latin typeface="Arial"/>
                <a:ea typeface="+mn-ea"/>
              </a:rPr>
              <a:t>2 </a:t>
            </a:r>
            <a:r>
              <a:rPr lang="pl-PL" sz="1600" dirty="0" err="1" smtClean="0">
                <a:solidFill>
                  <a:srgbClr val="00407A"/>
                </a:solidFill>
                <a:latin typeface="Arial"/>
                <a:ea typeface="+mn-ea"/>
              </a:rPr>
              <a:t>visualization</a:t>
            </a:r>
            <a:r>
              <a:rPr lang="pl-PL" sz="1600" dirty="0">
                <a:solidFill>
                  <a:srgbClr val="00407A"/>
                </a:solidFill>
                <a:latin typeface="Arial"/>
                <a:ea typeface="+mn-ea"/>
              </a:rPr>
              <a:t> </a:t>
            </a:r>
            <a:r>
              <a:rPr lang="en-US" sz="1600" dirty="0" smtClean="0">
                <a:solidFill>
                  <a:srgbClr val="00407A"/>
                </a:solidFill>
                <a:latin typeface="Arial"/>
                <a:ea typeface="+mn-ea"/>
              </a:rPr>
              <a:t>nodes</a:t>
            </a:r>
            <a:endParaRPr lang="en-US" sz="1600" dirty="0">
              <a:solidFill>
                <a:srgbClr val="00407A"/>
              </a:solidFill>
              <a:latin typeface="Arial"/>
              <a:ea typeface="+mn-ea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4067743" y="4724342"/>
            <a:ext cx="1020249" cy="1592827"/>
            <a:chOff x="9447140" y="1205542"/>
            <a:chExt cx="1020249" cy="1592827"/>
          </a:xfrm>
        </p:grpSpPr>
        <p:sp>
          <p:nvSpPr>
            <p:cNvPr id="234" name="Rounded Rectangle 132"/>
            <p:cNvSpPr/>
            <p:nvPr/>
          </p:nvSpPr>
          <p:spPr>
            <a:xfrm>
              <a:off x="9447140" y="1205542"/>
              <a:ext cx="982653" cy="1592827"/>
            </a:xfrm>
            <a:prstGeom prst="round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35" name="Group 234"/>
            <p:cNvGrpSpPr/>
            <p:nvPr/>
          </p:nvGrpSpPr>
          <p:grpSpPr>
            <a:xfrm>
              <a:off x="9468544" y="1307136"/>
              <a:ext cx="998845" cy="1423703"/>
              <a:chOff x="9468544" y="1307136"/>
              <a:chExt cx="998845" cy="1423703"/>
            </a:xfrm>
          </p:grpSpPr>
          <p:grpSp>
            <p:nvGrpSpPr>
              <p:cNvPr id="236" name="Group 133"/>
              <p:cNvGrpSpPr/>
              <p:nvPr/>
            </p:nvGrpSpPr>
            <p:grpSpPr>
              <a:xfrm>
                <a:off x="9478299" y="1916832"/>
                <a:ext cx="989090" cy="814007"/>
                <a:chOff x="5652734" y="2168647"/>
                <a:chExt cx="1037701" cy="864000"/>
              </a:xfrm>
            </p:grpSpPr>
            <p:sp>
              <p:nvSpPr>
                <p:cNvPr id="241" name="Oval 151"/>
                <p:cNvSpPr/>
                <p:nvPr/>
              </p:nvSpPr>
              <p:spPr>
                <a:xfrm>
                  <a:off x="5716523" y="2168647"/>
                  <a:ext cx="864000" cy="864000"/>
                </a:xfrm>
                <a:prstGeom prst="ellipse">
                  <a:avLst/>
                </a:prstGeom>
                <a:solidFill>
                  <a:srgbClr val="00407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TextBox 152"/>
                <p:cNvSpPr txBox="1"/>
                <p:nvPr/>
              </p:nvSpPr>
              <p:spPr>
                <a:xfrm>
                  <a:off x="5652734" y="2183562"/>
                  <a:ext cx="1022785" cy="44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</a:rPr>
                    <a:t>2x1</a:t>
                  </a:r>
                  <a:r>
                    <a:rPr kumimoji="0" lang="pl-PL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</a:rPr>
                    <a:t>0</a:t>
                  </a: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</a:rPr>
                    <a:t>-core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</a:rPr>
                    <a:t>Haswell</a:t>
                  </a:r>
                  <a:endPara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243" name="TextBox 153"/>
                <p:cNvSpPr txBox="1"/>
                <p:nvPr/>
              </p:nvSpPr>
              <p:spPr>
                <a:xfrm>
                  <a:off x="5730739" y="2568218"/>
                  <a:ext cx="865101" cy="277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l-PL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</a:rPr>
                    <a:t>2x</a:t>
                  </a:r>
                  <a:r>
                    <a:rPr kumimoji="0" lang="en-US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</a:rPr>
                    <a:t>6</a:t>
                  </a:r>
                  <a:r>
                    <a:rPr kumimoji="0" lang="pl-PL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</a:rPr>
                    <a:t>4</a:t>
                  </a:r>
                  <a:r>
                    <a:rPr kumimoji="0" lang="en-US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</a:rPr>
                    <a:t> GB</a:t>
                  </a:r>
                </a:p>
              </p:txBody>
            </p:sp>
            <p:cxnSp>
              <p:nvCxnSpPr>
                <p:cNvPr id="244" name="Straight Connector 154"/>
                <p:cNvCxnSpPr/>
                <p:nvPr/>
              </p:nvCxnSpPr>
              <p:spPr>
                <a:xfrm flipV="1">
                  <a:off x="5723632" y="2583389"/>
                  <a:ext cx="966803" cy="377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</p:cxnSp>
          </p:grpSp>
          <p:grpSp>
            <p:nvGrpSpPr>
              <p:cNvPr id="237" name="Group 136"/>
              <p:cNvGrpSpPr/>
              <p:nvPr/>
            </p:nvGrpSpPr>
            <p:grpSpPr>
              <a:xfrm>
                <a:off x="9468544" y="1307136"/>
                <a:ext cx="969861" cy="609696"/>
                <a:chOff x="5723632" y="1536035"/>
                <a:chExt cx="872209" cy="549343"/>
              </a:xfrm>
            </p:grpSpPr>
            <p:sp>
              <p:nvSpPr>
                <p:cNvPr id="238" name="Rectangle 92"/>
                <p:cNvSpPr/>
                <p:nvPr/>
              </p:nvSpPr>
              <p:spPr>
                <a:xfrm>
                  <a:off x="5730739" y="1536035"/>
                  <a:ext cx="856369" cy="549343"/>
                </a:xfrm>
                <a:prstGeom prst="rect">
                  <a:avLst/>
                </a:prstGeom>
                <a:solidFill>
                  <a:srgbClr val="116E8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TextBox 93"/>
                <p:cNvSpPr txBox="1"/>
                <p:nvPr/>
              </p:nvSpPr>
              <p:spPr>
                <a:xfrm>
                  <a:off x="5723633" y="1536035"/>
                  <a:ext cx="872208" cy="360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</a:rPr>
                    <a:t>2x2</a:t>
                  </a:r>
                  <a:r>
                    <a:rPr kumimoji="0" lang="pl-PL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</a:rPr>
                    <a:t>304</a:t>
                  </a: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</a:rPr>
                    <a:t> 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</a:rPr>
                    <a:t>CUDA cores</a:t>
                  </a:r>
                </a:p>
              </p:txBody>
            </p:sp>
            <p:sp>
              <p:nvSpPr>
                <p:cNvPr id="240" name="TextBox 94"/>
                <p:cNvSpPr txBox="1"/>
                <p:nvPr/>
              </p:nvSpPr>
              <p:spPr>
                <a:xfrm>
                  <a:off x="5723632" y="1863224"/>
                  <a:ext cx="849260" cy="2218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</a:rPr>
                    <a:t>2x</a:t>
                  </a:r>
                  <a:r>
                    <a:rPr kumimoji="0" lang="pl-PL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</a:rPr>
                    <a:t>8</a:t>
                  </a: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</a:rPr>
                    <a:t> GB</a:t>
                  </a:r>
                </a:p>
              </p:txBody>
            </p:sp>
          </p:grpSp>
        </p:grpSp>
      </p:grpSp>
      <p:sp>
        <p:nvSpPr>
          <p:cNvPr id="245" name="Up-Down Arrow 20"/>
          <p:cNvSpPr/>
          <p:nvPr/>
        </p:nvSpPr>
        <p:spPr>
          <a:xfrm>
            <a:off x="4198364" y="4168852"/>
            <a:ext cx="199977" cy="491615"/>
          </a:xfrm>
          <a:prstGeom prst="upDownArrow">
            <a:avLst/>
          </a:prstGeom>
          <a:solidFill>
            <a:srgbClr val="1D8D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6" name="Up-Down Arrow 20"/>
          <p:cNvSpPr/>
          <p:nvPr/>
        </p:nvSpPr>
        <p:spPr>
          <a:xfrm>
            <a:off x="4435033" y="4165197"/>
            <a:ext cx="193206" cy="491615"/>
          </a:xfrm>
          <a:prstGeom prst="upDownArrow">
            <a:avLst/>
          </a:prstGeom>
          <a:solidFill>
            <a:srgbClr val="1D8D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8" name="TextBox 46"/>
          <p:cNvSpPr txBox="1"/>
          <p:nvPr/>
        </p:nvSpPr>
        <p:spPr>
          <a:xfrm>
            <a:off x="2275875" y="2402631"/>
            <a:ext cx="656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latin typeface="Arial"/>
                <a:ea typeface="+mn-ea"/>
              </a:rPr>
              <a:t>64/128 GB</a:t>
            </a:r>
            <a:endParaRPr lang="en-US" sz="110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50" name="Rounded Rectangle 249"/>
          <p:cNvSpPr/>
          <p:nvPr/>
        </p:nvSpPr>
        <p:spPr bwMode="auto">
          <a:xfrm>
            <a:off x="722750" y="1567056"/>
            <a:ext cx="1395995" cy="1428006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0" charset="-128"/>
            </a:endParaRPr>
          </a:p>
        </p:txBody>
      </p:sp>
      <p:sp>
        <p:nvSpPr>
          <p:cNvPr id="251" name="Rounded Rectangle 250"/>
          <p:cNvSpPr/>
          <p:nvPr/>
        </p:nvSpPr>
        <p:spPr bwMode="auto">
          <a:xfrm>
            <a:off x="5708117" y="1054624"/>
            <a:ext cx="1395995" cy="2028537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0" charset="-128"/>
            </a:endParaRPr>
          </a:p>
        </p:txBody>
      </p:sp>
      <p:sp>
        <p:nvSpPr>
          <p:cNvPr id="253" name="Rounded Rectangle 252"/>
          <p:cNvSpPr/>
          <p:nvPr/>
        </p:nvSpPr>
        <p:spPr bwMode="auto">
          <a:xfrm>
            <a:off x="8124502" y="1023637"/>
            <a:ext cx="1395995" cy="2028537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0" charset="-128"/>
            </a:endParaRPr>
          </a:p>
        </p:txBody>
      </p:sp>
      <p:sp>
        <p:nvSpPr>
          <p:cNvPr id="254" name="TextBox 253"/>
          <p:cNvSpPr txBox="1"/>
          <p:nvPr/>
        </p:nvSpPr>
        <p:spPr bwMode="auto">
          <a:xfrm>
            <a:off x="202096" y="2034143"/>
            <a:ext cx="470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40</a:t>
            </a:r>
          </a:p>
        </p:txBody>
      </p:sp>
      <p:sp>
        <p:nvSpPr>
          <p:cNvPr id="255" name="Rounded Rectangle 254"/>
          <p:cNvSpPr/>
          <p:nvPr/>
        </p:nvSpPr>
        <p:spPr bwMode="auto">
          <a:xfrm>
            <a:off x="823712" y="4635752"/>
            <a:ext cx="1567019" cy="1889591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28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ready?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5515" y="1628776"/>
            <a:ext cx="11523133" cy="49688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600" dirty="0" smtClean="0"/>
              <a:t>Documentation: </a:t>
            </a:r>
            <a:r>
              <a:rPr lang="en-US" sz="3600" u="sng" dirty="0">
                <a:hlinkClick r:id="rId2"/>
              </a:rPr>
              <a:t>https://</a:t>
            </a:r>
            <a:r>
              <a:rPr lang="en-US" sz="3600" u="sng" dirty="0" smtClean="0">
                <a:hlinkClick r:id="rId2"/>
              </a:rPr>
              <a:t>github.com/gjbex/Astrohack</a:t>
            </a:r>
            <a:endParaRPr lang="en-US" sz="3600" u="sng" dirty="0" smtClean="0"/>
          </a:p>
          <a:p>
            <a:pPr>
              <a:lnSpc>
                <a:spcPct val="200000"/>
              </a:lnSpc>
            </a:pPr>
            <a:r>
              <a:rPr lang="en-US" sz="3600" dirty="0" smtClean="0"/>
              <a:t>Has </a:t>
            </a:r>
            <a:r>
              <a:rPr lang="en-US" sz="3600" dirty="0" smtClean="0"/>
              <a:t>your team at least one VSC-account? </a:t>
            </a:r>
          </a:p>
          <a:p>
            <a:pPr>
              <a:lnSpc>
                <a:spcPct val="200000"/>
              </a:lnSpc>
            </a:pPr>
            <a:r>
              <a:rPr lang="en-US" sz="3600" dirty="0" smtClean="0"/>
              <a:t>Has </a:t>
            </a:r>
            <a:r>
              <a:rPr lang="en-US" sz="3600" dirty="0" smtClean="0"/>
              <a:t>your laptop an </a:t>
            </a:r>
            <a:r>
              <a:rPr lang="en-US" sz="3600" dirty="0" err="1" smtClean="0"/>
              <a:t>ssh</a:t>
            </a:r>
            <a:r>
              <a:rPr lang="en-US" sz="3600" dirty="0" smtClean="0"/>
              <a:t> client?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54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VSC cluster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/>
              <a:t> Login to the system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Install your copy of </a:t>
            </a:r>
            <a:r>
              <a:rPr lang="en-US" sz="3600" dirty="0" err="1" smtClean="0"/>
              <a:t>TensorFlow</a:t>
            </a:r>
            <a:r>
              <a:rPr lang="en-US" sz="3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Copy the dataset from scratch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Work interactively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Submit jobs to the batch system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48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login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34434" y="1628776"/>
            <a:ext cx="11523133" cy="4968875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SzPct val="70000"/>
              <a:buFont typeface="Wingdings 3" pitchFamily="18" charset="2"/>
              <a:buChar char=""/>
              <a:defRPr sz="2000" baseline="0">
                <a:solidFill>
                  <a:srgbClr val="7B7B7B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31813" indent="-258763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Wingdings" pitchFamily="20" charset="2"/>
              <a:buChar char="§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486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Arial" pitchFamily="34" charset="0"/>
              <a:buChar char="•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791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Courier New" pitchFamily="49" charset="0"/>
              <a:buChar char="o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9850" indent="-26670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Wingdings" pitchFamily="2" charset="2"/>
              <a:buChar char="Ø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kern="0" dirty="0" smtClean="0"/>
              <a:t> Using </a:t>
            </a:r>
            <a:r>
              <a:rPr lang="en-US" sz="3600" kern="0" dirty="0"/>
              <a:t>NX :  </a:t>
            </a:r>
            <a:r>
              <a:rPr lang="en-US" sz="3600" kern="0" dirty="0">
                <a:hlinkClick r:id="rId2"/>
              </a:rPr>
              <a:t>https://</a:t>
            </a:r>
            <a:r>
              <a:rPr lang="en-US" sz="3600" kern="0" dirty="0" smtClean="0">
                <a:hlinkClick r:id="rId2"/>
              </a:rPr>
              <a:t>www.vscentrum.be/assets/1187</a:t>
            </a:r>
            <a:endParaRPr lang="en-US" sz="3600" kern="0" dirty="0" smtClean="0"/>
          </a:p>
          <a:p>
            <a:pPr>
              <a:lnSpc>
                <a:spcPct val="150000"/>
              </a:lnSpc>
            </a:pPr>
            <a:endParaRPr lang="en-US" sz="3600" kern="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600" kern="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3600" kern="0" dirty="0"/>
              <a:t> </a:t>
            </a:r>
            <a:r>
              <a:rPr lang="en-US" sz="3600" kern="0" dirty="0" smtClean="0"/>
              <a:t>Using </a:t>
            </a:r>
            <a:r>
              <a:rPr lang="en-US" sz="3600" kern="0" dirty="0" err="1" smtClean="0"/>
              <a:t>ssh</a:t>
            </a:r>
            <a:r>
              <a:rPr lang="en-US" sz="3600" kern="0" dirty="0"/>
              <a:t>:  </a:t>
            </a:r>
            <a:r>
              <a:rPr lang="en-US" sz="3600" kern="0" dirty="0">
                <a:hlinkClick r:id="rId3"/>
              </a:rPr>
              <a:t>https://</a:t>
            </a:r>
            <a:r>
              <a:rPr lang="en-US" sz="3600" kern="0" dirty="0" smtClean="0">
                <a:hlinkClick r:id="rId3"/>
              </a:rPr>
              <a:t>www.vscentrum.be/assets/1191</a:t>
            </a:r>
            <a:r>
              <a:rPr lang="en-US" sz="3600" kern="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1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NX: available </a:t>
            </a:r>
            <a:r>
              <a:rPr lang="en-US" dirty="0" err="1" smtClean="0"/>
              <a:t>sofware</a:t>
            </a:r>
            <a:endParaRPr lang="en-US" dirty="0"/>
          </a:p>
        </p:txBody>
      </p:sp>
      <p:sp>
        <p:nvSpPr>
          <p:cNvPr id="3" name="Tijdelijke aanduiding voor inhoud 2"/>
          <p:cNvSpPr txBox="1">
            <a:spLocks/>
          </p:cNvSpPr>
          <p:nvPr/>
        </p:nvSpPr>
        <p:spPr>
          <a:xfrm>
            <a:off x="479376" y="1412776"/>
            <a:ext cx="11172624" cy="4815305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SzPct val="70000"/>
              <a:buFont typeface="Wingdings 3" pitchFamily="18" charset="2"/>
              <a:buChar char=""/>
              <a:defRPr sz="2000" baseline="0">
                <a:solidFill>
                  <a:srgbClr val="7B7B7B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31813" indent="-258763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Wingdings" pitchFamily="20" charset="2"/>
              <a:buChar char="§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486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Arial" pitchFamily="34" charset="0"/>
              <a:buChar char="•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791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Courier New" pitchFamily="49" charset="0"/>
              <a:buChar char="o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9850" indent="-26670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Wingdings" pitchFamily="2" charset="2"/>
              <a:buChar char="Ø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pl-PL" b="1" kern="0" dirty="0" err="1" smtClean="0"/>
              <a:t>Accesories</a:t>
            </a:r>
            <a:r>
              <a:rPr lang="pl-PL" kern="0" dirty="0" smtClean="0"/>
              <a:t>: </a:t>
            </a:r>
            <a:r>
              <a:rPr lang="pl-PL" kern="0" dirty="0" err="1" smtClean="0"/>
              <a:t>Gedit</a:t>
            </a:r>
            <a:r>
              <a:rPr lang="pl-PL" kern="0" dirty="0" smtClean="0"/>
              <a:t>, Vi </a:t>
            </a:r>
            <a:r>
              <a:rPr lang="pl-PL" kern="0" dirty="0" err="1" smtClean="0"/>
              <a:t>IMproved</a:t>
            </a:r>
            <a:r>
              <a:rPr lang="pl-PL" kern="0" dirty="0" smtClean="0"/>
              <a:t>, </a:t>
            </a:r>
            <a:r>
              <a:rPr lang="pl-PL" kern="0" dirty="0" err="1" smtClean="0"/>
              <a:t>Emacs</a:t>
            </a:r>
            <a:r>
              <a:rPr lang="pl-PL" kern="0" dirty="0" smtClean="0"/>
              <a:t> (</a:t>
            </a:r>
            <a:r>
              <a:rPr lang="pl-PL" kern="0" dirty="0" err="1" smtClean="0"/>
              <a:t>dummy</a:t>
            </a:r>
            <a:r>
              <a:rPr lang="pl-PL" kern="0" dirty="0" smtClean="0"/>
              <a:t> version), </a:t>
            </a:r>
            <a:r>
              <a:rPr lang="pl-PL" kern="0" dirty="0" err="1" smtClean="0"/>
              <a:t>Calculator</a:t>
            </a:r>
            <a:r>
              <a:rPr lang="pl-PL" kern="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pl-PL" b="1" kern="0" dirty="0" smtClean="0"/>
              <a:t>Graphics</a:t>
            </a:r>
            <a:r>
              <a:rPr lang="pl-PL" kern="0" dirty="0" smtClean="0"/>
              <a:t>: </a:t>
            </a:r>
            <a:r>
              <a:rPr lang="en-US" kern="0" dirty="0" err="1" smtClean="0"/>
              <a:t>gThumb</a:t>
            </a:r>
            <a:r>
              <a:rPr lang="en-US" kern="0" dirty="0" smtClean="0"/>
              <a:t> (picture viewer)</a:t>
            </a:r>
            <a:r>
              <a:rPr lang="pl-PL" kern="0" dirty="0" smtClean="0"/>
              <a:t>, </a:t>
            </a:r>
            <a:r>
              <a:rPr lang="pl-PL" kern="0" dirty="0" err="1" smtClean="0"/>
              <a:t>Xpdf</a:t>
            </a:r>
            <a:r>
              <a:rPr lang="pl-PL" kern="0" dirty="0" smtClean="0"/>
              <a:t> Viewer,</a:t>
            </a:r>
            <a:endParaRPr lang="nl-BE" kern="0" dirty="0" smtClean="0"/>
          </a:p>
          <a:p>
            <a:pPr>
              <a:lnSpc>
                <a:spcPct val="150000"/>
              </a:lnSpc>
            </a:pPr>
            <a:r>
              <a:rPr lang="pl-PL" b="1" kern="0" dirty="0" smtClean="0"/>
              <a:t>Internet</a:t>
            </a:r>
            <a:r>
              <a:rPr lang="pl-PL" kern="0" dirty="0" smtClean="0"/>
              <a:t>: </a:t>
            </a:r>
            <a:r>
              <a:rPr lang="pl-PL" kern="0" dirty="0" err="1" smtClean="0"/>
              <a:t>Firefox</a:t>
            </a:r>
            <a:r>
              <a:rPr lang="pl-PL" kern="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pl-PL" b="1" kern="0" dirty="0" smtClean="0"/>
              <a:t>HPC</a:t>
            </a:r>
            <a:r>
              <a:rPr lang="pl-PL" kern="0" dirty="0" smtClean="0"/>
              <a:t>: </a:t>
            </a:r>
            <a:r>
              <a:rPr lang="pl-PL" b="1" kern="0" dirty="0" smtClean="0"/>
              <a:t>Computation</a:t>
            </a:r>
            <a:r>
              <a:rPr lang="pl-PL" kern="0" dirty="0" smtClean="0"/>
              <a:t>: </a:t>
            </a:r>
            <a:r>
              <a:rPr lang="pl-PL" kern="0" dirty="0" smtClean="0"/>
              <a:t>RStudio</a:t>
            </a:r>
            <a:r>
              <a:rPr lang="pl-PL" kern="0" dirty="0" smtClean="0"/>
              <a:t>, SAS; </a:t>
            </a:r>
            <a:r>
              <a:rPr lang="pl-PL" b="1" kern="0" dirty="0" smtClean="0"/>
              <a:t>Visualisation</a:t>
            </a:r>
            <a:r>
              <a:rPr lang="pl-PL" kern="0" dirty="0" smtClean="0"/>
              <a:t>: Paraview, VisIt, VMD</a:t>
            </a:r>
          </a:p>
          <a:p>
            <a:pPr>
              <a:lnSpc>
                <a:spcPct val="150000"/>
              </a:lnSpc>
            </a:pPr>
            <a:r>
              <a:rPr lang="pl-PL" b="1" kern="0" dirty="0" smtClean="0"/>
              <a:t>Programming</a:t>
            </a:r>
            <a:r>
              <a:rPr lang="pl-PL" kern="0" dirty="0" smtClean="0"/>
              <a:t>: </a:t>
            </a:r>
            <a:r>
              <a:rPr lang="pl-PL" kern="0" dirty="0" err="1" smtClean="0"/>
              <a:t>Meld</a:t>
            </a:r>
            <a:r>
              <a:rPr lang="pl-PL" kern="0" dirty="0" smtClean="0"/>
              <a:t> </a:t>
            </a:r>
            <a:r>
              <a:rPr lang="pl-PL" kern="0" dirty="0" err="1" smtClean="0"/>
              <a:t>Diff</a:t>
            </a:r>
            <a:r>
              <a:rPr lang="pl-PL" kern="0" dirty="0" smtClean="0"/>
              <a:t> Viewer </a:t>
            </a:r>
            <a:r>
              <a:rPr lang="en-US" kern="0" dirty="0" smtClean="0"/>
              <a:t>(visual diff and merge tool</a:t>
            </a:r>
            <a:r>
              <a:rPr lang="pl-PL" kern="0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pl-PL" b="1" kern="0" dirty="0" smtClean="0"/>
              <a:t>System </a:t>
            </a:r>
            <a:r>
              <a:rPr lang="pl-PL" b="1" kern="0" dirty="0" err="1" smtClean="0"/>
              <a:t>tools</a:t>
            </a:r>
            <a:r>
              <a:rPr lang="pl-PL" kern="0" dirty="0" smtClean="0"/>
              <a:t>: File </a:t>
            </a:r>
            <a:r>
              <a:rPr lang="pl-PL" kern="0" dirty="0" err="1" smtClean="0"/>
              <a:t>Browser</a:t>
            </a:r>
            <a:r>
              <a:rPr lang="pl-PL" kern="0" dirty="0" smtClean="0"/>
              <a:t>, Terminal,</a:t>
            </a:r>
          </a:p>
          <a:p>
            <a:pPr>
              <a:lnSpc>
                <a:spcPct val="150000"/>
              </a:lnSpc>
            </a:pPr>
            <a:r>
              <a:rPr lang="pl-PL" b="1" kern="0" dirty="0" err="1" smtClean="0"/>
              <a:t>Additionally</a:t>
            </a:r>
            <a:r>
              <a:rPr lang="pl-PL" kern="0" dirty="0" smtClean="0"/>
              <a:t>: G</a:t>
            </a:r>
            <a:r>
              <a:rPr lang="en-US" kern="0" dirty="0" err="1" smtClean="0"/>
              <a:t>nuplot</a:t>
            </a:r>
            <a:r>
              <a:rPr lang="pl-PL" kern="0" dirty="0" smtClean="0"/>
              <a:t> (</a:t>
            </a:r>
            <a:r>
              <a:rPr lang="nl-BE" kern="0" dirty="0" err="1" smtClean="0"/>
              <a:t>graphing</a:t>
            </a:r>
            <a:r>
              <a:rPr lang="nl-BE" kern="0" dirty="0" smtClean="0"/>
              <a:t> </a:t>
            </a:r>
            <a:r>
              <a:rPr lang="nl-BE" kern="0" dirty="0" err="1" smtClean="0"/>
              <a:t>utility</a:t>
            </a:r>
            <a:r>
              <a:rPr lang="pl-PL" kern="0" dirty="0" smtClean="0"/>
              <a:t>), </a:t>
            </a:r>
            <a:r>
              <a:rPr lang="en-US" kern="0" dirty="0" err="1" smtClean="0"/>
              <a:t>Filezilla</a:t>
            </a:r>
            <a:r>
              <a:rPr lang="en-US" kern="0" dirty="0" smtClean="0"/>
              <a:t> </a:t>
            </a:r>
            <a:r>
              <a:rPr lang="pl-PL" kern="0" dirty="0" smtClean="0"/>
              <a:t>(file transfer </a:t>
            </a:r>
            <a:r>
              <a:rPr lang="pl-PL" kern="0" dirty="0" err="1" smtClean="0"/>
              <a:t>tool</a:t>
            </a:r>
            <a:r>
              <a:rPr lang="pl-PL" kern="0" dirty="0" smtClean="0"/>
              <a:t>), </a:t>
            </a:r>
            <a:r>
              <a:rPr lang="pl-PL" kern="0" dirty="0" err="1" smtClean="0"/>
              <a:t>Evince</a:t>
            </a:r>
            <a:r>
              <a:rPr lang="pl-PL" kern="0" dirty="0" smtClean="0"/>
              <a:t> (</a:t>
            </a:r>
            <a:r>
              <a:rPr lang="en-US" kern="0" dirty="0" smtClean="0"/>
              <a:t>PDF, PostScript, TIFF, XPS</a:t>
            </a:r>
            <a:r>
              <a:rPr lang="pl-PL" kern="0" dirty="0" smtClean="0"/>
              <a:t>,</a:t>
            </a:r>
            <a:r>
              <a:rPr lang="en-US" kern="0" dirty="0" smtClean="0"/>
              <a:t> DVI </a:t>
            </a:r>
            <a:r>
              <a:rPr lang="pl-PL" kern="0" dirty="0" smtClean="0"/>
              <a:t>Viewer),</a:t>
            </a:r>
          </a:p>
          <a:p>
            <a:pPr>
              <a:lnSpc>
                <a:spcPct val="150000"/>
              </a:lnSpc>
            </a:pPr>
            <a:r>
              <a:rPr lang="pl-PL" kern="0" dirty="0" smtClean="0"/>
              <a:t>Software </a:t>
            </a:r>
            <a:r>
              <a:rPr lang="pl-PL" kern="0" dirty="0" err="1" smtClean="0"/>
              <a:t>launched</a:t>
            </a:r>
            <a:r>
              <a:rPr lang="pl-PL" kern="0" dirty="0" smtClean="0"/>
              <a:t> </a:t>
            </a:r>
            <a:r>
              <a:rPr lang="pl-PL" kern="0" dirty="0" err="1" smtClean="0"/>
              <a:t>through</a:t>
            </a:r>
            <a:r>
              <a:rPr lang="pl-PL" kern="0" dirty="0" smtClean="0"/>
              <a:t> </a:t>
            </a:r>
            <a:r>
              <a:rPr lang="pl-PL" kern="0" dirty="0" err="1" smtClean="0"/>
              <a:t>modules</a:t>
            </a:r>
            <a:r>
              <a:rPr lang="pl-PL" kern="0" dirty="0" smtClean="0"/>
              <a:t> from Terminal.</a:t>
            </a:r>
            <a:endParaRPr lang="nl-BE" kern="0" dirty="0"/>
          </a:p>
        </p:txBody>
      </p:sp>
    </p:spTree>
    <p:extLst>
      <p:ext uri="{BB962C8B-B14F-4D97-AF65-F5344CB8AC3E}">
        <p14:creationId xmlns:p14="http://schemas.microsoft.com/office/powerpoint/2010/main" val="106977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40000" y="1844823"/>
            <a:ext cx="8334000" cy="3933175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SzPct val="70000"/>
              <a:buFont typeface="Wingdings 3" pitchFamily="18" charset="2"/>
              <a:buChar char=""/>
              <a:defRPr sz="2000" baseline="0">
                <a:solidFill>
                  <a:srgbClr val="7B7B7B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31813" indent="-258763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Wingdings" pitchFamily="20" charset="2"/>
              <a:buChar char="§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486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Arial" pitchFamily="34" charset="0"/>
              <a:buChar char="•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791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Courier New" pitchFamily="49" charset="0"/>
              <a:buChar char="o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9850" indent="-26670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Wingdings" pitchFamily="2" charset="2"/>
              <a:buChar char="Ø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2800" kern="0" dirty="0" smtClean="0"/>
              <a:t>Some text editors:</a:t>
            </a:r>
          </a:p>
          <a:p>
            <a:pPr lvl="1">
              <a:lnSpc>
                <a:spcPct val="150000"/>
              </a:lnSpc>
            </a:pPr>
            <a:r>
              <a:rPr lang="en-US" altLang="en-US" sz="2800" kern="0" dirty="0" err="1" smtClean="0"/>
              <a:t>nano</a:t>
            </a:r>
            <a:r>
              <a:rPr lang="en-US" altLang="en-US" sz="2800" kern="0" dirty="0" smtClean="0"/>
              <a:t>: easiest editor</a:t>
            </a:r>
          </a:p>
          <a:p>
            <a:pPr lvl="1">
              <a:lnSpc>
                <a:spcPct val="150000"/>
              </a:lnSpc>
            </a:pPr>
            <a:r>
              <a:rPr lang="en-US" altLang="en-US" sz="2800" kern="0" dirty="0" err="1" smtClean="0"/>
              <a:t>gedit</a:t>
            </a:r>
            <a:r>
              <a:rPr lang="en-US" altLang="en-US" sz="2800" kern="0" dirty="0" smtClean="0"/>
              <a:t>: notepad-like (needs X-forwarding!)</a:t>
            </a:r>
          </a:p>
          <a:p>
            <a:pPr lvl="1">
              <a:lnSpc>
                <a:spcPct val="150000"/>
              </a:lnSpc>
            </a:pPr>
            <a:r>
              <a:rPr lang="en-US" altLang="en-US" sz="2800" kern="0" dirty="0" smtClean="0"/>
              <a:t>vim</a:t>
            </a:r>
          </a:p>
          <a:p>
            <a:pPr lvl="1">
              <a:lnSpc>
                <a:spcPct val="150000"/>
              </a:lnSpc>
            </a:pPr>
            <a:r>
              <a:rPr lang="en-US" altLang="en-US" sz="2800" kern="0" dirty="0" err="1" smtClean="0"/>
              <a:t>emacs</a:t>
            </a:r>
            <a:r>
              <a:rPr lang="en-US" altLang="en-US" sz="2800" kern="0" dirty="0" smtClean="0"/>
              <a:t> (X-window) or </a:t>
            </a:r>
            <a:r>
              <a:rPr lang="en-US" altLang="en-US" sz="2800" kern="0" dirty="0" err="1" smtClean="0"/>
              <a:t>emacs</a:t>
            </a:r>
            <a:r>
              <a:rPr lang="en-US" altLang="en-US" sz="2800" kern="0" dirty="0" smtClean="0"/>
              <a:t> -</a:t>
            </a:r>
            <a:r>
              <a:rPr lang="en-US" altLang="en-US" sz="2800" kern="0" dirty="0" err="1" smtClean="0"/>
              <a:t>nw</a:t>
            </a:r>
            <a:r>
              <a:rPr lang="en-US" altLang="en-US" sz="2800" kern="0" dirty="0" smtClean="0"/>
              <a:t> (terminal)</a:t>
            </a:r>
          </a:p>
          <a:p>
            <a:pPr>
              <a:lnSpc>
                <a:spcPct val="150000"/>
              </a:lnSpc>
            </a:pP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477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98751" y="1268760"/>
            <a:ext cx="11523133" cy="4968875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SzPct val="70000"/>
              <a:buFont typeface="Wingdings 3" pitchFamily="18" charset="2"/>
              <a:buChar char=""/>
              <a:defRPr sz="2000" baseline="0">
                <a:solidFill>
                  <a:srgbClr val="7B7B7B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31813" indent="-258763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Wingdings" pitchFamily="20" charset="2"/>
              <a:buChar char="§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486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Arial" pitchFamily="34" charset="0"/>
              <a:buChar char="•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7913" indent="-27305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Courier New" pitchFamily="49" charset="0"/>
              <a:buChar char="o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9850" indent="-266700" algn="l" rtl="0" eaLnBrk="1" fontAlgn="base" hangingPunct="1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  <a:buClr>
                <a:srgbClr val="2297BB"/>
              </a:buClr>
              <a:buFont typeface="Wingdings" pitchFamily="2" charset="2"/>
              <a:buChar char="Ø"/>
              <a:defRPr sz="2000" baseline="0">
                <a:solidFill>
                  <a:srgbClr val="7B7B7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0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kern="0" dirty="0"/>
              <a:t> </a:t>
            </a:r>
            <a:r>
              <a:rPr lang="en-US" sz="3600" kern="0" dirty="0" smtClean="0"/>
              <a:t>Download the bash installation script</a:t>
            </a:r>
          </a:p>
          <a:p>
            <a:pPr>
              <a:lnSpc>
                <a:spcPct val="100000"/>
              </a:lnSpc>
            </a:pPr>
            <a:endParaRPr lang="en-US" sz="3600" kern="0" dirty="0"/>
          </a:p>
          <a:p>
            <a:pPr>
              <a:lnSpc>
                <a:spcPct val="100000"/>
              </a:lnSpc>
            </a:pPr>
            <a:r>
              <a:rPr lang="en-US" sz="3600" kern="0" dirty="0" smtClean="0"/>
              <a:t> Run the installation script:</a:t>
            </a:r>
          </a:p>
          <a:p>
            <a:pPr>
              <a:lnSpc>
                <a:spcPct val="100000"/>
              </a:lnSpc>
            </a:pPr>
            <a:endParaRPr lang="en-US" sz="3600" kern="0" dirty="0"/>
          </a:p>
          <a:p>
            <a:pPr>
              <a:lnSpc>
                <a:spcPct val="100000"/>
              </a:lnSpc>
            </a:pPr>
            <a:r>
              <a:rPr lang="en-US" sz="3600" kern="0" dirty="0" smtClean="0"/>
              <a:t>Answer the questions: </a:t>
            </a:r>
          </a:p>
          <a:p>
            <a:pPr lvl="1">
              <a:lnSpc>
                <a:spcPct val="100000"/>
              </a:lnSpc>
            </a:pPr>
            <a:r>
              <a:rPr lang="en-US" kern="0" dirty="0" smtClean="0"/>
              <a:t>Accept license</a:t>
            </a:r>
          </a:p>
          <a:p>
            <a:pPr lvl="1">
              <a:lnSpc>
                <a:spcPct val="100000"/>
              </a:lnSpc>
            </a:pPr>
            <a:r>
              <a:rPr lang="en-US" kern="0" dirty="0" smtClean="0"/>
              <a:t>Enter installation directory: $VSC_DATA/miniconda3</a:t>
            </a:r>
          </a:p>
          <a:p>
            <a:pPr lvl="1">
              <a:lnSpc>
                <a:spcPct val="100000"/>
              </a:lnSpc>
            </a:pPr>
            <a:r>
              <a:rPr lang="en-US" kern="0" dirty="0" smtClean="0"/>
              <a:t>Accept add miniconda3 path to the 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400" y="2060848"/>
            <a:ext cx="110172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8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wget</a:t>
            </a:r>
            <a:r>
              <a:rPr lang="en-US" sz="18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https://repo.continuum.io/miniconda/Miniconda3-latest-Linux-x86_64.sh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2919" y="3284984"/>
            <a:ext cx="110172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bash Miniconda3-latest-Linux-x86_64.sh </a:t>
            </a:r>
          </a:p>
        </p:txBody>
      </p:sp>
    </p:spTree>
    <p:extLst>
      <p:ext uri="{BB962C8B-B14F-4D97-AF65-F5344CB8AC3E}">
        <p14:creationId xmlns:p14="http://schemas.microsoft.com/office/powerpoint/2010/main" val="201989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theme/theme1.xml><?xml version="1.0" encoding="utf-8"?>
<a:theme xmlns:a="http://schemas.openxmlformats.org/drawingml/2006/main" name="VSC">
  <a:themeElements>
    <a:clrScheme name="VSC palet hard">
      <a:dk1>
        <a:srgbClr val="000000"/>
      </a:dk1>
      <a:lt1>
        <a:srgbClr val="FFFFFF"/>
      </a:lt1>
      <a:dk2>
        <a:srgbClr val="C00000"/>
      </a:dk2>
      <a:lt2>
        <a:srgbClr val="D8D8D8"/>
      </a:lt2>
      <a:accent1>
        <a:srgbClr val="006600"/>
      </a:accent1>
      <a:accent2>
        <a:srgbClr val="0000E5"/>
      </a:accent2>
      <a:accent3>
        <a:srgbClr val="FF0000"/>
      </a:accent3>
      <a:accent4>
        <a:srgbClr val="7F1C7D"/>
      </a:accent4>
      <a:accent5>
        <a:srgbClr val="FFC000"/>
      </a:accent5>
      <a:accent6>
        <a:srgbClr val="0070C0"/>
      </a:accent6>
      <a:hlink>
        <a:srgbClr val="3333CC"/>
      </a:hlink>
      <a:folHlink>
        <a:srgbClr val="AF67FF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0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>
          <a:buFont typeface="Arial" charset="0"/>
          <a:buChar char="•"/>
          <a:defRPr sz="2000" dirty="0" smtClean="0"/>
        </a:defPPr>
      </a:lstStyle>
    </a:txDef>
  </a:objectDefaults>
  <a:extraClrSchemeLst>
    <a:extraClrScheme>
      <a:clrScheme name="Blue Horizon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Horizon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SC Slide met logo">
  <a:themeElements>
    <a:clrScheme name="VSC palet hard">
      <a:dk1>
        <a:srgbClr val="000000"/>
      </a:dk1>
      <a:lt1>
        <a:srgbClr val="FFFFFF"/>
      </a:lt1>
      <a:dk2>
        <a:srgbClr val="C00000"/>
      </a:dk2>
      <a:lt2>
        <a:srgbClr val="D8D8D8"/>
      </a:lt2>
      <a:accent1>
        <a:srgbClr val="006600"/>
      </a:accent1>
      <a:accent2>
        <a:srgbClr val="0000E5"/>
      </a:accent2>
      <a:accent3>
        <a:srgbClr val="FF0000"/>
      </a:accent3>
      <a:accent4>
        <a:srgbClr val="7F1C7D"/>
      </a:accent4>
      <a:accent5>
        <a:srgbClr val="FFC000"/>
      </a:accent5>
      <a:accent6>
        <a:srgbClr val="0070C0"/>
      </a:accent6>
      <a:hlink>
        <a:srgbClr val="3333CC"/>
      </a:hlink>
      <a:folHlink>
        <a:srgbClr val="AF67FF"/>
      </a:folHlink>
    </a:clrScheme>
    <a:fontScheme name="VSC presentati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0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>
          <a:buFont typeface="Arial" charset="0"/>
          <a:buChar char="•"/>
          <a:defRPr sz="2000" dirty="0" smtClean="0"/>
        </a:defPPr>
      </a:lstStyle>
    </a:txDef>
  </a:objectDefaults>
  <a:extraClrSchemeLst>
    <a:extraClrScheme>
      <a:clrScheme name="Blue Horizon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Horizon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VSC</Template>
  <TotalTime>25885</TotalTime>
  <Words>705</Words>
  <Application>Microsoft Office PowerPoint</Application>
  <PresentationFormat>Widescreen</PresentationFormat>
  <Paragraphs>231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ＭＳ Ｐゴシック</vt:lpstr>
      <vt:lpstr>Arial</vt:lpstr>
      <vt:lpstr>Calibri</vt:lpstr>
      <vt:lpstr>Courier New</vt:lpstr>
      <vt:lpstr>MS Pゴシック</vt:lpstr>
      <vt:lpstr>Times New Roman</vt:lpstr>
      <vt:lpstr>Wingdings</vt:lpstr>
      <vt:lpstr>Wingdings 3</vt:lpstr>
      <vt:lpstr>VSC</vt:lpstr>
      <vt:lpstr>VSC Slide met logo</vt:lpstr>
      <vt:lpstr>PowerPoint Presentation</vt:lpstr>
      <vt:lpstr>Who are we</vt:lpstr>
      <vt:lpstr>Astrohack available resources</vt:lpstr>
      <vt:lpstr>Are you ready? </vt:lpstr>
      <vt:lpstr>How to use the VSC cluster</vt:lpstr>
      <vt:lpstr>How to login</vt:lpstr>
      <vt:lpstr>NX: available sofware</vt:lpstr>
      <vt:lpstr>Text editors</vt:lpstr>
      <vt:lpstr>Install miniconda</vt:lpstr>
      <vt:lpstr>Conda: environments</vt:lpstr>
      <vt:lpstr>Conda: installing &amp; updating</vt:lpstr>
      <vt:lpstr>Conda: multiple environments</vt:lpstr>
      <vt:lpstr>Conda: sharing environments</vt:lpstr>
      <vt:lpstr>Conda: caveats</vt:lpstr>
      <vt:lpstr>Install your TensorFlow copy</vt:lpstr>
      <vt:lpstr>Get the dataset</vt:lpstr>
      <vt:lpstr>Work interactively</vt:lpstr>
      <vt:lpstr>Submit jobs to the batch system</vt:lpstr>
    </vt:vector>
  </TitlesOfParts>
  <Manager/>
  <Company>VSC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VSC &amp; AUHA: 2013 in a nutshell</dc:title>
  <dc:subject>VSC on-site meeting @ Ugent, 25-1-13</dc:subject>
  <dc:creator>Becuwe, Stefan</dc:creator>
  <cp:keywords>VSC</cp:keywords>
  <dc:description/>
  <cp:lastModifiedBy>Geert Jan Bex</cp:lastModifiedBy>
  <cp:revision>921</cp:revision>
  <cp:lastPrinted>2014-10-02T13:58:14Z</cp:lastPrinted>
  <dcterms:created xsi:type="dcterms:W3CDTF">2012-05-10T08:59:08Z</dcterms:created>
  <dcterms:modified xsi:type="dcterms:W3CDTF">2017-04-28T21:36:15Z</dcterms:modified>
  <cp:category/>
</cp:coreProperties>
</file>