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7" r:id="rId2"/>
    <p:sldId id="258" r:id="rId3"/>
    <p:sldId id="269" r:id="rId4"/>
    <p:sldId id="270" r:id="rId5"/>
    <p:sldId id="273" r:id="rId6"/>
    <p:sldId id="271" r:id="rId7"/>
    <p:sldId id="259" r:id="rId8"/>
    <p:sldId id="260" r:id="rId9"/>
    <p:sldId id="261" r:id="rId10"/>
    <p:sldId id="262" r:id="rId11"/>
    <p:sldId id="275" r:id="rId12"/>
    <p:sldId id="277" r:id="rId13"/>
    <p:sldId id="274" r:id="rId14"/>
    <p:sldId id="280" r:id="rId15"/>
    <p:sldId id="284" r:id="rId16"/>
    <p:sldId id="281" r:id="rId17"/>
    <p:sldId id="282" r:id="rId18"/>
    <p:sldId id="278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17E"/>
    <a:srgbClr val="93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3"/>
    <p:restoredTop sz="94682"/>
  </p:normalViewPr>
  <p:slideViewPr>
    <p:cSldViewPr snapToGrid="0" snapToObjects="1">
      <p:cViewPr>
        <p:scale>
          <a:sx n="114" d="100"/>
          <a:sy n="114" d="100"/>
        </p:scale>
        <p:origin x="4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127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8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99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8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04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4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783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808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72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0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99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2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8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33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7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2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8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75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5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hyperlink" Target="https://github.com/gjbex/Astrohack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9" Type="http://schemas.openxmlformats.org/officeDocument/2006/relationships/image" Target="../media/image190.png"/><Relationship Id="rId10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8" Type="http://schemas.openxmlformats.org/officeDocument/2006/relationships/image" Target="../media/image24.png"/><Relationship Id="rId9" Type="http://schemas.openxmlformats.org/officeDocument/2006/relationships/image" Target="../media/image7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8" Type="http://schemas.openxmlformats.org/officeDocument/2006/relationships/image" Target="../media/image25.png"/><Relationship Id="rId9" Type="http://schemas.openxmlformats.org/officeDocument/2006/relationships/image" Target="../media/image7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6" Type="http://schemas.microsoft.com/office/2007/relationships/hdphoto" Target="../media/hdphoto1.wdp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9" Type="http://schemas.openxmlformats.org/officeDocument/2006/relationships/image" Target="../media/image27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mailto:gertdegeyter@gmail.com" TargetMode="External"/><Relationship Id="rId6" Type="http://schemas.openxmlformats.org/officeDocument/2006/relationships/hyperlink" Target="https://docs.google.com/forms/d/e/1FAIpQLSdbLATcXAa-NAMd5vM-8fL7P0gL5Ky4nwbLWn1nn1yGtg9ewg/viewform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strohack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0236" y="5703093"/>
            <a:ext cx="2792412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5338" y="5506244"/>
            <a:ext cx="2019299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39762" y="-246062"/>
            <a:ext cx="13515974" cy="52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4459" y="5164138"/>
            <a:ext cx="2117725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7">
            <a:alphaModFix/>
          </a:blip>
          <a:srcRect l="26484" t="13653" r="35546" b="19594"/>
          <a:stretch/>
        </p:blipFill>
        <p:spPr>
          <a:xfrm>
            <a:off x="163516" y="5350669"/>
            <a:ext cx="1184275" cy="13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292227" y="5738019"/>
            <a:ext cx="2058987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A23"/>
              </a:buClr>
              <a:buSzPct val="25000"/>
              <a:buFont typeface="Lato"/>
              <a:buNone/>
            </a:pPr>
            <a:r>
              <a:rPr lang="en-US" sz="2000" b="1" i="0" u="none" dirty="0">
                <a:solidFill>
                  <a:srgbClr val="EE1A23"/>
                </a:solidFill>
                <a:latin typeface="Lato"/>
                <a:ea typeface="Lato"/>
                <a:cs typeface="Lato"/>
                <a:sym typeface="Lato"/>
              </a:rPr>
              <a:t>DATA SCIENCE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A23"/>
              </a:buClr>
              <a:buSzPct val="25000"/>
              <a:buFont typeface="Lato"/>
              <a:buNone/>
            </a:pPr>
            <a:r>
              <a:rPr lang="en-US" sz="2000" b="1" i="0" u="none" dirty="0">
                <a:solidFill>
                  <a:srgbClr val="EE1A23"/>
                </a:solidFill>
                <a:latin typeface="Lato"/>
                <a:ea typeface="Lato"/>
                <a:cs typeface="Lato"/>
                <a:sym typeface="Lato"/>
              </a:rPr>
              <a:t>GHENT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92" y="5234055"/>
            <a:ext cx="2077844" cy="1484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575" y="2965450"/>
            <a:ext cx="3351212" cy="30527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Astrohack: Goal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27815" y="1428750"/>
            <a:ext cx="6527801" cy="434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converted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set is large set of csv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</a:p>
          <a:p>
            <a:pPr lvl="0" indent="-228600"/>
            <a:r>
              <a:rPr lang="en-US" dirty="0" smtClean="0"/>
              <a:t>Small sample set available on</a:t>
            </a:r>
            <a:br>
              <a:rPr lang="en-US" dirty="0" smtClean="0"/>
            </a:br>
            <a:r>
              <a:rPr lang="en-US" b="1" dirty="0">
                <a:hlinkClick r:id="rId4"/>
              </a:rPr>
              <a:t> https://github.com/gjbex/Astrohack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read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small and simple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4087" y="147636"/>
            <a:ext cx="2681287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1250" y="3468687"/>
            <a:ext cx="2474911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 rot="10800000" flipH="1">
            <a:off x="9018586" y="1557336"/>
            <a:ext cx="1654174" cy="130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000"/>
                </a:moveTo>
                <a:lnTo>
                  <a:pt x="84452" y="90000"/>
                </a:lnTo>
                <a:lnTo>
                  <a:pt x="84452" y="29999"/>
                </a:lnTo>
                <a:lnTo>
                  <a:pt x="72602" y="29999"/>
                </a:lnTo>
                <a:lnTo>
                  <a:pt x="96301" y="0"/>
                </a:lnTo>
                <a:lnTo>
                  <a:pt x="120000" y="29999"/>
                </a:lnTo>
                <a:lnTo>
                  <a:pt x="108150" y="29999"/>
                </a:lnTo>
                <a:lnTo>
                  <a:pt x="108150" y="120000"/>
                </a:lnTo>
                <a:lnTo>
                  <a:pt x="0" y="120000"/>
                </a:lnTo>
                <a:lnTo>
                  <a:pt x="0" y="90000"/>
                </a:lnTo>
                <a:close/>
              </a:path>
            </a:pathLst>
          </a:custGeom>
          <a:solidFill>
            <a:srgbClr val="0F81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410575" y="2965450"/>
            <a:ext cx="342899" cy="330200"/>
          </a:xfrm>
          <a:prstGeom prst="rect">
            <a:avLst/>
          </a:prstGeom>
          <a:solidFill>
            <a:srgbClr val="0F817E">
              <a:alpha val="49803"/>
            </a:srgbClr>
          </a:solidFill>
          <a:ln w="12700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921250" y="2965450"/>
            <a:ext cx="3489325" cy="503236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 rot="10800000" flipH="1">
            <a:off x="7396161" y="2965449"/>
            <a:ext cx="1357312" cy="498475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1" name="Shape 171"/>
          <p:cNvCxnSpPr/>
          <p:nvPr/>
        </p:nvCxnSpPr>
        <p:spPr>
          <a:xfrm rot="10800000" flipH="1">
            <a:off x="7373936" y="3295650"/>
            <a:ext cx="1379536" cy="2620962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2" name="Shape 172"/>
          <p:cNvSpPr txBox="1"/>
          <p:nvPr/>
        </p:nvSpPr>
        <p:spPr>
          <a:xfrm>
            <a:off x="4921250" y="3476625"/>
            <a:ext cx="2474911" cy="2439986"/>
          </a:xfrm>
          <a:prstGeom prst="rect">
            <a:avLst/>
          </a:prstGeom>
          <a:solidFill>
            <a:srgbClr val="0F817E">
              <a:alpha val="49803"/>
            </a:srgbClr>
          </a:solidFill>
          <a:ln w="12700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10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06"/>
          <p:cNvPicPr preferRelativeResize="0"/>
          <p:nvPr/>
        </p:nvPicPr>
        <p:blipFill rotWithShape="1">
          <a:blip r:embed="rId8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1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473" y="1196660"/>
            <a:ext cx="2681287" cy="2681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149"/>
          <p:cNvSpPr txBox="1">
            <a:spLocks noGrp="1"/>
          </p:cNvSpPr>
          <p:nvPr>
            <p:ph type="body" idx="1"/>
          </p:nvPr>
        </p:nvSpPr>
        <p:spPr>
          <a:xfrm>
            <a:off x="476249" y="1262062"/>
            <a:ext cx="6961613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Schematic overview of one very  very basic to start solving the problem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image and some characteristics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Step1: extract features from the image to expand characteristics table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Step2: solve regression problem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34083"/>
              </p:ext>
            </p:extLst>
          </p:nvPr>
        </p:nvGraphicFramePr>
        <p:xfrm>
          <a:off x="483088" y="4191001"/>
          <a:ext cx="750838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77"/>
                <a:gridCol w="1501677"/>
                <a:gridCol w="1501677"/>
                <a:gridCol w="1501677"/>
                <a:gridCol w="1501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SDSS_ID</a:t>
                      </a:r>
                      <a:endParaRPr lang="en-US" dirty="0"/>
                    </a:p>
                  </a:txBody>
                  <a:tcPr>
                    <a:solidFill>
                      <a:srgbClr val="1081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>
                    <a:solidFill>
                      <a:srgbClr val="1081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LogMstar</a:t>
                      </a:r>
                      <a:endParaRPr lang="en-US" dirty="0"/>
                    </a:p>
                  </a:txBody>
                  <a:tcPr>
                    <a:solidFill>
                      <a:srgbClr val="1081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Err_LogMstar</a:t>
                      </a:r>
                      <a:endParaRPr lang="en-US" dirty="0"/>
                    </a:p>
                  </a:txBody>
                  <a:tcPr>
                    <a:solidFill>
                      <a:srgbClr val="1081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817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the ID of the galaxy</a:t>
                      </a:r>
                      <a:endParaRPr lang="en-US" dirty="0"/>
                    </a:p>
                  </a:txBody>
                  <a:tcPr>
                    <a:solidFill>
                      <a:srgbClr val="93C3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distance (translated from redshift) given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megaparsec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93C3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estimated stellar mass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given in logarithm of solar mass</a:t>
                      </a:r>
                      <a:endParaRPr lang="en-US" dirty="0" smtClean="0"/>
                    </a:p>
                  </a:txBody>
                  <a:tcPr>
                    <a:solidFill>
                      <a:srgbClr val="93C3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error on</a:t>
                      </a:r>
                      <a:r>
                        <a:rPr lang="en-US" baseline="0" dirty="0" smtClean="0"/>
                        <a:t> estimated stellar mass</a:t>
                      </a:r>
                      <a:endParaRPr lang="en-US" dirty="0"/>
                    </a:p>
                  </a:txBody>
                  <a:tcPr>
                    <a:solidFill>
                      <a:srgbClr val="93C3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3C3C1"/>
                    </a:solidFill>
                  </a:tcPr>
                </a:tc>
              </a:tr>
            </a:tbl>
          </a:graphicData>
        </a:graphic>
      </p:graphicFrame>
      <p:sp>
        <p:nvSpPr>
          <p:cNvPr id="26" name="Shape 167"/>
          <p:cNvSpPr/>
          <p:nvPr/>
        </p:nvSpPr>
        <p:spPr>
          <a:xfrm rot="16200000" flipH="1">
            <a:off x="8043549" y="4143061"/>
            <a:ext cx="1654174" cy="130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000"/>
                </a:moveTo>
                <a:lnTo>
                  <a:pt x="84452" y="90000"/>
                </a:lnTo>
                <a:lnTo>
                  <a:pt x="84452" y="29999"/>
                </a:lnTo>
                <a:lnTo>
                  <a:pt x="72602" y="29999"/>
                </a:lnTo>
                <a:lnTo>
                  <a:pt x="96301" y="0"/>
                </a:lnTo>
                <a:lnTo>
                  <a:pt x="120000" y="29999"/>
                </a:lnTo>
                <a:lnTo>
                  <a:pt x="108150" y="29999"/>
                </a:lnTo>
                <a:lnTo>
                  <a:pt x="108150" y="120000"/>
                </a:lnTo>
                <a:lnTo>
                  <a:pt x="0" y="120000"/>
                </a:lnTo>
                <a:lnTo>
                  <a:pt x="0" y="90000"/>
                </a:lnTo>
                <a:close/>
              </a:path>
            </a:pathLst>
          </a:custGeom>
          <a:solidFill>
            <a:srgbClr val="0F81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06"/>
          <p:cNvPicPr preferRelativeResize="0"/>
          <p:nvPr/>
        </p:nvPicPr>
        <p:blipFill rotWithShape="1">
          <a:blip r:embed="rId5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4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473" y="1196660"/>
            <a:ext cx="2681287" cy="26812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67"/>
          <p:cNvSpPr/>
          <p:nvPr/>
        </p:nvSpPr>
        <p:spPr>
          <a:xfrm rot="16200000" flipH="1">
            <a:off x="8751718" y="4119086"/>
            <a:ext cx="1654174" cy="130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000"/>
                </a:moveTo>
                <a:lnTo>
                  <a:pt x="84452" y="90000"/>
                </a:lnTo>
                <a:lnTo>
                  <a:pt x="84452" y="29999"/>
                </a:lnTo>
                <a:lnTo>
                  <a:pt x="72602" y="29999"/>
                </a:lnTo>
                <a:lnTo>
                  <a:pt x="96301" y="0"/>
                </a:lnTo>
                <a:lnTo>
                  <a:pt x="120000" y="29999"/>
                </a:lnTo>
                <a:lnTo>
                  <a:pt x="108150" y="29999"/>
                </a:lnTo>
                <a:lnTo>
                  <a:pt x="108150" y="120000"/>
                </a:lnTo>
                <a:lnTo>
                  <a:pt x="0" y="120000"/>
                </a:lnTo>
                <a:lnTo>
                  <a:pt x="0" y="90000"/>
                </a:lnTo>
                <a:close/>
              </a:path>
            </a:pathLst>
          </a:custGeom>
          <a:solidFill>
            <a:srgbClr val="0F81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hape 1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6249" y="1262062"/>
                <a:ext cx="7169147" cy="4351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dirty="0" smtClean="0"/>
                  <a:t>For example by fitting an 2D Gaussian </a:t>
                </a:r>
                <a:br>
                  <a:rPr lang="en-US" dirty="0" smtClean="0"/>
                </a:br>
                <a:r>
                  <a:rPr lang="en-US" dirty="0" smtClean="0"/>
                  <a:t>(this not a good distribution btw but just for tutorial purposes)</a:t>
                </a: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sz="2800" b="0" u="none" dirty="0" smtClean="0">
                    <a:solidFill>
                      <a:schemeClr val="dk1"/>
                    </a:solidFill>
                    <a:ea typeface="Cambria Math" charset="0"/>
                    <a:cs typeface="Cambria Math" charset="0"/>
                    <a:sym typeface="Calibri"/>
                  </a:rPr>
                  <a:t>Suppose: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𝜎</m:t>
                        </m:r>
                      </m:e>
                      <m:sub>
                        <m: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𝑥</m:t>
                        </m:r>
                      </m:sub>
                    </m:sSub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=50 </m:t>
                    </m:r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𝑝𝑖𝑥</m:t>
                    </m:r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 </m:t>
                    </m:r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30 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𝑝𝑖𝑥</m:t>
                    </m:r>
                  </m:oMath>
                </a14:m>
                <a:endParaRPr lang="en-US" sz="2800" b="0" i="0" u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dirty="0" smtClean="0"/>
                  <a:t>Sum the values within to get the flux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 err="1" smtClean="0"/>
                  <a:t>f.e</a:t>
                </a:r>
                <a:r>
                  <a:rPr lang="en-US" dirty="0" smtClean="0"/>
                  <a:t>. up to 3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)</a:t>
                </a:r>
                <a: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sz="2800" b="0" i="0" u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endParaRPr lang="en-US" sz="2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sz="2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1" name="Shape 1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6249" y="1262062"/>
                <a:ext cx="7169147" cy="4351336"/>
              </a:xfrm>
              <a:prstGeom prst="rect">
                <a:avLst/>
              </a:prstGeom>
              <a:blipFill rotWithShape="0">
                <a:blip r:embed="rId9"/>
                <a:stretch>
                  <a:fillRect l="-153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670813" y="1919601"/>
            <a:ext cx="1335485" cy="1277307"/>
          </a:xfrm>
          <a:prstGeom prst="ellipse">
            <a:avLst/>
          </a:prstGeom>
          <a:solidFill>
            <a:srgbClr val="93C3C1">
              <a:alpha val="13000"/>
            </a:srgbClr>
          </a:solidFill>
          <a:ln>
            <a:noFill/>
          </a:ln>
          <a:effectLst>
            <a:glow rad="127000">
              <a:srgbClr val="93C3C1">
                <a:alpha val="5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hape 169"/>
          <p:cNvCxnSpPr/>
          <p:nvPr/>
        </p:nvCxnSpPr>
        <p:spPr>
          <a:xfrm flipV="1">
            <a:off x="8004352" y="107240"/>
            <a:ext cx="0" cy="958468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169"/>
          <p:cNvCxnSpPr/>
          <p:nvPr/>
        </p:nvCxnSpPr>
        <p:spPr>
          <a:xfrm flipH="1">
            <a:off x="8004352" y="1064896"/>
            <a:ext cx="2668408" cy="813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Freeform 24"/>
          <p:cNvSpPr/>
          <p:nvPr/>
        </p:nvSpPr>
        <p:spPr>
          <a:xfrm>
            <a:off x="8194692" y="102699"/>
            <a:ext cx="2274848" cy="892115"/>
          </a:xfrm>
          <a:custGeom>
            <a:avLst/>
            <a:gdLst>
              <a:gd name="connsiteX0" fmla="*/ 0 w 2475584"/>
              <a:gd name="connsiteY0" fmla="*/ 814039 h 859689"/>
              <a:gd name="connsiteX1" fmla="*/ 747132 w 2475584"/>
              <a:gd name="connsiteY1" fmla="*/ 769434 h 859689"/>
              <a:gd name="connsiteX2" fmla="*/ 1260088 w 2475584"/>
              <a:gd name="connsiteY2" fmla="*/ 0 h 859689"/>
              <a:gd name="connsiteX3" fmla="*/ 1706137 w 2475584"/>
              <a:gd name="connsiteY3" fmla="*/ 769434 h 859689"/>
              <a:gd name="connsiteX4" fmla="*/ 2475571 w 2475584"/>
              <a:gd name="connsiteY4" fmla="*/ 814039 h 859689"/>
              <a:gd name="connsiteX5" fmla="*/ 1728439 w 2475584"/>
              <a:gd name="connsiteY5" fmla="*/ 535258 h 859689"/>
              <a:gd name="connsiteX0" fmla="*/ 0 w 3066586"/>
              <a:gd name="connsiteY0" fmla="*/ 814039 h 936702"/>
              <a:gd name="connsiteX1" fmla="*/ 747132 w 3066586"/>
              <a:gd name="connsiteY1" fmla="*/ 769434 h 936702"/>
              <a:gd name="connsiteX2" fmla="*/ 1260088 w 3066586"/>
              <a:gd name="connsiteY2" fmla="*/ 0 h 936702"/>
              <a:gd name="connsiteX3" fmla="*/ 1706137 w 3066586"/>
              <a:gd name="connsiteY3" fmla="*/ 769434 h 936702"/>
              <a:gd name="connsiteX4" fmla="*/ 2475571 w 3066586"/>
              <a:gd name="connsiteY4" fmla="*/ 814039 h 936702"/>
              <a:gd name="connsiteX5" fmla="*/ 3066586 w 3066586"/>
              <a:gd name="connsiteY5" fmla="*/ 936702 h 936702"/>
              <a:gd name="connsiteX0" fmla="*/ 0 w 2475571"/>
              <a:gd name="connsiteY0" fmla="*/ 814039 h 859689"/>
              <a:gd name="connsiteX1" fmla="*/ 747132 w 2475571"/>
              <a:gd name="connsiteY1" fmla="*/ 769434 h 859689"/>
              <a:gd name="connsiteX2" fmla="*/ 1260088 w 2475571"/>
              <a:gd name="connsiteY2" fmla="*/ 0 h 859689"/>
              <a:gd name="connsiteX3" fmla="*/ 1706137 w 2475571"/>
              <a:gd name="connsiteY3" fmla="*/ 769434 h 859689"/>
              <a:gd name="connsiteX4" fmla="*/ 2475571 w 2475571"/>
              <a:gd name="connsiteY4" fmla="*/ 814039 h 859689"/>
              <a:gd name="connsiteX0" fmla="*/ 0 w 2319454"/>
              <a:gd name="connsiteY0" fmla="*/ 858644 h 888184"/>
              <a:gd name="connsiteX1" fmla="*/ 591015 w 2319454"/>
              <a:gd name="connsiteY1" fmla="*/ 769434 h 888184"/>
              <a:gd name="connsiteX2" fmla="*/ 1103971 w 2319454"/>
              <a:gd name="connsiteY2" fmla="*/ 0 h 888184"/>
              <a:gd name="connsiteX3" fmla="*/ 1550020 w 2319454"/>
              <a:gd name="connsiteY3" fmla="*/ 769434 h 888184"/>
              <a:gd name="connsiteX4" fmla="*/ 2319454 w 2319454"/>
              <a:gd name="connsiteY4" fmla="*/ 814039 h 888184"/>
              <a:gd name="connsiteX0" fmla="*/ 0 w 2319454"/>
              <a:gd name="connsiteY0" fmla="*/ 858644 h 864350"/>
              <a:gd name="connsiteX1" fmla="*/ 591015 w 2319454"/>
              <a:gd name="connsiteY1" fmla="*/ 769434 h 864350"/>
              <a:gd name="connsiteX2" fmla="*/ 1103971 w 2319454"/>
              <a:gd name="connsiteY2" fmla="*/ 0 h 864350"/>
              <a:gd name="connsiteX3" fmla="*/ 1550020 w 2319454"/>
              <a:gd name="connsiteY3" fmla="*/ 769434 h 864350"/>
              <a:gd name="connsiteX4" fmla="*/ 2319454 w 2319454"/>
              <a:gd name="connsiteY4" fmla="*/ 814039 h 864350"/>
              <a:gd name="connsiteX0" fmla="*/ 0 w 2364058"/>
              <a:gd name="connsiteY0" fmla="*/ 903249 h 903249"/>
              <a:gd name="connsiteX1" fmla="*/ 635619 w 2364058"/>
              <a:gd name="connsiteY1" fmla="*/ 769434 h 903249"/>
              <a:gd name="connsiteX2" fmla="*/ 1148575 w 2364058"/>
              <a:gd name="connsiteY2" fmla="*/ 0 h 903249"/>
              <a:gd name="connsiteX3" fmla="*/ 1594624 w 2364058"/>
              <a:gd name="connsiteY3" fmla="*/ 769434 h 903249"/>
              <a:gd name="connsiteX4" fmla="*/ 2364058 w 2364058"/>
              <a:gd name="connsiteY4" fmla="*/ 814039 h 903249"/>
              <a:gd name="connsiteX0" fmla="*/ 0 w 2364058"/>
              <a:gd name="connsiteY0" fmla="*/ 903253 h 903253"/>
              <a:gd name="connsiteX1" fmla="*/ 613317 w 2364058"/>
              <a:gd name="connsiteY1" fmla="*/ 780590 h 903253"/>
              <a:gd name="connsiteX2" fmla="*/ 1148575 w 2364058"/>
              <a:gd name="connsiteY2" fmla="*/ 4 h 903253"/>
              <a:gd name="connsiteX3" fmla="*/ 1594624 w 2364058"/>
              <a:gd name="connsiteY3" fmla="*/ 769438 h 903253"/>
              <a:gd name="connsiteX4" fmla="*/ 2364058 w 2364058"/>
              <a:gd name="connsiteY4" fmla="*/ 814043 h 903253"/>
              <a:gd name="connsiteX0" fmla="*/ 0 w 2364058"/>
              <a:gd name="connsiteY0" fmla="*/ 903253 h 903253"/>
              <a:gd name="connsiteX1" fmla="*/ 613317 w 2364058"/>
              <a:gd name="connsiteY1" fmla="*/ 780590 h 903253"/>
              <a:gd name="connsiteX2" fmla="*/ 1148575 w 2364058"/>
              <a:gd name="connsiteY2" fmla="*/ 4 h 903253"/>
              <a:gd name="connsiteX3" fmla="*/ 1628077 w 2364058"/>
              <a:gd name="connsiteY3" fmla="*/ 791740 h 903253"/>
              <a:gd name="connsiteX4" fmla="*/ 2364058 w 2364058"/>
              <a:gd name="connsiteY4" fmla="*/ 814043 h 903253"/>
              <a:gd name="connsiteX0" fmla="*/ 0 w 2408663"/>
              <a:gd name="connsiteY0" fmla="*/ 903253 h 903253"/>
              <a:gd name="connsiteX1" fmla="*/ 613317 w 2408663"/>
              <a:gd name="connsiteY1" fmla="*/ 780590 h 903253"/>
              <a:gd name="connsiteX2" fmla="*/ 1148575 w 2408663"/>
              <a:gd name="connsiteY2" fmla="*/ 4 h 903253"/>
              <a:gd name="connsiteX3" fmla="*/ 1628077 w 2408663"/>
              <a:gd name="connsiteY3" fmla="*/ 791740 h 903253"/>
              <a:gd name="connsiteX4" fmla="*/ 2408663 w 2408663"/>
              <a:gd name="connsiteY4" fmla="*/ 903253 h 903253"/>
              <a:gd name="connsiteX0" fmla="*/ 0 w 2408663"/>
              <a:gd name="connsiteY0" fmla="*/ 892103 h 892103"/>
              <a:gd name="connsiteX1" fmla="*/ 613317 w 2408663"/>
              <a:gd name="connsiteY1" fmla="*/ 769440 h 892103"/>
              <a:gd name="connsiteX2" fmla="*/ 1159726 w 2408663"/>
              <a:gd name="connsiteY2" fmla="*/ 5 h 892103"/>
              <a:gd name="connsiteX3" fmla="*/ 1628077 w 2408663"/>
              <a:gd name="connsiteY3" fmla="*/ 780590 h 892103"/>
              <a:gd name="connsiteX4" fmla="*/ 2408663 w 2408663"/>
              <a:gd name="connsiteY4" fmla="*/ 892103 h 892103"/>
              <a:gd name="connsiteX0" fmla="*/ 0 w 2408663"/>
              <a:gd name="connsiteY0" fmla="*/ 892115 h 892115"/>
              <a:gd name="connsiteX1" fmla="*/ 613317 w 2408663"/>
              <a:gd name="connsiteY1" fmla="*/ 769452 h 892115"/>
              <a:gd name="connsiteX2" fmla="*/ 1159726 w 2408663"/>
              <a:gd name="connsiteY2" fmla="*/ 17 h 892115"/>
              <a:gd name="connsiteX3" fmla="*/ 1650379 w 2408663"/>
              <a:gd name="connsiteY3" fmla="*/ 747148 h 892115"/>
              <a:gd name="connsiteX4" fmla="*/ 2408663 w 2408663"/>
              <a:gd name="connsiteY4" fmla="*/ 892115 h 892115"/>
              <a:gd name="connsiteX0" fmla="*/ 0 w 2274848"/>
              <a:gd name="connsiteY0" fmla="*/ 892115 h 892115"/>
              <a:gd name="connsiteX1" fmla="*/ 613317 w 2274848"/>
              <a:gd name="connsiteY1" fmla="*/ 769452 h 892115"/>
              <a:gd name="connsiteX2" fmla="*/ 1159726 w 2274848"/>
              <a:gd name="connsiteY2" fmla="*/ 17 h 892115"/>
              <a:gd name="connsiteX3" fmla="*/ 1650379 w 2274848"/>
              <a:gd name="connsiteY3" fmla="*/ 747148 h 892115"/>
              <a:gd name="connsiteX4" fmla="*/ 2274848 w 2274848"/>
              <a:gd name="connsiteY4" fmla="*/ 892115 h 89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848" h="892115">
                <a:moveTo>
                  <a:pt x="0" y="892115"/>
                </a:moveTo>
                <a:cubicBezTo>
                  <a:pt x="279709" y="881893"/>
                  <a:pt x="420029" y="918135"/>
                  <a:pt x="613317" y="769452"/>
                </a:cubicBezTo>
                <a:cubicBezTo>
                  <a:pt x="806605" y="620769"/>
                  <a:pt x="986882" y="3734"/>
                  <a:pt x="1159726" y="17"/>
                </a:cubicBezTo>
                <a:cubicBezTo>
                  <a:pt x="1332570" y="-3700"/>
                  <a:pt x="1464525" y="598465"/>
                  <a:pt x="1650379" y="747148"/>
                </a:cubicBezTo>
                <a:cubicBezTo>
                  <a:pt x="1836233" y="895831"/>
                  <a:pt x="2048107" y="864237"/>
                  <a:pt x="2274848" y="892115"/>
                </a:cubicBezTo>
              </a:path>
            </a:pathLst>
          </a:custGeom>
          <a:noFill/>
          <a:ln>
            <a:solidFill>
              <a:srgbClr val="108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0817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9882467" y="2062238"/>
            <a:ext cx="2668408" cy="963010"/>
            <a:chOff x="5316659" y="3014360"/>
            <a:chExt cx="2668408" cy="963010"/>
          </a:xfrm>
        </p:grpSpPr>
        <p:cxnSp>
          <p:nvCxnSpPr>
            <p:cNvPr id="29" name="Shape 169"/>
            <p:cNvCxnSpPr/>
            <p:nvPr/>
          </p:nvCxnSpPr>
          <p:spPr>
            <a:xfrm flipV="1">
              <a:off x="5316659" y="3018901"/>
              <a:ext cx="0" cy="958468"/>
            </a:xfrm>
            <a:prstGeom prst="straightConnector1">
              <a:avLst/>
            </a:prstGeom>
            <a:noFill/>
            <a:ln w="9525" cap="flat" cmpd="sng">
              <a:solidFill>
                <a:srgbClr val="0F817E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0" name="Shape 169"/>
            <p:cNvCxnSpPr/>
            <p:nvPr/>
          </p:nvCxnSpPr>
          <p:spPr>
            <a:xfrm flipH="1">
              <a:off x="5316659" y="3976557"/>
              <a:ext cx="2668408" cy="813"/>
            </a:xfrm>
            <a:prstGeom prst="straightConnector1">
              <a:avLst/>
            </a:prstGeom>
            <a:noFill/>
            <a:ln w="9525" cap="flat" cmpd="sng">
              <a:solidFill>
                <a:srgbClr val="0F817E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" name="Freeform 30"/>
            <p:cNvSpPr/>
            <p:nvPr/>
          </p:nvSpPr>
          <p:spPr>
            <a:xfrm>
              <a:off x="5506999" y="3014360"/>
              <a:ext cx="2274848" cy="892115"/>
            </a:xfrm>
            <a:custGeom>
              <a:avLst/>
              <a:gdLst>
                <a:gd name="connsiteX0" fmla="*/ 0 w 2475584"/>
                <a:gd name="connsiteY0" fmla="*/ 814039 h 859689"/>
                <a:gd name="connsiteX1" fmla="*/ 747132 w 2475584"/>
                <a:gd name="connsiteY1" fmla="*/ 769434 h 859689"/>
                <a:gd name="connsiteX2" fmla="*/ 1260088 w 2475584"/>
                <a:gd name="connsiteY2" fmla="*/ 0 h 859689"/>
                <a:gd name="connsiteX3" fmla="*/ 1706137 w 2475584"/>
                <a:gd name="connsiteY3" fmla="*/ 769434 h 859689"/>
                <a:gd name="connsiteX4" fmla="*/ 2475571 w 2475584"/>
                <a:gd name="connsiteY4" fmla="*/ 814039 h 859689"/>
                <a:gd name="connsiteX5" fmla="*/ 1728439 w 2475584"/>
                <a:gd name="connsiteY5" fmla="*/ 535258 h 859689"/>
                <a:gd name="connsiteX0" fmla="*/ 0 w 3066586"/>
                <a:gd name="connsiteY0" fmla="*/ 814039 h 936702"/>
                <a:gd name="connsiteX1" fmla="*/ 747132 w 3066586"/>
                <a:gd name="connsiteY1" fmla="*/ 769434 h 936702"/>
                <a:gd name="connsiteX2" fmla="*/ 1260088 w 3066586"/>
                <a:gd name="connsiteY2" fmla="*/ 0 h 936702"/>
                <a:gd name="connsiteX3" fmla="*/ 1706137 w 3066586"/>
                <a:gd name="connsiteY3" fmla="*/ 769434 h 936702"/>
                <a:gd name="connsiteX4" fmla="*/ 2475571 w 3066586"/>
                <a:gd name="connsiteY4" fmla="*/ 814039 h 936702"/>
                <a:gd name="connsiteX5" fmla="*/ 3066586 w 3066586"/>
                <a:gd name="connsiteY5" fmla="*/ 936702 h 936702"/>
                <a:gd name="connsiteX0" fmla="*/ 0 w 2475571"/>
                <a:gd name="connsiteY0" fmla="*/ 814039 h 859689"/>
                <a:gd name="connsiteX1" fmla="*/ 747132 w 2475571"/>
                <a:gd name="connsiteY1" fmla="*/ 769434 h 859689"/>
                <a:gd name="connsiteX2" fmla="*/ 1260088 w 2475571"/>
                <a:gd name="connsiteY2" fmla="*/ 0 h 859689"/>
                <a:gd name="connsiteX3" fmla="*/ 1706137 w 2475571"/>
                <a:gd name="connsiteY3" fmla="*/ 769434 h 859689"/>
                <a:gd name="connsiteX4" fmla="*/ 2475571 w 2475571"/>
                <a:gd name="connsiteY4" fmla="*/ 814039 h 859689"/>
                <a:gd name="connsiteX0" fmla="*/ 0 w 2319454"/>
                <a:gd name="connsiteY0" fmla="*/ 858644 h 888184"/>
                <a:gd name="connsiteX1" fmla="*/ 591015 w 2319454"/>
                <a:gd name="connsiteY1" fmla="*/ 769434 h 888184"/>
                <a:gd name="connsiteX2" fmla="*/ 1103971 w 2319454"/>
                <a:gd name="connsiteY2" fmla="*/ 0 h 888184"/>
                <a:gd name="connsiteX3" fmla="*/ 1550020 w 2319454"/>
                <a:gd name="connsiteY3" fmla="*/ 769434 h 888184"/>
                <a:gd name="connsiteX4" fmla="*/ 2319454 w 2319454"/>
                <a:gd name="connsiteY4" fmla="*/ 814039 h 888184"/>
                <a:gd name="connsiteX0" fmla="*/ 0 w 2319454"/>
                <a:gd name="connsiteY0" fmla="*/ 858644 h 864350"/>
                <a:gd name="connsiteX1" fmla="*/ 591015 w 2319454"/>
                <a:gd name="connsiteY1" fmla="*/ 769434 h 864350"/>
                <a:gd name="connsiteX2" fmla="*/ 1103971 w 2319454"/>
                <a:gd name="connsiteY2" fmla="*/ 0 h 864350"/>
                <a:gd name="connsiteX3" fmla="*/ 1550020 w 2319454"/>
                <a:gd name="connsiteY3" fmla="*/ 769434 h 864350"/>
                <a:gd name="connsiteX4" fmla="*/ 2319454 w 2319454"/>
                <a:gd name="connsiteY4" fmla="*/ 814039 h 864350"/>
                <a:gd name="connsiteX0" fmla="*/ 0 w 2364058"/>
                <a:gd name="connsiteY0" fmla="*/ 903249 h 903249"/>
                <a:gd name="connsiteX1" fmla="*/ 635619 w 2364058"/>
                <a:gd name="connsiteY1" fmla="*/ 769434 h 903249"/>
                <a:gd name="connsiteX2" fmla="*/ 1148575 w 2364058"/>
                <a:gd name="connsiteY2" fmla="*/ 0 h 903249"/>
                <a:gd name="connsiteX3" fmla="*/ 1594624 w 2364058"/>
                <a:gd name="connsiteY3" fmla="*/ 769434 h 903249"/>
                <a:gd name="connsiteX4" fmla="*/ 2364058 w 2364058"/>
                <a:gd name="connsiteY4" fmla="*/ 814039 h 903249"/>
                <a:gd name="connsiteX0" fmla="*/ 0 w 2364058"/>
                <a:gd name="connsiteY0" fmla="*/ 903253 h 903253"/>
                <a:gd name="connsiteX1" fmla="*/ 613317 w 2364058"/>
                <a:gd name="connsiteY1" fmla="*/ 780590 h 903253"/>
                <a:gd name="connsiteX2" fmla="*/ 1148575 w 2364058"/>
                <a:gd name="connsiteY2" fmla="*/ 4 h 903253"/>
                <a:gd name="connsiteX3" fmla="*/ 1594624 w 2364058"/>
                <a:gd name="connsiteY3" fmla="*/ 769438 h 903253"/>
                <a:gd name="connsiteX4" fmla="*/ 2364058 w 2364058"/>
                <a:gd name="connsiteY4" fmla="*/ 814043 h 903253"/>
                <a:gd name="connsiteX0" fmla="*/ 0 w 2364058"/>
                <a:gd name="connsiteY0" fmla="*/ 903253 h 903253"/>
                <a:gd name="connsiteX1" fmla="*/ 613317 w 2364058"/>
                <a:gd name="connsiteY1" fmla="*/ 780590 h 903253"/>
                <a:gd name="connsiteX2" fmla="*/ 1148575 w 2364058"/>
                <a:gd name="connsiteY2" fmla="*/ 4 h 903253"/>
                <a:gd name="connsiteX3" fmla="*/ 1628077 w 2364058"/>
                <a:gd name="connsiteY3" fmla="*/ 791740 h 903253"/>
                <a:gd name="connsiteX4" fmla="*/ 2364058 w 2364058"/>
                <a:gd name="connsiteY4" fmla="*/ 814043 h 903253"/>
                <a:gd name="connsiteX0" fmla="*/ 0 w 2408663"/>
                <a:gd name="connsiteY0" fmla="*/ 903253 h 903253"/>
                <a:gd name="connsiteX1" fmla="*/ 613317 w 2408663"/>
                <a:gd name="connsiteY1" fmla="*/ 780590 h 903253"/>
                <a:gd name="connsiteX2" fmla="*/ 1148575 w 2408663"/>
                <a:gd name="connsiteY2" fmla="*/ 4 h 903253"/>
                <a:gd name="connsiteX3" fmla="*/ 1628077 w 2408663"/>
                <a:gd name="connsiteY3" fmla="*/ 791740 h 903253"/>
                <a:gd name="connsiteX4" fmla="*/ 2408663 w 2408663"/>
                <a:gd name="connsiteY4" fmla="*/ 903253 h 903253"/>
                <a:gd name="connsiteX0" fmla="*/ 0 w 2408663"/>
                <a:gd name="connsiteY0" fmla="*/ 892103 h 892103"/>
                <a:gd name="connsiteX1" fmla="*/ 613317 w 2408663"/>
                <a:gd name="connsiteY1" fmla="*/ 769440 h 892103"/>
                <a:gd name="connsiteX2" fmla="*/ 1159726 w 2408663"/>
                <a:gd name="connsiteY2" fmla="*/ 5 h 892103"/>
                <a:gd name="connsiteX3" fmla="*/ 1628077 w 2408663"/>
                <a:gd name="connsiteY3" fmla="*/ 780590 h 892103"/>
                <a:gd name="connsiteX4" fmla="*/ 2408663 w 2408663"/>
                <a:gd name="connsiteY4" fmla="*/ 892103 h 892103"/>
                <a:gd name="connsiteX0" fmla="*/ 0 w 2408663"/>
                <a:gd name="connsiteY0" fmla="*/ 892115 h 892115"/>
                <a:gd name="connsiteX1" fmla="*/ 613317 w 2408663"/>
                <a:gd name="connsiteY1" fmla="*/ 769452 h 892115"/>
                <a:gd name="connsiteX2" fmla="*/ 1159726 w 2408663"/>
                <a:gd name="connsiteY2" fmla="*/ 17 h 892115"/>
                <a:gd name="connsiteX3" fmla="*/ 1650379 w 2408663"/>
                <a:gd name="connsiteY3" fmla="*/ 747148 h 892115"/>
                <a:gd name="connsiteX4" fmla="*/ 2408663 w 2408663"/>
                <a:gd name="connsiteY4" fmla="*/ 892115 h 892115"/>
                <a:gd name="connsiteX0" fmla="*/ 0 w 2274848"/>
                <a:gd name="connsiteY0" fmla="*/ 892115 h 892115"/>
                <a:gd name="connsiteX1" fmla="*/ 613317 w 2274848"/>
                <a:gd name="connsiteY1" fmla="*/ 769452 h 892115"/>
                <a:gd name="connsiteX2" fmla="*/ 1159726 w 2274848"/>
                <a:gd name="connsiteY2" fmla="*/ 17 h 892115"/>
                <a:gd name="connsiteX3" fmla="*/ 1650379 w 2274848"/>
                <a:gd name="connsiteY3" fmla="*/ 747148 h 892115"/>
                <a:gd name="connsiteX4" fmla="*/ 2274848 w 2274848"/>
                <a:gd name="connsiteY4" fmla="*/ 892115 h 89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4848" h="892115">
                  <a:moveTo>
                    <a:pt x="0" y="892115"/>
                  </a:moveTo>
                  <a:cubicBezTo>
                    <a:pt x="279709" y="881893"/>
                    <a:pt x="420029" y="918135"/>
                    <a:pt x="613317" y="769452"/>
                  </a:cubicBezTo>
                  <a:cubicBezTo>
                    <a:pt x="806605" y="620769"/>
                    <a:pt x="986882" y="3734"/>
                    <a:pt x="1159726" y="17"/>
                  </a:cubicBezTo>
                  <a:cubicBezTo>
                    <a:pt x="1332570" y="-3700"/>
                    <a:pt x="1464525" y="598465"/>
                    <a:pt x="1650379" y="747148"/>
                  </a:cubicBezTo>
                  <a:cubicBezTo>
                    <a:pt x="1836233" y="895831"/>
                    <a:pt x="2048107" y="864237"/>
                    <a:pt x="2274848" y="892115"/>
                  </a:cubicBezTo>
                </a:path>
              </a:pathLst>
            </a:custGeom>
            <a:noFill/>
            <a:ln>
              <a:solidFill>
                <a:srgbClr val="1081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0817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366854"/>
                  </p:ext>
                </p:extLst>
              </p:nvPr>
            </p:nvGraphicFramePr>
            <p:xfrm>
              <a:off x="644766" y="4132103"/>
              <a:ext cx="8099278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1504"/>
                    <a:gridCol w="1001504"/>
                    <a:gridCol w="1001504"/>
                    <a:gridCol w="1368771"/>
                    <a:gridCol w="858644"/>
                    <a:gridCol w="691375"/>
                    <a:gridCol w="21759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366854"/>
                  </p:ext>
                </p:extLst>
              </p:nvPr>
            </p:nvGraphicFramePr>
            <p:xfrm>
              <a:off x="644766" y="4132103"/>
              <a:ext cx="8099278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1504"/>
                    <a:gridCol w="1001504"/>
                    <a:gridCol w="1001504"/>
                    <a:gridCol w="1368771"/>
                    <a:gridCol w="858644"/>
                    <a:gridCol w="691375"/>
                    <a:gridCol w="21759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509929" t="-1639" r="-33687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754386" t="-1639" r="-316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</a:t>
                          </a:r>
                          <a:r>
                            <a:rPr lang="en-US" sz="1100" dirty="0" smtClean="0"/>
                            <a:t>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</a:t>
                          </a:r>
                          <a:r>
                            <a:rPr lang="en-US" sz="1100" dirty="0" smtClean="0"/>
                            <a:t>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6" name="Shape 10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6"/>
          <p:cNvPicPr preferRelativeResize="0"/>
          <p:nvPr/>
        </p:nvPicPr>
        <p:blipFill rotWithShape="1">
          <a:blip r:embed="rId12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Shape 1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1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Distance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63771" y="1201916"/>
            <a:ext cx="5786570" cy="434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in angular units</a:t>
            </a:r>
            <a:b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0.396”/pixel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Depending on how far your object is</a:t>
            </a:r>
            <a:br>
              <a:rPr lang="en-US" dirty="0" smtClean="0"/>
            </a:br>
            <a:r>
              <a:rPr lang="en-US" dirty="0" smtClean="0"/>
              <a:t>this might result in different physical sizes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the physical size that will determine your stellar mass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Luckily this is an easy conversion </a:t>
            </a:r>
            <a:br>
              <a:rPr lang="en-US" dirty="0" smtClean="0"/>
            </a:br>
            <a:r>
              <a:rPr lang="en-US" dirty="0" smtClean="0"/>
              <a:t>(basic trigonometry)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(For </a:t>
            </a:r>
            <a:r>
              <a:rPr lang="en-US" dirty="0" err="1" smtClean="0"/>
              <a:t>tensorflow</a:t>
            </a:r>
            <a:r>
              <a:rPr lang="en-US" dirty="0" smtClean="0"/>
              <a:t> it might be necessary to preprocess images to physical distances)</a:t>
            </a:r>
            <a:br>
              <a:rPr lang="en-US" dirty="0" smtClean="0"/>
            </a:b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165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8240429" y="337529"/>
            <a:ext cx="2681287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65"/>
          <p:cNvPicPr preferRelativeResize="0">
            <a:picLocks noChangeAspect="1"/>
          </p:cNvPicPr>
          <p:nvPr/>
        </p:nvPicPr>
        <p:blipFill rotWithShape="1">
          <a:blip r:embed="rId3">
            <a:alphaModFix amt="65000"/>
          </a:blip>
          <a:srcRect/>
          <a:stretch/>
        </p:blipFill>
        <p:spPr>
          <a:xfrm>
            <a:off x="7219039" y="1816502"/>
            <a:ext cx="1585773" cy="1585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9"/>
          <p:cNvCxnSpPr/>
          <p:nvPr/>
        </p:nvCxnSpPr>
        <p:spPr>
          <a:xfrm flipV="1">
            <a:off x="5746041" y="337529"/>
            <a:ext cx="2494388" cy="3559573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Shape 169"/>
          <p:cNvCxnSpPr/>
          <p:nvPr/>
        </p:nvCxnSpPr>
        <p:spPr>
          <a:xfrm flipV="1">
            <a:off x="5754665" y="336745"/>
            <a:ext cx="5167051" cy="3560357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Shape 169"/>
          <p:cNvCxnSpPr/>
          <p:nvPr/>
        </p:nvCxnSpPr>
        <p:spPr>
          <a:xfrm flipV="1">
            <a:off x="5754665" y="3036279"/>
            <a:ext cx="5175675" cy="867173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2" name="Shape 165"/>
          <p:cNvPicPr preferRelativeResize="0">
            <a:picLocks noChangeAspect="1"/>
          </p:cNvPicPr>
          <p:nvPr/>
        </p:nvPicPr>
        <p:blipFill rotWithShape="1">
          <a:blip r:embed="rId3">
            <a:alphaModFix amt="65000"/>
          </a:blip>
          <a:srcRect/>
          <a:stretch/>
        </p:blipFill>
        <p:spPr>
          <a:xfrm>
            <a:off x="6518281" y="2783486"/>
            <a:ext cx="854453" cy="854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169"/>
          <p:cNvCxnSpPr/>
          <p:nvPr/>
        </p:nvCxnSpPr>
        <p:spPr>
          <a:xfrm flipV="1">
            <a:off x="5754665" y="3136963"/>
            <a:ext cx="5175675" cy="867173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39" name="Shape 169"/>
          <p:cNvCxnSpPr/>
          <p:nvPr/>
        </p:nvCxnSpPr>
        <p:spPr>
          <a:xfrm flipV="1">
            <a:off x="5746041" y="3487515"/>
            <a:ext cx="3066147" cy="516622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41" name="Shape 169"/>
          <p:cNvCxnSpPr/>
          <p:nvPr/>
        </p:nvCxnSpPr>
        <p:spPr>
          <a:xfrm flipV="1">
            <a:off x="5754665" y="3738623"/>
            <a:ext cx="1618069" cy="275831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triangle" w="lg" len="lg"/>
            <a:tailEnd type="triangle" w="lg" len="lg"/>
          </a:ln>
        </p:spPr>
      </p:cxnSp>
      <p:cxnSp>
        <p:nvCxnSpPr>
          <p:cNvPr id="16" name="Curved Connector 15"/>
          <p:cNvCxnSpPr/>
          <p:nvPr/>
        </p:nvCxnSpPr>
        <p:spPr>
          <a:xfrm rot="16200000" flipV="1">
            <a:off x="5920333" y="3627945"/>
            <a:ext cx="290169" cy="138908"/>
          </a:xfrm>
          <a:prstGeom prst="curvedConnector3">
            <a:avLst>
              <a:gd name="adj1" fmla="val 8829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196896" y="5310016"/>
                <a:ext cx="53235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𝑎𝑛𝑔𝑙𝑒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𝑑𝑖𝑠𝑡𝑎𝑛𝑐𝑒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𝑝h𝑦𝑠𝑖𝑐𝑎𝑙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𝑠𝑖𝑧𝑒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96" y="5310016"/>
                <a:ext cx="532359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5455" b="-1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hape 169"/>
          <p:cNvCxnSpPr/>
          <p:nvPr/>
        </p:nvCxnSpPr>
        <p:spPr>
          <a:xfrm>
            <a:off x="6851104" y="4981119"/>
            <a:ext cx="3291559" cy="3128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" name="Shape 169"/>
          <p:cNvCxnSpPr/>
          <p:nvPr/>
        </p:nvCxnSpPr>
        <p:spPr>
          <a:xfrm flipV="1">
            <a:off x="6851104" y="4379257"/>
            <a:ext cx="3291559" cy="608232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" name="Shape 169"/>
          <p:cNvCxnSpPr/>
          <p:nvPr/>
        </p:nvCxnSpPr>
        <p:spPr>
          <a:xfrm flipV="1">
            <a:off x="10142663" y="4379257"/>
            <a:ext cx="0" cy="591089"/>
          </a:xfrm>
          <a:prstGeom prst="straightConnector1">
            <a:avLst/>
          </a:prstGeom>
          <a:noFill/>
          <a:ln w="9525" cap="flat" cmpd="sng">
            <a:solidFill>
              <a:srgbClr val="0F817E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Curved Connector 73"/>
          <p:cNvCxnSpPr/>
          <p:nvPr/>
        </p:nvCxnSpPr>
        <p:spPr>
          <a:xfrm rot="16200000" flipV="1">
            <a:off x="7507378" y="4889473"/>
            <a:ext cx="118280" cy="58527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15191" y="47276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59869" y="492976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5400000">
            <a:off x="10044719" y="453475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size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Shape 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6"/>
          <p:cNvPicPr preferRelativeResize="0"/>
          <p:nvPr/>
        </p:nvPicPr>
        <p:blipFill rotWithShape="1">
          <a:blip r:embed="rId6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1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1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1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4537" y="345122"/>
            <a:ext cx="2681287" cy="268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hape 1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6249" y="1262062"/>
                <a:ext cx="7418814" cy="4351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𝜎</m:t>
                        </m:r>
                      </m:e>
                      <m:sub>
                        <m: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𝑥</m:t>
                        </m:r>
                      </m:sub>
                    </m:sSub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=50 </m:t>
                    </m:r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𝑝𝑖𝑥</m:t>
                    </m:r>
                    <m:r>
                      <a:rPr lang="en-US" sz="28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 ∗</m:t>
                    </m:r>
                    <m:f>
                      <m:fPr>
                        <m:ctrlPr>
                          <a:rPr lang="en-US" sz="28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0.396 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𝑝𝑖𝑥</m:t>
                        </m:r>
                      </m:den>
                    </m:f>
                  </m:oMath>
                </a14:m>
                <a:r>
                  <a:rPr lang="en-US" sz="2800" b="0" i="1" u="none" dirty="0" smtClean="0">
                    <a:solidFill>
                      <a:schemeClr val="dk1"/>
                    </a:solidFill>
                    <a:latin typeface="Cambria Math" charset="0"/>
                    <a:ea typeface="Cambria Math" charset="0"/>
                    <a:cs typeface="Cambria Math" charset="0"/>
                    <a:sym typeface="Calibri"/>
                  </a:rPr>
                  <a:t> = 19.8” = 9.6e-5 rad</a:t>
                </a:r>
              </a:p>
              <a:p>
                <a:pPr lvl="0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9.6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</a:rPr>
                      <m:t>203.7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6 </m:t>
                    </m:r>
                    <m:r>
                      <a:rPr lang="en-US" b="0" i="1" smtClean="0">
                        <a:latin typeface="Cambria Math" charset="0"/>
                      </a:rPr>
                      <m:t>𝑝𝑐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19553 pc</a:t>
                </a:r>
              </a:p>
              <a:p>
                <a:pPr lvl="0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0 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𝑝𝑖𝑥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0.396 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𝑝𝑖𝑥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11.9”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5.76e-5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rad</a:t>
                </a:r>
              </a:p>
              <a:p>
                <a:pPr lvl="0" indent="-228600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5.76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−5 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rad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∗203.7</m:t>
                    </m:r>
                    <m:r>
                      <a:rPr lang="en-US" i="1">
                        <a:latin typeface="Cambria Math" charset="0"/>
                      </a:rPr>
                      <m:t>𝑒</m:t>
                    </m:r>
                    <m:r>
                      <a:rPr lang="en-US" i="1">
                        <a:latin typeface="Cambria Math" charset="0"/>
                      </a:rPr>
                      <m:t>6 </m:t>
                    </m:r>
                    <m:r>
                      <a:rPr lang="en-US" i="1">
                        <a:latin typeface="Cambria Math" charset="0"/>
                      </a:rPr>
                      <m:t>𝑝𝑐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11732 </a:t>
                </a:r>
                <a:r>
                  <a:rPr lang="en-US" dirty="0"/>
                  <a:t>pc</a:t>
                </a:r>
              </a:p>
              <a:p>
                <a:pPr lvl="0" indent="-228600">
                  <a:spcBef>
                    <a:spcPts val="0"/>
                  </a:spcBef>
                </a:pP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endParaRPr lang="en-US" dirty="0" smtClean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sz="2800" b="0" i="0" u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endParaRPr lang="en-US" sz="2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None/>
                </a:pPr>
                <a:endParaRPr sz="2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1" name="Shape 1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6249" y="1262062"/>
                <a:ext cx="7418814" cy="4351336"/>
              </a:xfrm>
              <a:prstGeom prst="rect">
                <a:avLst/>
              </a:prstGeom>
              <a:blipFill rotWithShape="0">
                <a:blip r:embed="rId9"/>
                <a:stretch>
                  <a:fillRect l="-1479" t="-4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526573"/>
                  </p:ext>
                </p:extLst>
              </p:nvPr>
            </p:nvGraphicFramePr>
            <p:xfrm>
              <a:off x="448511" y="4012247"/>
              <a:ext cx="11287040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2435"/>
                    <a:gridCol w="992435"/>
                    <a:gridCol w="1405117"/>
                    <a:gridCol w="1344088"/>
                    <a:gridCol w="677599"/>
                    <a:gridCol w="822004"/>
                    <a:gridCol w="2843690"/>
                    <a:gridCol w="1104836"/>
                    <a:gridCol w="11048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526573"/>
                  </p:ext>
                </p:extLst>
              </p:nvPr>
            </p:nvGraphicFramePr>
            <p:xfrm>
              <a:off x="448511" y="4012247"/>
              <a:ext cx="11287040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2435"/>
                    <a:gridCol w="992435"/>
                    <a:gridCol w="1405117"/>
                    <a:gridCol w="1344088"/>
                    <a:gridCol w="677599"/>
                    <a:gridCol w="822004"/>
                    <a:gridCol w="2843690"/>
                    <a:gridCol w="1104836"/>
                    <a:gridCol w="11048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700901" t="-3279" r="-872973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658519" t="-3279" r="-61777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819231" t="-3279" r="-10164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924309" t="-3279" r="-2210" b="-421311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</a:t>
                          </a:r>
                          <a:r>
                            <a:rPr lang="en-US" sz="1100" dirty="0" smtClean="0"/>
                            <a:t>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</a:t>
                          </a:r>
                          <a:r>
                            <a:rPr lang="en-US" sz="1100" dirty="0" smtClean="0"/>
                            <a:t>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Oval 7"/>
          <p:cNvSpPr/>
          <p:nvPr/>
        </p:nvSpPr>
        <p:spPr>
          <a:xfrm>
            <a:off x="9043877" y="1068063"/>
            <a:ext cx="1335485" cy="1277307"/>
          </a:xfrm>
          <a:prstGeom prst="ellipse">
            <a:avLst/>
          </a:prstGeom>
          <a:solidFill>
            <a:srgbClr val="93C3C1">
              <a:alpha val="13000"/>
            </a:srgbClr>
          </a:solidFill>
          <a:ln>
            <a:noFill/>
          </a:ln>
          <a:effectLst>
            <a:glow rad="127000">
              <a:srgbClr val="93C3C1">
                <a:alpha val="5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-Turn Arrow 1"/>
          <p:cNvSpPr/>
          <p:nvPr/>
        </p:nvSpPr>
        <p:spPr>
          <a:xfrm>
            <a:off x="5616602" y="3668556"/>
            <a:ext cx="4470544" cy="311150"/>
          </a:xfrm>
          <a:prstGeom prst="uturnArrow">
            <a:avLst/>
          </a:prstGeom>
          <a:solidFill>
            <a:srgbClr val="10817E">
              <a:alpha val="9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>
            <a:off x="6341989" y="3311847"/>
            <a:ext cx="4470544" cy="311150"/>
          </a:xfrm>
          <a:prstGeom prst="uturnArrow">
            <a:avLst/>
          </a:prstGeom>
          <a:solidFill>
            <a:srgbClr val="10817E">
              <a:alpha val="9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Shape 10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06"/>
          <p:cNvPicPr preferRelativeResize="0"/>
          <p:nvPr/>
        </p:nvPicPr>
        <p:blipFill rotWithShape="1">
          <a:blip r:embed="rId12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1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49"/>
          <p:cNvSpPr txBox="1">
            <a:spLocks noGrp="1"/>
          </p:cNvSpPr>
          <p:nvPr>
            <p:ph type="body" idx="1"/>
          </p:nvPr>
        </p:nvSpPr>
        <p:spPr>
          <a:xfrm>
            <a:off x="503237" y="1195154"/>
            <a:ext cx="789831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en-US" dirty="0" smtClean="0"/>
              <a:t>You can now repeat this process for all galaxies </a:t>
            </a:r>
          </a:p>
          <a:p>
            <a:pPr lvl="0" indent="-228600">
              <a:spcBef>
                <a:spcPts val="0"/>
              </a:spcBef>
            </a:pPr>
            <a:endParaRPr lang="en-US" dirty="0"/>
          </a:p>
          <a:p>
            <a:pPr lvl="0" indent="-228600">
              <a:spcBef>
                <a:spcPts val="0"/>
              </a:spcBef>
            </a:pPr>
            <a:r>
              <a:rPr lang="en-US" dirty="0" smtClean="0"/>
              <a:t>Note the above example is a very basic case as it does not take into account potential issues such as </a:t>
            </a:r>
            <a:br>
              <a:rPr lang="en-US" dirty="0" smtClean="0"/>
            </a:br>
            <a:r>
              <a:rPr lang="en-US" dirty="0" smtClean="0"/>
              <a:t>Projection of the galaxy on 2D, spiral structure, star in front acting as noise in image, etc.</a:t>
            </a: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676095"/>
                  </p:ext>
                </p:extLst>
              </p:nvPr>
            </p:nvGraphicFramePr>
            <p:xfrm>
              <a:off x="448511" y="4047892"/>
              <a:ext cx="11287040" cy="1859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2435"/>
                    <a:gridCol w="992435"/>
                    <a:gridCol w="1405117"/>
                    <a:gridCol w="1344088"/>
                    <a:gridCol w="677599"/>
                    <a:gridCol w="822004"/>
                    <a:gridCol w="2843690"/>
                    <a:gridCol w="1104836"/>
                    <a:gridCol w="1104836"/>
                  </a:tblGrid>
                  <a:tr h="3351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676095"/>
                  </p:ext>
                </p:extLst>
              </p:nvPr>
            </p:nvGraphicFramePr>
            <p:xfrm>
              <a:off x="448511" y="4047892"/>
              <a:ext cx="11287040" cy="18591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2435"/>
                    <a:gridCol w="992435"/>
                    <a:gridCol w="1405117"/>
                    <a:gridCol w="1344088"/>
                    <a:gridCol w="677599"/>
                    <a:gridCol w="822004"/>
                    <a:gridCol w="2843690"/>
                    <a:gridCol w="1104836"/>
                    <a:gridCol w="1104836"/>
                  </a:tblGrid>
                  <a:tr h="33519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700901" t="-3636" r="-872973" b="-4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658519" t="-3636" r="-617778" b="-4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19231" t="-3636" r="-101648" b="-4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924309" t="-3636" r="-2210" b="-467273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This is</a:t>
                          </a:r>
                          <a:r>
                            <a:rPr lang="en-US" sz="1100" baseline="0" dirty="0" smtClean="0"/>
                            <a:t> the ID of the galaxy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distance (translated from redshift</a:t>
                          </a:r>
                          <a:r>
                            <a:rPr lang="en-US" sz="1100" dirty="0" smtClean="0"/>
                            <a:t>) given</a:t>
                          </a:r>
                          <a:r>
                            <a:rPr lang="en-US" sz="1100" baseline="0" dirty="0" smtClean="0"/>
                            <a:t> in </a:t>
                          </a:r>
                          <a:r>
                            <a:rPr lang="en-US" sz="1100" baseline="0" dirty="0" err="1" smtClean="0"/>
                            <a:t>megaparsec</a:t>
                          </a:r>
                          <a:r>
                            <a:rPr lang="en-US" sz="1100" baseline="0" dirty="0" smtClean="0"/>
                            <a:t>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estimated stellar </a:t>
                          </a:r>
                          <a:r>
                            <a:rPr lang="en-US" sz="1100" dirty="0" smtClean="0"/>
                            <a:t>mass</a:t>
                          </a:r>
                          <a:r>
                            <a:rPr lang="en-US" sz="1100" baseline="0" dirty="0"/>
                            <a:t> </a:t>
                          </a:r>
                          <a:r>
                            <a:rPr lang="en-US" sz="1100" baseline="0" dirty="0" smtClean="0"/>
                            <a:t>given in logarithm of solar mass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error on</a:t>
                          </a:r>
                          <a:r>
                            <a:rPr lang="en-US" sz="1100" baseline="0" dirty="0" smtClean="0"/>
                            <a:t> estimated stellar mass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endParaRPr lang="en-US" sz="1100" dirty="0" smtClean="0"/>
                        </a:p>
                        <a:p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The total</a:t>
                          </a:r>
                          <a:r>
                            <a:rPr lang="en-US" sz="1100" baseline="0" dirty="0" smtClean="0"/>
                            <a:t> intensity within your distribution (</a:t>
                          </a:r>
                          <a:r>
                            <a:rPr lang="en-US" sz="1100" baseline="0" dirty="0" err="1" smtClean="0"/>
                            <a:t>f.e</a:t>
                          </a:r>
                          <a:r>
                            <a:rPr lang="en-US" sz="1100" baseline="0" dirty="0" smtClean="0"/>
                            <a:t>. within 3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>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Horizontal</a:t>
                          </a:r>
                          <a:r>
                            <a:rPr lang="en-US" sz="1100" baseline="0" dirty="0" smtClean="0"/>
                            <a:t>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Vertical </a:t>
                          </a:r>
                          <a:r>
                            <a:rPr lang="en-US" sz="1100" baseline="0" dirty="0" err="1" smtClean="0"/>
                            <a:t>std</a:t>
                          </a:r>
                          <a:r>
                            <a:rPr lang="en-US" sz="1100" baseline="0" dirty="0" smtClean="0"/>
                            <a:t/>
                          </a:r>
                          <a:br>
                            <a:rPr lang="en-US" sz="1100" baseline="0" dirty="0" smtClean="0"/>
                          </a:br>
                          <a:r>
                            <a:rPr lang="en-US" sz="1100" baseline="0" dirty="0" smtClean="0"/>
                            <a:t>(physical size)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Shape 10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6"/>
          <p:cNvPicPr preferRelativeResize="0"/>
          <p:nvPr/>
        </p:nvPicPr>
        <p:blipFill rotWithShape="1">
          <a:blip r:embed="rId10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49"/>
          <p:cNvSpPr txBox="1">
            <a:spLocks noGrp="1"/>
          </p:cNvSpPr>
          <p:nvPr>
            <p:ph type="body" idx="1"/>
          </p:nvPr>
        </p:nvSpPr>
        <p:spPr>
          <a:xfrm>
            <a:off x="476249" y="1262062"/>
            <a:ext cx="489864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en-US" dirty="0" smtClean="0"/>
              <a:t>This you can now use to solve as a standard regression problem </a:t>
            </a:r>
            <a:br>
              <a:rPr lang="en-US" dirty="0" smtClean="0"/>
            </a:br>
            <a:endParaRPr lang="en-US" dirty="0" smtClean="0"/>
          </a:p>
          <a:p>
            <a:pPr lvl="0" indent="-228600">
              <a:spcBef>
                <a:spcPts val="0"/>
              </a:spcBef>
            </a:pPr>
            <a:r>
              <a:rPr lang="en-US" dirty="0" smtClean="0"/>
              <a:t>Again note that this is just to show you how to split up the problem</a:t>
            </a:r>
          </a:p>
          <a:p>
            <a:pPr lvl="0" indent="-228600">
              <a:spcBef>
                <a:spcPts val="0"/>
              </a:spcBef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Up to you to extract optimal features and choose how to solve the regression problem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638741"/>
                  </p:ext>
                </p:extLst>
              </p:nvPr>
            </p:nvGraphicFramePr>
            <p:xfrm>
              <a:off x="5374889" y="2085815"/>
              <a:ext cx="6597597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941"/>
                    <a:gridCol w="649941"/>
                    <a:gridCol w="1035511"/>
                    <a:gridCol w="1348624"/>
                    <a:gridCol w="411329"/>
                    <a:gridCol w="388477"/>
                    <a:gridCol w="811233"/>
                    <a:gridCol w="674123"/>
                    <a:gridCol w="62841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𝑥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𝑦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, </m:t>
                                    </m:r>
                                    <m:r>
                                      <a:rPr lang="en-US" sz="1400" b="0" i="1" u="none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  <m:t>𝑝h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198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</a:t>
                          </a:r>
                          <a:r>
                            <a:rPr lang="mr-IN" sz="1100" dirty="0" smtClean="0"/>
                            <a:t>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11500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18000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542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5</a:t>
                          </a:r>
                          <a:r>
                            <a:rPr lang="mr-IN" sz="1100" dirty="0" smtClean="0"/>
                            <a:t>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14000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56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10.4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9.87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105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284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11.2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807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638741"/>
                  </p:ext>
                </p:extLst>
              </p:nvPr>
            </p:nvGraphicFramePr>
            <p:xfrm>
              <a:off x="5374889" y="2085815"/>
              <a:ext cx="6597597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941"/>
                    <a:gridCol w="649941"/>
                    <a:gridCol w="1035511"/>
                    <a:gridCol w="1348624"/>
                    <a:gridCol w="411329"/>
                    <a:gridCol w="388477"/>
                    <a:gridCol w="811233"/>
                    <a:gridCol w="674123"/>
                    <a:gridCol w="628418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Distance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904478" t="-2353" r="-620896" b="-5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51563" t="-2353" r="-550000" b="-5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Flux_g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783784" t="-2353" r="-97297" b="-5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952427" t="-2353" r="-4854" b="-508235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203.7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279.6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198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</a:t>
                          </a:r>
                          <a:r>
                            <a:rPr lang="mr-IN" sz="1100" dirty="0" smtClean="0"/>
                            <a:t>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11500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18000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542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5</a:t>
                          </a:r>
                          <a:r>
                            <a:rPr lang="mr-IN" sz="1100" dirty="0" smtClean="0"/>
                            <a:t>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14000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56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10.4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107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9.87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105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284 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11.2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30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807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19553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11732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Shape 10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6"/>
          <p:cNvPicPr preferRelativeResize="0"/>
          <p:nvPr/>
        </p:nvPicPr>
        <p:blipFill rotWithShape="1">
          <a:blip r:embed="rId10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hape 14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0492" y="1080431"/>
                <a:ext cx="6526717" cy="4351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indent="-228600">
                  <a:spcBef>
                    <a:spcPts val="0"/>
                  </a:spcBef>
                </a:pPr>
                <a:r>
                  <a:rPr lang="en-US" dirty="0" smtClean="0"/>
                  <a:t>Once you have your model you can submit it to the VSC cluster to check the performance on the blind test </a:t>
                </a:r>
                <a:br>
                  <a:rPr lang="en-US" dirty="0" smtClean="0"/>
                </a:br>
                <a:r>
                  <a:rPr lang="en-US" dirty="0" smtClean="0"/>
                  <a:t>(more info on this on the hackathon)</a:t>
                </a:r>
              </a:p>
              <a:p>
                <a:pPr indent="-228600">
                  <a:spcBef>
                    <a:spcPts val="0"/>
                  </a:spcBef>
                </a:pPr>
                <a: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metric that will be used here </a:t>
                </a:r>
                <a: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</a:t>
                </a:r>
                <a:br>
                  <a:rPr lang="en-US" sz="2800" b="0" i="0" u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US" sz="3200" b="0" i="1" u="none" dirty="0" smtClean="0">
                    <a:solidFill>
                      <a:schemeClr val="dk1"/>
                    </a:solidFill>
                    <a:latin typeface="+mn-lt"/>
                    <a:ea typeface="Cambria Math" charset="0"/>
                    <a:cs typeface="Cambria Math" charset="0"/>
                    <a:sym typeface="Calibri"/>
                  </a:rPr>
                  <a:t/>
                </a:r>
                <a:br>
                  <a:rPr lang="en-US" sz="3200" b="0" i="1" u="none" dirty="0" smtClean="0">
                    <a:solidFill>
                      <a:schemeClr val="dk1"/>
                    </a:solidFill>
                    <a:latin typeface="+mn-lt"/>
                    <a:ea typeface="Cambria Math" charset="0"/>
                    <a:cs typeface="Cambria Math" charset="0"/>
                    <a:sym typeface="Calibri"/>
                  </a:rPr>
                </a:br>
                <a14:m>
                  <m:oMath xmlns:m="http://schemas.openxmlformats.org/officeDocument/2006/math">
                    <m:r>
                      <a:rPr lang="en-US" sz="20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𝜒</m:t>
                    </m:r>
                    <m:r>
                      <a:rPr lang="en-US" sz="2000" b="0" i="1" u="none" smtClean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2=</m:t>
                    </m:r>
                    <m:nary>
                      <m:naryPr>
                        <m:chr m:val="∑"/>
                        <m:ctrlPr>
                          <a:rPr lang="is-IS" sz="20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𝑖</m:t>
                        </m:r>
                        <m:r>
                          <a:rPr lang="en-US" sz="2000" b="0" i="1" u="none" smtClean="0">
                            <a:solidFill>
                              <a:schemeClr val="dk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Calibri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u="none" smtClean="0">
                                <a:solidFill>
                                  <a:schemeClr val="dk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u="none" smtClean="0">
                                <a:solidFill>
                                  <a:schemeClr val="dk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u="none" smtClean="0">
                                <a:solidFill>
                                  <a:schemeClr val="dk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Calibri"/>
                              </a:rPr>
                              <m:t>𝑡𝑒𝑠𝑡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mr-IN" sz="2000" b="0" i="1" u="none" smtClean="0">
                                <a:solidFill>
                                  <a:schemeClr val="dk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Calibri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mr-IN" sz="2000" b="0" i="1" u="none" smtClean="0">
                                        <a:solidFill>
                                          <a:schemeClr val="dk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  <a:sym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charset="0"/>
                                      </a:rPr>
                                      <m:t>𝐿𝑜𝑔𝑀𝑠𝑡𝑎𝑟</m:t>
                                    </m:r>
                                    <m:r>
                                      <a:rPr lang="en-US" sz="2000" b="0" i="1" dirty="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i="1" dirty="0">
                                        <a:latin typeface="Cambria Math" charset="0"/>
                                      </a:rPr>
                                      <m:t>𝑃𝑟𝐿𝑜𝑔𝑀𝑠𝑡𝑎𝑟</m:t>
                                    </m:r>
                                    <m:r>
                                      <a:rPr lang="en-US" sz="20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mr-IN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𝐸𝑟𝑟</m:t>
                                </m:r>
                                <m:r>
                                  <a:rPr lang="en-US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 </m:t>
                                </m:r>
                                <m:r>
                                  <a:rPr lang="en-US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𝑙𝑜𝑔𝑀𝑠𝑡𝑎𝑟</m:t>
                                </m:r>
                              </m:e>
                              <m:sup>
                                <m:r>
                                  <a:rPr lang="en-US" sz="2000" b="0" i="1" u="none" smtClean="0">
                                    <a:solidFill>
                                      <a:schemeClr val="dk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000" b="0" i="0" u="none" dirty="0" smtClean="0">
                  <a:solidFill>
                    <a:schemeClr val="dk1"/>
                  </a:solidFill>
                  <a:latin typeface="+mn-lt"/>
                  <a:sym typeface="Calibri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dirty="0" smtClean="0"/>
                  <a:t>The lower the value the higher your ranking</a:t>
                </a: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US" dirty="0" smtClean="0"/>
                  <a:t>(however notice that you need more than this to be the winner )</a:t>
                </a:r>
                <a:endParaRPr lang="en-US" sz="2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1" name="Shape 1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0492" y="1080431"/>
                <a:ext cx="6526717" cy="4351336"/>
              </a:xfrm>
              <a:prstGeom prst="rect">
                <a:avLst/>
              </a:prstGeom>
              <a:blipFill rotWithShape="0">
                <a:blip r:embed="rId3"/>
                <a:stretch>
                  <a:fillRect l="-1681" t="-2241" r="-2148"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72195"/>
                  </p:ext>
                </p:extLst>
              </p:nvPr>
            </p:nvGraphicFramePr>
            <p:xfrm>
              <a:off x="6869150" y="2038190"/>
              <a:ext cx="5098545" cy="279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782"/>
                    <a:gridCol w="1384409"/>
                    <a:gridCol w="1375404"/>
                    <a:gridCol w="13299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Calibri"/>
                                  </a:rPr>
                                  <m:t>𝑃𝑟𝐿𝑜𝑔𝑀𝑠𝑡𝑎𝑟</m:t>
                                </m:r>
                              </m:oMath>
                            </m:oMathPara>
                          </a14:m>
                          <a:endParaRPr lang="en-US" sz="1400" b="0" u="none" dirty="0" smtClean="0">
                            <a:solidFill>
                              <a:schemeClr val="bg1"/>
                            </a:solidFill>
                            <a:ea typeface="Cambria Math" charset="0"/>
                            <a:cs typeface="Cambria Math" charset="0"/>
                            <a:sym typeface="Calibri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</a:t>
                          </a:r>
                          <a:r>
                            <a:rPr lang="mr-IN" sz="1100" dirty="0" smtClean="0"/>
                            <a:t>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.8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5</a:t>
                          </a:r>
                          <a:r>
                            <a:rPr lang="mr-IN" sz="1100" dirty="0" smtClean="0"/>
                            <a:t>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9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10.4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9.7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9.87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11.2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10.7</a:t>
                          </a:r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72195"/>
                  </p:ext>
                </p:extLst>
              </p:nvPr>
            </p:nvGraphicFramePr>
            <p:xfrm>
              <a:off x="6869150" y="2038190"/>
              <a:ext cx="5098545" cy="279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782"/>
                    <a:gridCol w="1384409"/>
                    <a:gridCol w="1375404"/>
                    <a:gridCol w="132995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SDSS_ID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Err_LogMstar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1081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83105" t="-1176" r="-1826" b="-4435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1237648675606954669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10.141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10.41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</a:t>
                          </a:r>
                          <a:r>
                            <a:rPr lang="mr-IN" sz="1100" dirty="0" smtClean="0"/>
                            <a:t>41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mr-IN" sz="1100" dirty="0" smtClean="0"/>
                            <a:t>11</a:t>
                          </a:r>
                          <a:r>
                            <a:rPr lang="en-US" sz="1100" dirty="0" smtClean="0"/>
                            <a:t>.8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5</a:t>
                          </a:r>
                          <a:r>
                            <a:rPr lang="mr-IN" sz="1100" dirty="0" smtClean="0"/>
                            <a:t>1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r>
                            <a:rPr lang="mr-IN" sz="1100" dirty="0" smtClean="0"/>
                            <a:t>.</a:t>
                          </a:r>
                          <a:r>
                            <a:rPr lang="en-US" sz="1100" dirty="0" smtClean="0"/>
                            <a:t>9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10.4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9.7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9.87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9.8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100" dirty="0" smtClean="0"/>
                            <a:t>.</a:t>
                          </a:r>
                          <a:endParaRPr lang="en-US" sz="11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11.2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0.04</a:t>
                          </a:r>
                          <a:endParaRPr lang="en-US" sz="1100" dirty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10.7</a:t>
                          </a:r>
                          <a:endParaRPr lang="en-US" sz="1100" dirty="0" smtClean="0"/>
                        </a:p>
                      </a:txBody>
                      <a:tcPr>
                        <a:solidFill>
                          <a:srgbClr val="93C3C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Shape 10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06"/>
          <p:cNvPicPr preferRelativeResize="0"/>
          <p:nvPr/>
        </p:nvPicPr>
        <p:blipFill rotWithShape="1">
          <a:blip r:embed="rId11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</a:t>
            </a:r>
            <a:r>
              <a:rPr lang="en-US" sz="4400" b="1" i="0" u="none" strike="noStrike" cap="none" dirty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Submission and presentation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49"/>
          <p:cNvSpPr txBox="1">
            <a:spLocks noGrp="1"/>
          </p:cNvSpPr>
          <p:nvPr>
            <p:ph type="body" idx="1"/>
          </p:nvPr>
        </p:nvSpPr>
        <p:spPr>
          <a:xfrm>
            <a:off x="476249" y="1262062"/>
            <a:ext cx="716914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49"/>
          <p:cNvSpPr txBox="1">
            <a:spLocks/>
          </p:cNvSpPr>
          <p:nvPr/>
        </p:nvSpPr>
        <p:spPr>
          <a:xfrm>
            <a:off x="476248" y="1262062"/>
            <a:ext cx="1081993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228600">
              <a:spcBef>
                <a:spcPts val="0"/>
              </a:spcBef>
            </a:pPr>
            <a:r>
              <a:rPr lang="en-US" dirty="0" smtClean="0"/>
              <a:t>The submission deadline is Sunday 14:00 for the presentation and the final model</a:t>
            </a:r>
          </a:p>
          <a:p>
            <a:pPr indent="-228600">
              <a:spcBef>
                <a:spcPts val="0"/>
              </a:spcBef>
            </a:pPr>
            <a:r>
              <a:rPr lang="en-US" dirty="0" smtClean="0"/>
              <a:t>We will let you decide on whether or not you are allowed to modify the presentations (not the model of course) before presenting on the award meetup </a:t>
            </a:r>
            <a:endParaRPr lang="en-US" dirty="0"/>
          </a:p>
          <a:p>
            <a:pPr indent="-228600">
              <a:spcBef>
                <a:spcPts val="0"/>
              </a:spcBef>
            </a:pPr>
            <a:r>
              <a:rPr lang="en-US" dirty="0" smtClean="0"/>
              <a:t>We will vote on this on the final day of the hackathon </a:t>
            </a:r>
          </a:p>
          <a:p>
            <a:pPr indent="-228600">
              <a:spcBef>
                <a:spcPts val="0"/>
              </a:spcBef>
            </a:pPr>
            <a:r>
              <a:rPr lang="en-US" dirty="0" smtClean="0"/>
              <a:t>All participants will receive a certificate of participation</a:t>
            </a:r>
            <a:endParaRPr lang="en-US" dirty="0"/>
          </a:p>
          <a:p>
            <a:pPr indent="-228600">
              <a:spcBef>
                <a:spcPts val="0"/>
              </a:spcBef>
            </a:pPr>
            <a:r>
              <a:rPr lang="en-US" dirty="0" smtClean="0"/>
              <a:t>The winners will receive a winner certificate an more information on writing the paper </a:t>
            </a:r>
          </a:p>
          <a:p>
            <a:pPr indent="-228600">
              <a:spcBef>
                <a:spcPts val="0"/>
              </a:spcBef>
            </a:pPr>
            <a:r>
              <a:rPr lang="en-US" dirty="0" smtClean="0"/>
              <a:t>The winners will be posted on the site as well as all participating teams and presentations (if given permission)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6"/>
          <p:cNvPicPr preferRelativeResize="0"/>
          <p:nvPr/>
        </p:nvPicPr>
        <p:blipFill rotWithShape="1">
          <a:blip r:embed="rId4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6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9762" y="-246062"/>
            <a:ext cx="13515974" cy="5208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3203" y="3782977"/>
            <a:ext cx="12192000" cy="2003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Arial"/>
              <a:buNone/>
            </a:pPr>
            <a:r>
              <a:rPr lang="en-US" sz="6000" b="1" i="0" u="none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SEE YOU THERE!!!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0236" y="5703093"/>
            <a:ext cx="2792412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338" y="5506244"/>
            <a:ext cx="2019299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4459" y="5164138"/>
            <a:ext cx="2117725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99"/>
          <p:cNvPicPr preferRelativeResize="0"/>
          <p:nvPr/>
        </p:nvPicPr>
        <p:blipFill rotWithShape="1">
          <a:blip r:embed="rId7">
            <a:alphaModFix/>
          </a:blip>
          <a:srcRect l="26484" t="13653" r="35546" b="19594"/>
          <a:stretch/>
        </p:blipFill>
        <p:spPr>
          <a:xfrm>
            <a:off x="163516" y="5350669"/>
            <a:ext cx="1184275" cy="13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0"/>
          <p:cNvSpPr txBox="1"/>
          <p:nvPr/>
        </p:nvSpPr>
        <p:spPr>
          <a:xfrm>
            <a:off x="1292227" y="5738019"/>
            <a:ext cx="2058987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A23"/>
              </a:buClr>
              <a:buSzPct val="25000"/>
              <a:buFont typeface="Lato"/>
              <a:buNone/>
            </a:pPr>
            <a:r>
              <a:rPr lang="en-US" sz="2000" b="1" i="0" u="none" dirty="0">
                <a:solidFill>
                  <a:srgbClr val="EE1A23"/>
                </a:solidFill>
                <a:latin typeface="Lato"/>
                <a:ea typeface="Lato"/>
                <a:cs typeface="Lato"/>
                <a:sym typeface="Lato"/>
              </a:rPr>
              <a:t>DATA SCIENCE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1A23"/>
              </a:buClr>
              <a:buSzPct val="25000"/>
              <a:buFont typeface="Lato"/>
              <a:buNone/>
            </a:pPr>
            <a:r>
              <a:rPr lang="en-US" sz="2000" b="1" i="0" u="none" dirty="0">
                <a:solidFill>
                  <a:srgbClr val="EE1A23"/>
                </a:solidFill>
                <a:latin typeface="Lato"/>
                <a:ea typeface="Lato"/>
                <a:cs typeface="Lato"/>
                <a:sym typeface="Lato"/>
              </a:rPr>
              <a:t>GHENT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92" y="5234055"/>
            <a:ext cx="2077844" cy="1484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Program and practical information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0087" y="1481137"/>
            <a:ext cx="1078388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en-US" sz="2000" b="1" dirty="0" smtClean="0"/>
              <a:t> Contact information: </a:t>
            </a:r>
            <a:r>
              <a:rPr lang="en-US" sz="2000" b="1" dirty="0" smtClean="0">
                <a:hlinkClick r:id="rId5"/>
              </a:rPr>
              <a:t>gertdegeyter@gmail.com</a:t>
            </a:r>
            <a:r>
              <a:rPr lang="en-US" sz="2000" b="1" dirty="0" smtClean="0"/>
              <a:t> or +32478305240 </a:t>
            </a:r>
          </a:p>
          <a:p>
            <a:pPr fontAlgn="base"/>
            <a:r>
              <a:rPr lang="en-US" sz="2000" b="1" dirty="0" smtClean="0"/>
              <a:t> This event is for fun!</a:t>
            </a:r>
          </a:p>
          <a:p>
            <a:pPr fontAlgn="base"/>
            <a:r>
              <a:rPr lang="en-US" sz="2000" dirty="0" smtClean="0"/>
              <a:t> Two locations: 	</a:t>
            </a:r>
          </a:p>
          <a:p>
            <a:pPr lvl="1" fontAlgn="base"/>
            <a:r>
              <a:rPr lang="en-US" sz="1600" dirty="0" smtClean="0"/>
              <a:t> Start is at </a:t>
            </a:r>
            <a:r>
              <a:rPr lang="en-US" sz="1600" dirty="0" err="1" smtClean="0"/>
              <a:t>Volksterrenwacht</a:t>
            </a:r>
            <a:r>
              <a:rPr lang="en-US" sz="1600" dirty="0" smtClean="0"/>
              <a:t> Armand </a:t>
            </a:r>
            <a:r>
              <a:rPr lang="en-US" sz="1600" dirty="0" err="1" smtClean="0"/>
              <a:t>Pien</a:t>
            </a:r>
            <a:endParaRPr lang="en-US" sz="1600" dirty="0"/>
          </a:p>
          <a:p>
            <a:pPr lvl="1" fontAlgn="base"/>
            <a:r>
              <a:rPr lang="en-US" sz="1600" dirty="0" smtClean="0"/>
              <a:t> Later we move to S5 building at the </a:t>
            </a:r>
            <a:r>
              <a:rPr lang="en-US" sz="1600" dirty="0" err="1" smtClean="0"/>
              <a:t>Sterre</a:t>
            </a:r>
            <a:endParaRPr lang="en-US" sz="1600" dirty="0" smtClean="0"/>
          </a:p>
          <a:p>
            <a:pPr fontAlgn="base"/>
            <a:r>
              <a:rPr lang="en-US" sz="2000" dirty="0" smtClean="0"/>
              <a:t> Everyone is free to come and go as they see fit!</a:t>
            </a:r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Ends at 2AM start again at 10AM</a:t>
            </a:r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If you’re from outside Ghent and need a place to sleep, let me know</a:t>
            </a:r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If you’re from outside Ghent, please try and lend your couch to your fellow hacker!</a:t>
            </a:r>
          </a:p>
          <a:p>
            <a:pPr fontAlgn="base"/>
            <a:r>
              <a:rPr lang="en-US" sz="2000" dirty="0" smtClean="0"/>
              <a:t> Team size is 4 people but can be formed on the start day as well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FILL IN </a:t>
            </a:r>
            <a:r>
              <a:rPr lang="en-US" sz="2000" dirty="0" smtClean="0">
                <a:hlinkClick r:id="rId6"/>
              </a:rPr>
              <a:t>WEBFORM</a:t>
            </a:r>
            <a:r>
              <a:rPr lang="en-US" sz="2000" dirty="0" smtClean="0"/>
              <a:t>!!!! </a:t>
            </a:r>
            <a:r>
              <a:rPr lang="en-US" sz="2000" dirty="0"/>
              <a:t>(See site)</a:t>
            </a:r>
            <a:br>
              <a:rPr lang="en-US" sz="2000" dirty="0"/>
            </a:br>
            <a:endParaRPr lang="en-US" sz="2000" dirty="0" smtClean="0"/>
          </a:p>
          <a:p>
            <a:pPr marL="177800" indent="0" fontAlgn="base">
              <a:buNone/>
            </a:pPr>
            <a:endParaRPr lang="en-US" sz="20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6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Program and practical information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0087" y="1481137"/>
            <a:ext cx="1078388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 fontAlgn="base">
              <a:buNone/>
            </a:pPr>
            <a:r>
              <a:rPr lang="en-US" sz="2000" b="1" dirty="0"/>
              <a:t>Friday 28/04</a:t>
            </a:r>
          </a:p>
          <a:p>
            <a:pPr marL="177800" indent="0" fontAlgn="base">
              <a:buNone/>
            </a:pPr>
            <a:r>
              <a:rPr lang="en-US" sz="2000" i="1" dirty="0"/>
              <a:t>Location: </a:t>
            </a:r>
            <a:r>
              <a:rPr lang="en-US" sz="2000" i="1" dirty="0" err="1"/>
              <a:t>Sterrenwacht</a:t>
            </a:r>
            <a:r>
              <a:rPr lang="en-US" sz="2000" i="1" dirty="0"/>
              <a:t> Armand </a:t>
            </a:r>
            <a:r>
              <a:rPr lang="en-US" sz="2000" i="1" dirty="0" err="1"/>
              <a:t>Pien</a:t>
            </a:r>
            <a:endParaRPr lang="en-US" sz="2000" dirty="0"/>
          </a:p>
          <a:p>
            <a:pPr marL="177800" indent="0" fontAlgn="base">
              <a:buNone/>
            </a:pPr>
            <a:r>
              <a:rPr lang="en-US" sz="2000" dirty="0"/>
              <a:t>(No dinner –  make sure to eat before)</a:t>
            </a:r>
          </a:p>
          <a:p>
            <a:pPr marL="177800" indent="0" fontAlgn="base">
              <a:buNone/>
            </a:pPr>
            <a:r>
              <a:rPr lang="en-US" sz="2000" dirty="0"/>
              <a:t>19:00 – </a:t>
            </a:r>
            <a:r>
              <a:rPr lang="en-US" sz="2000" dirty="0" err="1"/>
              <a:t>Tensorflow</a:t>
            </a:r>
            <a:r>
              <a:rPr lang="en-US" sz="2000" dirty="0"/>
              <a:t> certificates by </a:t>
            </a:r>
            <a:r>
              <a:rPr lang="en-US" sz="2000" dirty="0" err="1"/>
              <a:t>Datatonic</a:t>
            </a:r>
            <a:endParaRPr lang="en-US" sz="2000" dirty="0"/>
          </a:p>
          <a:p>
            <a:pPr marL="177800" indent="0" fontAlgn="base">
              <a:buNone/>
            </a:pPr>
            <a:r>
              <a:rPr lang="en-US" sz="2000" dirty="0"/>
              <a:t>19:30 – Talk by Prof. Dr. Maarten Baes on the hackathon data</a:t>
            </a:r>
          </a:p>
          <a:p>
            <a:pPr marL="177800" indent="0" fontAlgn="base">
              <a:buNone/>
            </a:pPr>
            <a:r>
              <a:rPr lang="en-US" sz="2000" dirty="0"/>
              <a:t>19:50 – </a:t>
            </a:r>
            <a:r>
              <a:rPr lang="en-US" sz="2000" dirty="0" err="1"/>
              <a:t>Vlaamse</a:t>
            </a:r>
            <a:r>
              <a:rPr lang="en-US" sz="2000" dirty="0"/>
              <a:t> supercomputer centrum introduction</a:t>
            </a:r>
          </a:p>
          <a:p>
            <a:pPr marL="177800" indent="0" fontAlgn="base">
              <a:buNone/>
            </a:pPr>
            <a:r>
              <a:rPr lang="en-US" sz="2000" dirty="0"/>
              <a:t>20:10 – Hackathon introduction: Sample + goal</a:t>
            </a:r>
          </a:p>
          <a:p>
            <a:pPr marL="177800" indent="0" fontAlgn="base">
              <a:buNone/>
            </a:pPr>
            <a:r>
              <a:rPr lang="en-US" sz="2000" dirty="0"/>
              <a:t>20:30 – Opening reception and guided tour in </a:t>
            </a:r>
            <a:r>
              <a:rPr lang="en-US" sz="2000" dirty="0" err="1"/>
              <a:t>Volksterrenwacht</a:t>
            </a:r>
            <a:r>
              <a:rPr lang="en-US" sz="2000" dirty="0"/>
              <a:t> Armand </a:t>
            </a:r>
            <a:r>
              <a:rPr lang="en-US" sz="2000" dirty="0" err="1"/>
              <a:t>Pien</a:t>
            </a:r>
            <a:endParaRPr lang="en-US" sz="2000" dirty="0"/>
          </a:p>
          <a:p>
            <a:pPr marL="177800" indent="0" fontAlgn="base">
              <a:buNone/>
            </a:pPr>
            <a:r>
              <a:rPr lang="en-US" sz="2000" dirty="0"/>
              <a:t>22:00 – Move to Hackathon location S5, De </a:t>
            </a:r>
            <a:r>
              <a:rPr lang="en-US" sz="2000" dirty="0" err="1" smtClean="0"/>
              <a:t>Sterre</a:t>
            </a:r>
            <a:r>
              <a:rPr lang="en-US" sz="2000" dirty="0" smtClean="0"/>
              <a:t>\</a:t>
            </a:r>
          </a:p>
          <a:p>
            <a:pPr marL="177800" indent="0" fontAlgn="base">
              <a:buNone/>
            </a:pPr>
            <a:r>
              <a:rPr lang="en-US" sz="2000" dirty="0" smtClean="0"/>
              <a:t>02:00 </a:t>
            </a:r>
            <a:r>
              <a:rPr lang="en-US" sz="2000" dirty="0"/>
              <a:t>– End of Day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6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6"/>
          <p:cNvPicPr preferRelativeResize="0"/>
          <p:nvPr/>
        </p:nvPicPr>
        <p:blipFill rotWithShape="1">
          <a:blip r:embed="rId4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Program and practical information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0087" y="1481137"/>
            <a:ext cx="1078388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indent="0" fontAlgn="base">
              <a:buNone/>
            </a:pPr>
            <a:r>
              <a:rPr lang="en-US" sz="2000" b="1" dirty="0"/>
              <a:t>Saturday 29/04</a:t>
            </a:r>
          </a:p>
          <a:p>
            <a:pPr marL="177800" indent="0" fontAlgn="base">
              <a:buNone/>
            </a:pPr>
            <a:r>
              <a:rPr lang="en-US" sz="2000" i="1" dirty="0"/>
              <a:t>Location: S5, De </a:t>
            </a:r>
            <a:r>
              <a:rPr lang="en-US" sz="2000" i="1" dirty="0" err="1"/>
              <a:t>Sterre</a:t>
            </a:r>
            <a:endParaRPr lang="en-US" sz="2000" dirty="0"/>
          </a:p>
          <a:p>
            <a:pPr marL="177800" indent="0" fontAlgn="base">
              <a:buNone/>
            </a:pPr>
            <a:r>
              <a:rPr lang="en-US" sz="2000" dirty="0"/>
              <a:t>10:00 – Start with breakfast</a:t>
            </a:r>
          </a:p>
          <a:p>
            <a:pPr marL="177800" indent="0" fontAlgn="base">
              <a:buNone/>
            </a:pPr>
            <a:r>
              <a:rPr lang="en-US" sz="2000" dirty="0"/>
              <a:t>13:00 – Small lunch</a:t>
            </a:r>
          </a:p>
          <a:p>
            <a:pPr marL="177800" indent="0" fontAlgn="base">
              <a:buNone/>
            </a:pPr>
            <a:r>
              <a:rPr lang="en-US" sz="2000" dirty="0"/>
              <a:t>19:00 – Dinner is served!</a:t>
            </a:r>
          </a:p>
          <a:p>
            <a:pPr marL="177800" indent="0" fontAlgn="base">
              <a:buNone/>
            </a:pPr>
            <a:r>
              <a:rPr lang="en-US" sz="2000" dirty="0"/>
              <a:t>02:00 – End of </a:t>
            </a:r>
            <a:r>
              <a:rPr lang="en-US" sz="2000" dirty="0" smtClean="0"/>
              <a:t>day</a:t>
            </a:r>
            <a:endParaRPr lang="en-US" sz="6000" b="1" dirty="0"/>
          </a:p>
          <a:p>
            <a:pPr marL="177800" indent="0" fontAlgn="base">
              <a:buNone/>
            </a:pPr>
            <a:r>
              <a:rPr lang="en-US" sz="2000" b="1" dirty="0"/>
              <a:t>Sunday 30/04</a:t>
            </a:r>
          </a:p>
          <a:p>
            <a:pPr marL="177800" indent="0" fontAlgn="base">
              <a:buNone/>
            </a:pPr>
            <a:r>
              <a:rPr lang="en-US" sz="2000" i="1" dirty="0"/>
              <a:t>Location: S5, De </a:t>
            </a:r>
            <a:r>
              <a:rPr lang="en-US" sz="2000" i="1" dirty="0" err="1"/>
              <a:t>Sterre</a:t>
            </a:r>
            <a:endParaRPr lang="en-US" sz="2000" dirty="0"/>
          </a:p>
          <a:p>
            <a:pPr marL="177800" indent="0" fontAlgn="base">
              <a:buNone/>
            </a:pPr>
            <a:r>
              <a:rPr lang="en-US" sz="2000" dirty="0"/>
              <a:t>10:00 – Start with breakfast</a:t>
            </a:r>
          </a:p>
          <a:p>
            <a:pPr marL="177800" indent="0" fontAlgn="base">
              <a:buNone/>
            </a:pPr>
            <a:r>
              <a:rPr lang="en-US" sz="2000" dirty="0"/>
              <a:t>14:00 – Submission deadline</a:t>
            </a:r>
          </a:p>
          <a:p>
            <a:pPr marL="177800" indent="0" fontAlgn="base">
              <a:buNone/>
            </a:pPr>
            <a:endParaRPr lang="en-US" sz="2000" dirty="0"/>
          </a:p>
        </p:txBody>
      </p:sp>
      <p:pic>
        <p:nvPicPr>
          <p:cNvPr id="11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6"/>
          <p:cNvPicPr preferRelativeResize="0"/>
          <p:nvPr/>
        </p:nvPicPr>
        <p:blipFill rotWithShape="1">
          <a:blip r:embed="rId4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Program and practical information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0087" y="1481137"/>
            <a:ext cx="1078388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en-US" sz="2000" dirty="0" smtClean="0"/>
              <a:t> The submitted slides will be reviewed by a jury (see site)  </a:t>
            </a:r>
            <a:endParaRPr lang="en-US" sz="1200" dirty="0" smtClean="0"/>
          </a:p>
          <a:p>
            <a:pPr fontAlgn="base"/>
            <a:r>
              <a:rPr lang="en-US" sz="2000" dirty="0" smtClean="0"/>
              <a:t> Presented at the closing meetup (most likely 11/05)</a:t>
            </a:r>
          </a:p>
          <a:p>
            <a:pPr fontAlgn="base"/>
            <a:r>
              <a:rPr lang="en-US" sz="2000" dirty="0" smtClean="0"/>
              <a:t> The </a:t>
            </a:r>
            <a:r>
              <a:rPr lang="en-US" sz="2000" dirty="0"/>
              <a:t>winners are chosen by these jury members who will keep in mind a number of arguments like the model accuracy, performance, data exploration phase, visuals, relevance etc.</a:t>
            </a:r>
          </a:p>
          <a:p>
            <a:r>
              <a:rPr lang="en-US" sz="2000" dirty="0" smtClean="0"/>
              <a:t> The winning team will be invited to write a scientific A1 paper on their winning solutions together with the organizers and partners of the hackathon.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fontAlgn="base"/>
            <a:endParaRPr lang="en-US" sz="2000" dirty="0"/>
          </a:p>
        </p:txBody>
      </p:sp>
      <p:pic>
        <p:nvPicPr>
          <p:cNvPr id="11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6"/>
          <p:cNvPicPr preferRelativeResize="0"/>
          <p:nvPr/>
        </p:nvPicPr>
        <p:blipFill rotWithShape="1">
          <a:blip r:embed="rId4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b="1" dirty="0" smtClean="0">
                <a:solidFill>
                  <a:srgbClr val="0F817E"/>
                </a:solidFill>
              </a:rPr>
              <a:t>VSC login and sample data</a:t>
            </a:r>
            <a:endParaRPr lang="en-US" sz="4400" b="1" i="0" u="none" strike="noStrike" cap="none" dirty="0">
              <a:solidFill>
                <a:srgbClr val="0F81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0087" y="1481137"/>
            <a:ext cx="1078388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en-US" sz="2000" b="1" dirty="0"/>
              <a:t> </a:t>
            </a:r>
            <a:r>
              <a:rPr lang="en-US" sz="2000" dirty="0" smtClean="0"/>
              <a:t>There will be 2 people present from the </a:t>
            </a:r>
            <a:r>
              <a:rPr lang="en-US" sz="2000" dirty="0" err="1" smtClean="0"/>
              <a:t>Vlaamse</a:t>
            </a:r>
            <a:r>
              <a:rPr lang="en-US" sz="2000" dirty="0" smtClean="0"/>
              <a:t> supercomputer centrum</a:t>
            </a:r>
          </a:p>
          <a:p>
            <a:pPr fontAlgn="base"/>
            <a:r>
              <a:rPr lang="en-US" sz="2000" b="1" dirty="0" smtClean="0"/>
              <a:t> Create an account on VSC instructions: </a:t>
            </a:r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github.com/gjbex/Astrohack</a:t>
            </a:r>
            <a:endParaRPr lang="en-US" sz="2000" b="1" dirty="0" smtClean="0"/>
          </a:p>
          <a:p>
            <a:pPr fontAlgn="base"/>
            <a:r>
              <a:rPr lang="en-US" sz="2000" dirty="0" smtClean="0"/>
              <a:t> </a:t>
            </a:r>
            <a:r>
              <a:rPr lang="en-US" sz="2000" dirty="0"/>
              <a:t>Requested</a:t>
            </a:r>
            <a:r>
              <a:rPr lang="en-US" sz="2000" dirty="0" smtClean="0"/>
              <a:t> to limit to 1-2 accounts per team </a:t>
            </a:r>
          </a:p>
          <a:p>
            <a:r>
              <a:rPr lang="en-US" sz="2000" b="1" dirty="0" smtClean="0"/>
              <a:t> SOFTWARE</a:t>
            </a:r>
            <a:r>
              <a:rPr lang="en-US" sz="2000" dirty="0"/>
              <a:t>:</a:t>
            </a:r>
          </a:p>
          <a:p>
            <a:pPr lvl="1"/>
            <a:r>
              <a:rPr lang="en-US" sz="1400" dirty="0" smtClean="0"/>
              <a:t> We </a:t>
            </a:r>
            <a:r>
              <a:rPr lang="en-US" sz="1400" dirty="0"/>
              <a:t>have installed </a:t>
            </a:r>
            <a:r>
              <a:rPr lang="en-US" sz="1400" dirty="0" err="1"/>
              <a:t>TensorFlow</a:t>
            </a:r>
            <a:r>
              <a:rPr lang="en-US" sz="1400" dirty="0"/>
              <a:t> on both the GPU and CPU nodes and tested it. </a:t>
            </a:r>
            <a:endParaRPr lang="en-US" sz="1400" dirty="0" smtClean="0"/>
          </a:p>
          <a:p>
            <a:pPr lvl="1"/>
            <a:r>
              <a:rPr lang="en-US" sz="1400" dirty="0" smtClean="0"/>
              <a:t> Python and R also available</a:t>
            </a:r>
          </a:p>
          <a:p>
            <a:pPr lvl="1"/>
            <a:r>
              <a:rPr lang="en-US" sz="1400" dirty="0"/>
              <a:t> If there will be any other software used by the participants, it will be better if we know upfront.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This </a:t>
            </a:r>
            <a:r>
              <a:rPr lang="en-US" sz="1400" dirty="0"/>
              <a:t>way we can test it. Otherwise we will not able to guarantee that it will work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>(see google form)</a:t>
            </a:r>
          </a:p>
          <a:p>
            <a:r>
              <a:rPr lang="en-US" sz="2000" dirty="0" smtClean="0"/>
              <a:t> We have access to </a:t>
            </a:r>
            <a:r>
              <a:rPr lang="en-US" sz="2000" dirty="0"/>
              <a:t>13 GPU nodes (8 K20xm and 5 K40c)  </a:t>
            </a:r>
            <a:r>
              <a:rPr lang="en-US" sz="2000" dirty="0" smtClean="0"/>
              <a:t>and 40 </a:t>
            </a:r>
            <a:r>
              <a:rPr lang="en-US" sz="2000" dirty="0"/>
              <a:t>CPU </a:t>
            </a:r>
            <a:r>
              <a:rPr lang="en-US" sz="2000" dirty="0" smtClean="0"/>
              <a:t>nodes</a:t>
            </a:r>
            <a:endParaRPr lang="en-US" sz="20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fontAlgn="base"/>
            <a:endParaRPr lang="en-US" sz="2000" dirty="0"/>
          </a:p>
        </p:txBody>
      </p:sp>
      <p:pic>
        <p:nvPicPr>
          <p:cNvPr id="11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6"/>
          <p:cNvPicPr preferRelativeResize="0"/>
          <p:nvPr/>
        </p:nvPicPr>
        <p:blipFill rotWithShape="1">
          <a:blip r:embed="rId5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Astrohack: Goal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6250" y="1264776"/>
            <a:ext cx="4770437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collaboration with the </a:t>
            </a:r>
            <a:b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UGent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Astronomy department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</a:t>
            </a:r>
            <a:b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75000 images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galaxies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/>
              <a:t>Additional 8500 will be used for testing the models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determine the stellar mass of galaxies?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usually done by combining total fluxes corresponding to at least two different wavelengths</a:t>
            </a:r>
            <a:b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blue and red light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don’t have this information?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6687" y="1325562"/>
            <a:ext cx="4035424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6836" y="814387"/>
            <a:ext cx="3443286" cy="27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49862" y="3313112"/>
            <a:ext cx="6816724" cy="247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06"/>
          <p:cNvPicPr preferRelativeResize="0"/>
          <p:nvPr/>
        </p:nvPicPr>
        <p:blipFill rotWithShape="1">
          <a:blip r:embed="rId7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Astrohack: Goal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6250" y="981075"/>
            <a:ext cx="120776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morphology make up for the lack of wavelength information?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075" y="1474787"/>
            <a:ext cx="8443912" cy="467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6"/>
          <p:cNvPicPr preferRelativeResize="0"/>
          <p:nvPr/>
        </p:nvPicPr>
        <p:blipFill rotWithShape="1">
          <a:blip r:embed="rId5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625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817E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rgbClr val="0F817E"/>
                </a:solidFill>
                <a:latin typeface="Calibri"/>
                <a:ea typeface="Calibri"/>
                <a:cs typeface="Calibri"/>
                <a:sym typeface="Calibri"/>
              </a:rPr>
              <a:t>Astrohack: Goal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6250" y="1262062"/>
            <a:ext cx="5230811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and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-band images taken by SDSS will be used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a subset is provided with stellar masses and distances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first part the images at both wavelengths can be used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part only g-band images can be used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062" y="515937"/>
            <a:ext cx="6043612" cy="559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937" y="6218237"/>
            <a:ext cx="12199936" cy="65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6"/>
          <p:cNvPicPr preferRelativeResize="0"/>
          <p:nvPr/>
        </p:nvPicPr>
        <p:blipFill rotWithShape="1">
          <a:blip r:embed="rId5">
            <a:alphaModFix/>
          </a:blip>
          <a:srcRect l="26484" t="13653" r="35546" b="19594"/>
          <a:stretch/>
        </p:blipFill>
        <p:spPr>
          <a:xfrm>
            <a:off x="11520486" y="6221412"/>
            <a:ext cx="581024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07"/>
          <p:cNvSpPr txBox="1"/>
          <p:nvPr/>
        </p:nvSpPr>
        <p:spPr>
          <a:xfrm>
            <a:off x="-7937" y="6227762"/>
            <a:ext cx="12199936" cy="625475"/>
          </a:xfrm>
          <a:prstGeom prst="rect">
            <a:avLst/>
          </a:prstGeom>
          <a:solidFill>
            <a:srgbClr val="00807C">
              <a:alpha val="29803"/>
            </a:srgbClr>
          </a:solidFill>
          <a:ln>
            <a:noFill/>
          </a:ln>
        </p:spPr>
        <p:txBody>
          <a:bodyPr lIns="60950" tIns="45700" rIns="609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961" y="6273005"/>
            <a:ext cx="2794000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1630" y="6211434"/>
            <a:ext cx="1306511" cy="60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04989" y="6059486"/>
            <a:ext cx="1233487" cy="98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13"/>
          <p:cNvSpPr txBox="1"/>
          <p:nvPr/>
        </p:nvSpPr>
        <p:spPr>
          <a:xfrm>
            <a:off x="9789953" y="6233316"/>
            <a:ext cx="1997965" cy="430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600" b="1" i="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GHENT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63" y="6122250"/>
            <a:ext cx="1168418" cy="834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911</Words>
  <Application>Microsoft Macintosh PowerPoint</Application>
  <PresentationFormat>Widescreen</PresentationFormat>
  <Paragraphs>313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Lato</vt:lpstr>
      <vt:lpstr>Mangal</vt:lpstr>
      <vt:lpstr>Arial</vt:lpstr>
      <vt:lpstr>Office Theme</vt:lpstr>
      <vt:lpstr>PowerPoint Presentation</vt:lpstr>
      <vt:lpstr>Program and practical information</vt:lpstr>
      <vt:lpstr>Program and practical information</vt:lpstr>
      <vt:lpstr>Program and practical information</vt:lpstr>
      <vt:lpstr>Program and practical information</vt:lpstr>
      <vt:lpstr>VSC login and sample data</vt:lpstr>
      <vt:lpstr>Astrohack: Goal</vt:lpstr>
      <vt:lpstr>Astrohack: Goal</vt:lpstr>
      <vt:lpstr>Astrohack: Goal </vt:lpstr>
      <vt:lpstr>Astrohack: Goal </vt:lpstr>
      <vt:lpstr>Astrohack: Example </vt:lpstr>
      <vt:lpstr>Astrohack: Example </vt:lpstr>
      <vt:lpstr>Astrohack: Distance </vt:lpstr>
      <vt:lpstr>Astrohack: Example </vt:lpstr>
      <vt:lpstr>Astrohack: Example </vt:lpstr>
      <vt:lpstr>Astrohack: Example </vt:lpstr>
      <vt:lpstr>Astrohack: Example </vt:lpstr>
      <vt:lpstr>Astrohack: Submission and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32</cp:revision>
  <dcterms:modified xsi:type="dcterms:W3CDTF">2017-04-23T15:53:53Z</dcterms:modified>
</cp:coreProperties>
</file>